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469" r:id="rId4"/>
    <p:sldId id="463" r:id="rId5"/>
    <p:sldId id="464" r:id="rId6"/>
    <p:sldId id="465" r:id="rId7"/>
    <p:sldId id="466" r:id="rId8"/>
    <p:sldId id="467" r:id="rId9"/>
    <p:sldId id="468" r:id="rId10"/>
    <p:sldId id="379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7" d="100"/>
          <a:sy n="67" d="100"/>
        </p:scale>
        <p:origin x="-18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403224-3FEA-AF49-99B7-763BE9E1FA7B}" type="datetime1">
              <a:rPr lang="en-US"/>
              <a:pPr/>
              <a:t>2/1/16</a:t>
            </a:fld>
            <a:endParaRPr lang="en-US"/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1434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5A13015-068A-B74D-A660-84FE50602025}" type="slidenum">
              <a:rPr lang="en-US"/>
              <a:pPr/>
              <a:t>8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9E3C7-A601-6B4B-94DF-9CCB201B5DA9}" type="datetime1">
              <a:rPr lang="en-US" smtClean="0"/>
              <a:t>2/1/16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BB320-1C3E-B54B-A8F1-B50A8F8D3243}" type="datetime1">
              <a:rPr lang="en-US" smtClean="0"/>
              <a:t>2/1/16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4E435-92E7-BA41-8166-3D2DE647DA2B}" type="datetime1">
              <a:rPr lang="en-US" smtClean="0"/>
              <a:t>2/1/16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72C984-1547-F74B-AF9C-E52FF4DA9847}" type="datetime1">
              <a:rPr lang="en-US" smtClean="0"/>
              <a:t>2/1/16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0E150-6720-0145-A31F-3F0698608DB3}" type="datetime1">
              <a:rPr lang="en-US" smtClean="0"/>
              <a:t>2/1/16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F6648-9904-C648-829B-7B02626EB97A}" type="datetime1">
              <a:rPr lang="en-US" smtClean="0"/>
              <a:t>2/1/16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5491C-8C81-4646-9907-7DEFADB76198}" type="datetime1">
              <a:rPr lang="en-US" smtClean="0"/>
              <a:t>2/1/16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B150C-76FF-C845-A6E2-2B7AC0FD271A}" type="datetime1">
              <a:rPr lang="en-US" smtClean="0"/>
              <a:t>2/1/16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F1CD6-646C-9748-99AD-904A7C69BAB9}" type="datetime1">
              <a:rPr lang="en-US" smtClean="0"/>
              <a:t>2/1/16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C3B97-44BF-6D4F-A91D-DC0F33E6DE5F}" type="datetime1">
              <a:rPr lang="en-US" smtClean="0"/>
              <a:t>2/1/16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B885C-743B-9040-B6F0-97E001F9F34B}" type="datetime1">
              <a:rPr lang="en-US" smtClean="0"/>
              <a:t>2/1/16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0D34D-FE4C-894E-9991-C8AAFF48CBAF}" type="datetime1">
              <a:rPr lang="en-US" smtClean="0"/>
              <a:t>2/1/16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D7A21-72C5-5247-9ECE-A8206B0D55C9}" type="datetime1">
              <a:rPr lang="en-US" smtClean="0"/>
              <a:t>2/1/16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4576812-6AB6-2F40-BB3B-3BDC9703BFD3}" type="datetime1">
              <a:rPr lang="en-US" smtClean="0"/>
              <a:t>2/1/16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7: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Multiplication and division</a:t>
            </a:r>
          </a:p>
          <a:p>
            <a:pPr lvl="1"/>
            <a:r>
              <a:rPr lang="en-US" dirty="0" smtClean="0">
                <a:latin typeface="Arial" charset="0"/>
              </a:rPr>
              <a:t>Logical and shift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2 due 1:00 PM, 2/5</a:t>
            </a:r>
          </a:p>
          <a:p>
            <a:pPr lvl="1"/>
            <a:r>
              <a:rPr lang="en-US">
                <a:latin typeface="Arial" charset="0"/>
              </a:rPr>
              <a:t>HW 3 to be posted; due 1:00 PM 2/12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506E05-76E7-1D48-96AD-D1932997F0FE}" type="datetime1">
              <a:rPr lang="en-US" smtClean="0">
                <a:latin typeface="Garamond" charset="0"/>
              </a:rPr>
              <a:t>2/1/16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2 due </a:t>
            </a:r>
            <a:r>
              <a:rPr lang="en-US" dirty="0">
                <a:latin typeface="Arial" charset="0"/>
              </a:rPr>
              <a:t>1</a:t>
            </a:r>
            <a:r>
              <a:rPr lang="en-US" dirty="0" smtClean="0">
                <a:latin typeface="Arial" charset="0"/>
              </a:rPr>
              <a:t>:</a:t>
            </a:r>
            <a:r>
              <a:rPr lang="en-US" dirty="0" smtClean="0">
                <a:latin typeface="Arial" charset="0"/>
              </a:rPr>
              <a:t>00 PM, </a:t>
            </a:r>
            <a:r>
              <a:rPr lang="en-US" dirty="0" smtClean="0">
                <a:latin typeface="Arial" charset="0"/>
              </a:rPr>
              <a:t>2/5</a:t>
            </a:r>
          </a:p>
          <a:p>
            <a:pPr lvl="1"/>
            <a:r>
              <a:rPr lang="en-US" dirty="0" smtClean="0">
                <a:latin typeface="Arial" charset="0"/>
              </a:rPr>
              <a:t>HW 3 to be posted; due 1:00 PM 2/12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 (XCHG, LEA)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CF0AF3-BC89-FC44-B41F-193F4B07B8C9}" type="datetime1">
              <a:rPr lang="en-US" smtClean="0">
                <a:latin typeface="Garamond" charset="0"/>
              </a:rPr>
              <a:t>2/1/16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XCHG, LEA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XCHG: swap contents of source, </a:t>
            </a:r>
            <a:r>
              <a:rPr lang="en-US" dirty="0" err="1" smtClean="0"/>
              <a:t>dest</a:t>
            </a:r>
            <a:endParaRPr lang="en-US" dirty="0" smtClean="0"/>
          </a:p>
          <a:p>
            <a:pPr lvl="1"/>
            <a:r>
              <a:rPr lang="en-US" dirty="0" smtClean="0"/>
              <a:t>For example, given AX = 1234h and BX = 5678h:</a:t>
            </a:r>
          </a:p>
          <a:p>
            <a:pPr marL="344487" lvl="1" indent="0">
              <a:buNone/>
            </a:pPr>
            <a:r>
              <a:rPr lang="en-US" dirty="0" smtClean="0"/>
              <a:t>	XCHG AX, BX </a:t>
            </a:r>
            <a:r>
              <a:rPr lang="en-US" dirty="0" smtClean="0">
                <a:sym typeface="Wingdings"/>
              </a:rPr>
              <a:t> AX = 5678h, BX = 1234h</a:t>
            </a:r>
          </a:p>
          <a:p>
            <a:r>
              <a:rPr lang="en-US" dirty="0" smtClean="0">
                <a:sym typeface="Wingdings"/>
              </a:rPr>
              <a:t>LEA: load effective address</a:t>
            </a:r>
          </a:p>
          <a:p>
            <a:pPr lvl="1"/>
            <a:r>
              <a:rPr lang="en-US" dirty="0" smtClean="0">
                <a:sym typeface="Wingdings"/>
              </a:rPr>
              <a:t>Store result of effective address computation in register</a:t>
            </a:r>
          </a:p>
          <a:p>
            <a:pPr lvl="1"/>
            <a:r>
              <a:rPr lang="en-US" dirty="0" smtClean="0">
                <a:sym typeface="Wingdings"/>
              </a:rPr>
              <a:t>Instruction doesn’t actually access memory</a:t>
            </a:r>
          </a:p>
          <a:p>
            <a:pPr lvl="1"/>
            <a:r>
              <a:rPr lang="en-US" dirty="0" smtClean="0">
                <a:sym typeface="Wingdings"/>
              </a:rPr>
              <a:t>For example, given AX = 3170h: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LEA	CX, [AX+0220h]  CX = 3390h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6648-9904-C648-829B-7B02626EB97A}" type="datetime1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36A5-3219-684F-AA92-0147FB9A11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Flags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arithmetic instructions set flags</a:t>
            </a:r>
          </a:p>
          <a:p>
            <a:pPr lvl="1"/>
            <a:r>
              <a:rPr lang="en-US">
                <a:latin typeface="Arial" charset="0"/>
              </a:rPr>
              <a:t>CF = carry flag (carry output from MSB of add/sub)</a:t>
            </a:r>
          </a:p>
          <a:p>
            <a:pPr lvl="1"/>
            <a:r>
              <a:rPr lang="en-US">
                <a:latin typeface="Arial" charset="0"/>
              </a:rPr>
              <a:t>OF = overflow flag</a:t>
            </a:r>
          </a:p>
          <a:p>
            <a:pPr lvl="1"/>
            <a:r>
              <a:rPr lang="en-US">
                <a:latin typeface="Arial" charset="0"/>
              </a:rPr>
              <a:t>ZF = zero flag (result is zero)</a:t>
            </a:r>
          </a:p>
          <a:p>
            <a:pPr lvl="1"/>
            <a:r>
              <a:rPr lang="en-US">
                <a:latin typeface="Arial" charset="0"/>
              </a:rPr>
              <a:t>SF = sign flag (1 if negative, 0 if positive)</a:t>
            </a:r>
          </a:p>
          <a:p>
            <a:pPr lvl="1"/>
            <a:r>
              <a:rPr lang="en-US">
                <a:latin typeface="Arial" charset="0"/>
              </a:rPr>
              <a:t>PF = parity flag (even parity in LSB)</a:t>
            </a:r>
          </a:p>
          <a:p>
            <a:pPr lvl="1"/>
            <a:r>
              <a:rPr lang="en-US">
                <a:latin typeface="Arial" charset="0"/>
              </a:rPr>
              <a:t>AF = auxiliary carry (carry between nibbles)</a:t>
            </a:r>
          </a:p>
          <a:p>
            <a:r>
              <a:rPr lang="en-US">
                <a:latin typeface="Arial" charset="0"/>
              </a:rPr>
              <a:t>Stored in FLAGS register</a:t>
            </a:r>
          </a:p>
          <a:p>
            <a:r>
              <a:rPr lang="en-US">
                <a:latin typeface="Arial" charset="0"/>
              </a:rPr>
              <a:t>Referenced in conditional instructions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16EF69-E2A0-8443-927F-5DB521DFB436}" type="datetime1">
              <a:rPr lang="en-US" smtClean="0">
                <a:latin typeface="Garamond" charset="0"/>
              </a:rPr>
              <a:t>2/1/16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932200-1310-6A4E-9483-484DEA25132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5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 instructions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 D, S</a:t>
            </a:r>
          </a:p>
          <a:p>
            <a:pPr lvl="1"/>
            <a:r>
              <a:rPr lang="en-US">
                <a:latin typeface="Arial" charset="0"/>
              </a:rPr>
              <a:t>Operation: (D) = (D) + (S)</a:t>
            </a:r>
          </a:p>
          <a:p>
            <a:r>
              <a:rPr lang="en-US">
                <a:latin typeface="Arial" charset="0"/>
              </a:rPr>
              <a:t>ADC D, S</a:t>
            </a:r>
          </a:p>
          <a:p>
            <a:pPr lvl="1"/>
            <a:r>
              <a:rPr lang="en-US">
                <a:latin typeface="Arial" charset="0"/>
              </a:rPr>
              <a:t>Operation: (D) = (D) + (S) + (CF)</a:t>
            </a:r>
          </a:p>
          <a:p>
            <a:r>
              <a:rPr lang="en-US">
                <a:latin typeface="Arial" charset="0"/>
              </a:rPr>
              <a:t>INC D</a:t>
            </a:r>
          </a:p>
          <a:p>
            <a:pPr lvl="1"/>
            <a:r>
              <a:rPr lang="en-US">
                <a:latin typeface="Arial" charset="0"/>
              </a:rPr>
              <a:t>Operation: (D) = (D) + 1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6E49F4-1246-F646-9C17-ADD99E9C4FF0}" type="datetime1">
              <a:rPr lang="en-US" smtClean="0">
                <a:latin typeface="Garamond" charset="0"/>
              </a:rPr>
              <a:t>2/1/16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57462E-DFD4-7F45-B7C7-C57528383B36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0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Subtraction instructions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SUB D, S</a:t>
            </a:r>
          </a:p>
          <a:p>
            <a:pPr lvl="1"/>
            <a:r>
              <a:rPr lang="en-US">
                <a:latin typeface="Arial" charset="0"/>
              </a:rPr>
              <a:t>Operation: (D) = (D) – (S)</a:t>
            </a:r>
          </a:p>
          <a:p>
            <a:r>
              <a:rPr lang="en-US">
                <a:latin typeface="Arial" charset="0"/>
              </a:rPr>
              <a:t>SBB D, S</a:t>
            </a:r>
          </a:p>
          <a:p>
            <a:pPr lvl="1"/>
            <a:r>
              <a:rPr lang="en-US">
                <a:latin typeface="Arial" charset="0"/>
              </a:rPr>
              <a:t>Operation: (D) = (D) – (S) – (CF)</a:t>
            </a:r>
          </a:p>
          <a:p>
            <a:r>
              <a:rPr lang="en-US">
                <a:latin typeface="Arial" charset="0"/>
              </a:rPr>
              <a:t>DEC D</a:t>
            </a:r>
          </a:p>
          <a:p>
            <a:pPr lvl="1"/>
            <a:r>
              <a:rPr lang="en-US">
                <a:latin typeface="Arial" charset="0"/>
              </a:rPr>
              <a:t>Operation: (D) = (D) – 1</a:t>
            </a:r>
          </a:p>
          <a:p>
            <a:r>
              <a:rPr lang="en-US">
                <a:latin typeface="Arial" charset="0"/>
              </a:rPr>
              <a:t>NEG D</a:t>
            </a:r>
          </a:p>
          <a:p>
            <a:pPr lvl="1"/>
            <a:r>
              <a:rPr lang="en-US">
                <a:latin typeface="Arial" charset="0"/>
              </a:rPr>
              <a:t>Operation: (D) = -(D)</a:t>
            </a:r>
          </a:p>
          <a:p>
            <a:pPr lvl="1"/>
            <a:r>
              <a:rPr lang="en-US">
                <a:latin typeface="Arial" charset="0"/>
              </a:rPr>
              <a:t>Two’s complement negation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0985AC-CDC5-F945-8951-6528A3E16191}" type="datetime1">
              <a:rPr lang="en-US" smtClean="0">
                <a:latin typeface="Garamond" charset="0"/>
              </a:rPr>
              <a:t>2/1/16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1830E9-A1F6-0B49-B71E-FBAAC6ECB041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0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Addition/subtraction examples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 the following initial state: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AX = </a:t>
            </a:r>
            <a:r>
              <a:rPr lang="en-US" dirty="0" smtClean="0"/>
              <a:t>1234h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BL = </a:t>
            </a:r>
            <a:r>
              <a:rPr lang="en-US" dirty="0" err="1" smtClean="0"/>
              <a:t>ABh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Memory location SUM = </a:t>
            </a:r>
            <a:r>
              <a:rPr lang="en-US" dirty="0" smtClean="0"/>
              <a:t>00CDh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Show the results of each step of the following instruction </a:t>
            </a:r>
            <a:r>
              <a:rPr lang="en-US" dirty="0" smtClean="0">
                <a:ea typeface="+mn-ea"/>
              </a:rPr>
              <a:t>sequence: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 </a:t>
            </a:r>
            <a:r>
              <a:rPr lang="en-US" dirty="0"/>
              <a:t>AX, [SUM</a:t>
            </a:r>
            <a:r>
              <a:rPr lang="en-US" dirty="0" smtClean="0"/>
              <a:t>]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ADC </a:t>
            </a:r>
            <a:r>
              <a:rPr lang="en-US" dirty="0"/>
              <a:t>BL, </a:t>
            </a:r>
            <a:r>
              <a:rPr lang="en-US" dirty="0" smtClean="0"/>
              <a:t>05h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NEG 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SUB AX, </a:t>
            </a:r>
            <a:r>
              <a:rPr lang="en-US" dirty="0" smtClean="0"/>
              <a:t>12h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INC </a:t>
            </a:r>
            <a:r>
              <a:rPr lang="en-US" dirty="0"/>
              <a:t>WORD PTR [SUM</a:t>
            </a:r>
            <a:r>
              <a:rPr lang="en-US" dirty="0" smtClean="0"/>
              <a:t>]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37E66A-0B70-AD49-A5CF-CAABE81BD371}" type="datetime1">
              <a:rPr lang="en-US" smtClean="0">
                <a:latin typeface="Garamond" charset="0"/>
              </a:rPr>
              <a:t>2/1/16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A411A3-8AA3-AE4B-B59B-CC2B0A1093C0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7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ADD AX, [SUM]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(AX)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(SUM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) + (AX)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00CDh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1234h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1301h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(AX)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1301h,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(CF) = 0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ADC BL</a:t>
            </a:r>
            <a:r>
              <a:rPr lang="en-US" sz="2800" dirty="0" smtClean="0">
                <a:latin typeface="Arial" charset="0"/>
              </a:rPr>
              <a:t>, 05h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(BL) = (BL) 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05h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+(CF)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Arial" charset="0"/>
                <a:sym typeface="Wingdings" charset="0"/>
              </a:rPr>
              <a:t>ABh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05h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+ 0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B0h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(BL)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B0h,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(CF) = 0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NEG BL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(BL) = –(BL)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–(1011 0000)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= 0101 0000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50h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3A1FE8-8DAD-7E47-88E9-D30585C2397C}" type="datetime1">
              <a:rPr lang="en-US" smtClean="0">
                <a:latin typeface="Garamond" charset="0"/>
              </a:rPr>
              <a:t>2/1/16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74945-A4F0-814A-AED4-B76FA7FD69D1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41988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SUB AX, </a:t>
            </a:r>
            <a:r>
              <a:rPr lang="en-US" dirty="0" smtClean="0">
                <a:latin typeface="Arial" charset="0"/>
              </a:rPr>
              <a:t>12h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(AX) = (AX) –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0012h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1301h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–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0012h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12EFh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(AX)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12EFh,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(CF) = 0</a:t>
            </a:r>
          </a:p>
          <a:p>
            <a:r>
              <a:rPr lang="en-US" dirty="0">
                <a:latin typeface="Arial" charset="0"/>
              </a:rPr>
              <a:t>INC WORD PTR [SUM]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(SUM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(SUM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+ 1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00CDh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+ 1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00CEh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(SUM)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00CEh,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(CF) = 0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2DCA03-E333-5148-9C43-411D361F374F}" type="datetime1">
              <a:rPr lang="en-US" smtClean="0">
                <a:latin typeface="Garamond" charset="0"/>
              </a:rPr>
              <a:t>2/1/16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74FFC0-31AA-8C43-BE34-22DF0DD376AC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1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9634</TotalTime>
  <Words>603</Words>
  <Application>Microsoft Macintosh PowerPoint</Application>
  <PresentationFormat>On-screen Show (4:3)</PresentationFormat>
  <Paragraphs>121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EECE.3170 Microprocessor Systems Design I</vt:lpstr>
      <vt:lpstr>Lecture outline</vt:lpstr>
      <vt:lpstr>Review: XCHG, LEA</vt:lpstr>
      <vt:lpstr>Flags</vt:lpstr>
      <vt:lpstr>Addition instructions</vt:lpstr>
      <vt:lpstr>Subtraction instructions</vt:lpstr>
      <vt:lpstr>Addition/subtraction examples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1709</cp:revision>
  <dcterms:created xsi:type="dcterms:W3CDTF">2006-04-03T05:03:01Z</dcterms:created>
  <dcterms:modified xsi:type="dcterms:W3CDTF">2016-02-02T01:49:44Z</dcterms:modified>
</cp:coreProperties>
</file>