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446" r:id="rId4"/>
    <p:sldId id="442" r:id="rId5"/>
    <p:sldId id="443" r:id="rId6"/>
    <p:sldId id="447" r:id="rId7"/>
    <p:sldId id="450" r:id="rId8"/>
    <p:sldId id="451" r:id="rId9"/>
    <p:sldId id="452" r:id="rId10"/>
    <p:sldId id="453" r:id="rId11"/>
    <p:sldId id="454" r:id="rId12"/>
    <p:sldId id="455" r:id="rId13"/>
    <p:sldId id="456" r:id="rId14"/>
    <p:sldId id="457" r:id="rId15"/>
    <p:sldId id="379" r:id="rId1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 varScale="1">
        <p:scale>
          <a:sx n="67" d="100"/>
          <a:sy n="67" d="100"/>
        </p:scale>
        <p:origin x="-18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0.xml"/><Relationship Id="rId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A4E629-B258-0448-9DF9-4BC92334D0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200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CD23A0-EC3F-F04F-849C-A33D8D6156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314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B50CCFF-BD6A-C542-B3C8-8E4D0927D772}" type="slidenum">
              <a:rPr lang="en-US"/>
              <a:pPr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4056121-04F8-BF4E-8AC2-18F650BC8FCA}" type="datetime1">
              <a:rPr lang="en-US"/>
              <a:pPr/>
              <a:t>1/27/16</a:t>
            </a:fld>
            <a:endParaRPr lang="en-US"/>
          </a:p>
        </p:txBody>
      </p:sp>
      <p:sp>
        <p:nvSpPr>
          <p:cNvPr id="22531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3</a:t>
            </a:r>
          </a:p>
        </p:txBody>
      </p:sp>
      <p:sp>
        <p:nvSpPr>
          <p:cNvPr id="2253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C7810D5-8CF0-3B4E-9A81-BEE0B14EC7EB}" type="slidenum">
              <a:rPr lang="en-US"/>
              <a:pPr/>
              <a:t>5</a:t>
            </a:fld>
            <a:endParaRPr lang="en-US"/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30588" cy="2571750"/>
          </a:xfrm>
          <a:solidFill>
            <a:srgbClr val="FFFFFF"/>
          </a:solidFill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0788" y="3257550"/>
            <a:ext cx="6702425" cy="30861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588" tIns="45794" rIns="91588" bIns="4579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497D933-93CD-4643-B01C-0C8158723276}" type="datetime1">
              <a:rPr lang="en-US"/>
              <a:pPr/>
              <a:t>1/27/16</a:t>
            </a:fld>
            <a:endParaRPr lang="en-US"/>
          </a:p>
        </p:txBody>
      </p:sp>
      <p:sp>
        <p:nvSpPr>
          <p:cNvPr id="23555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5 (I)</a:t>
            </a:r>
          </a:p>
        </p:txBody>
      </p:sp>
      <p:sp>
        <p:nvSpPr>
          <p:cNvPr id="2355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2541C15-4ED8-D949-A9E4-E5F0C6E476B7}" type="slidenum">
              <a:rPr lang="en-US"/>
              <a:pPr/>
              <a:t>10</a:t>
            </a:fld>
            <a:endParaRPr lang="en-US"/>
          </a:p>
        </p:txBody>
      </p:sp>
      <p:sp>
        <p:nvSpPr>
          <p:cNvPr id="235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DD20E48-21D5-BD43-8B8D-F79BDA59AAEF}" type="datetime1">
              <a:rPr lang="en-US"/>
              <a:pPr/>
              <a:t>1/27/16</a:t>
            </a:fld>
            <a:endParaRPr lang="en-US"/>
          </a:p>
        </p:txBody>
      </p:sp>
      <p:sp>
        <p:nvSpPr>
          <p:cNvPr id="24579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5 (I)</a:t>
            </a:r>
          </a:p>
        </p:txBody>
      </p:sp>
      <p:sp>
        <p:nvSpPr>
          <p:cNvPr id="2458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0566CAC-A866-3D45-91A9-13643F5107DE}" type="slidenum">
              <a:rPr lang="en-US"/>
              <a:pPr/>
              <a:t>11</a:t>
            </a:fld>
            <a:endParaRPr lang="en-US"/>
          </a:p>
        </p:txBody>
      </p:sp>
      <p:sp>
        <p:nvSpPr>
          <p:cNvPr id="245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387760-6688-4246-90BC-439685B34A47}" type="datetime1">
              <a:rPr lang="en-US" smtClean="0"/>
              <a:t>1/27/16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7B18F-AB6B-CA46-8F6F-D1CCAF5138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04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2E3C51-BD57-674D-A5D4-97C69F59F27F}" type="datetime1">
              <a:rPr lang="en-US" smtClean="0"/>
              <a:t>1/27/16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2CA7F-42B9-F54F-8CA9-DE48DB184F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2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E9167-2136-E042-8F3A-7DA57870B89B}" type="datetime1">
              <a:rPr lang="en-US" smtClean="0"/>
              <a:t>1/27/16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CB706-1FBC-7845-8EB9-F403ACD50C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51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9A05D3-0C93-8A46-ADFC-8E6F1CCC3896}" type="datetime1">
              <a:rPr lang="en-US" smtClean="0"/>
              <a:t>1/27/16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3A842F-11FC-2D4F-8AA3-2811A857D9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05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432D34-1B99-1946-AAA7-DD899E338FB6}" type="datetime1">
              <a:rPr lang="en-US" smtClean="0"/>
              <a:t>1/27/16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4406C-C095-AD4E-B8CB-6529464079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2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FBD301-6D88-DC44-B434-ABB6CC9D8D1C}" type="datetime1">
              <a:rPr lang="en-US" smtClean="0"/>
              <a:t>1/27/16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6D36A5-3219-684F-AA92-0147FB9A11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83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3C483F-E9CA-C04D-8C91-182D76A01FFE}" type="datetime1">
              <a:rPr lang="en-US" smtClean="0"/>
              <a:t>1/27/16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0E7C92-3E85-7A42-8231-C88DD1457D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9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E8D015-55A8-3442-98CD-E4A0725638BF}" type="datetime1">
              <a:rPr lang="en-US" smtClean="0"/>
              <a:t>1/27/16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A7E4F6-3BDF-AD40-8581-E4FDB71135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28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9429A6-ED90-E649-9BBB-EB1160D4C108}" type="datetime1">
              <a:rPr lang="en-US" smtClean="0"/>
              <a:t>1/27/16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F61C4-3FF0-4E45-82D4-E5786C4221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1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51B7A8-07BA-E840-AF43-7E7FA45D03F9}" type="datetime1">
              <a:rPr lang="en-US" smtClean="0"/>
              <a:t>1/27/16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1079A6-1EDE-A842-BA5C-1F4E8EB55F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6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301D41-2D11-7F4E-820C-857D97E1FE82}" type="datetime1">
              <a:rPr lang="en-US" smtClean="0"/>
              <a:t>1/27/16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4D12BB-6601-1043-A23A-28EA9A5658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4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A6483A-DCEC-1043-9C93-0BE09C673E30}" type="datetime1">
              <a:rPr lang="en-US" smtClean="0"/>
              <a:t>1/27/16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BE06DD-F10F-B64B-BA73-4779127EE4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89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A409E7-5128-BF4E-9E86-8B6698C0C554}" type="datetime1">
              <a:rPr lang="en-US" smtClean="0"/>
              <a:t>1/27/16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2593A1-E357-BB45-8224-BCF135975B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79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52824167-176F-FE42-A0FB-082BA908EE06}" type="datetime1">
              <a:rPr lang="en-US" smtClean="0"/>
              <a:t>1/27/16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81FC58E-BBD5-7742-B809-86144AE43A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0" r:id="rId1"/>
    <p:sldLayoutId id="2147484548" r:id="rId2"/>
    <p:sldLayoutId id="2147484549" r:id="rId3"/>
    <p:sldLayoutId id="2147484550" r:id="rId4"/>
    <p:sldLayoutId id="2147484551" r:id="rId5"/>
    <p:sldLayoutId id="2147484552" r:id="rId6"/>
    <p:sldLayoutId id="2147484553" r:id="rId7"/>
    <p:sldLayoutId id="2147484554" r:id="rId8"/>
    <p:sldLayoutId id="2147484555" r:id="rId9"/>
    <p:sldLayoutId id="2147484556" r:id="rId10"/>
    <p:sldLayoutId id="2147484557" r:id="rId11"/>
    <p:sldLayoutId id="2147484558" r:id="rId12"/>
    <p:sldLayoutId id="2147484559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5: </a:t>
            </a:r>
            <a:r>
              <a:rPr lang="en-US" dirty="0" smtClean="0">
                <a:latin typeface="Arial" charset="0"/>
              </a:rPr>
              <a:t> 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Assembly basics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Data transfer instructions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Usage of Move Instruction</a:t>
            </a:r>
          </a:p>
        </p:txBody>
      </p:sp>
      <p:pic>
        <p:nvPicPr>
          <p:cNvPr id="17411" name="Picture 6" descr="~AUT0065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981200"/>
            <a:ext cx="2082800" cy="3429000"/>
          </a:xfrm>
        </p:spPr>
      </p:pic>
      <p:sp>
        <p:nvSpPr>
          <p:cNvPr id="17412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895600" y="1676400"/>
            <a:ext cx="6059488" cy="4456113"/>
          </a:xfrm>
        </p:spPr>
        <p:txBody>
          <a:bodyPr/>
          <a:lstStyle/>
          <a:p>
            <a:r>
              <a:rPr lang="en-US">
                <a:latin typeface="Arial" charset="0"/>
              </a:rPr>
              <a:t>Example—Initialization of internal registers with immediate data and address information</a:t>
            </a:r>
          </a:p>
          <a:p>
            <a:pPr lvl="1"/>
            <a:r>
              <a:rPr lang="en-US">
                <a:latin typeface="Arial" charset="0"/>
              </a:rPr>
              <a:t>What is the final state of all affected registers?</a:t>
            </a:r>
          </a:p>
          <a:p>
            <a:pPr lvl="1"/>
            <a:r>
              <a:rPr lang="en-US">
                <a:latin typeface="Arial" charset="0"/>
              </a:rPr>
              <a:t>Why is AX used to initialize segment registers?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40D31F0-24AB-5641-A0B7-A8A43C6A01EC}" type="datetime1">
              <a:rPr lang="en-US" smtClean="0">
                <a:latin typeface="Garamond" charset="0"/>
              </a:rPr>
              <a:t>1/27/16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CB9F86F-F103-314C-8B54-4AD106296EBB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Usage of Move Instruction (soln)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 AX, 2000H	</a:t>
            </a:r>
            <a:r>
              <a:rPr lang="en-US" dirty="0" smtClean="0">
                <a:ea typeface="+mn-ea"/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AX = 2000H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 DS, AX 		</a:t>
            </a:r>
            <a:r>
              <a:rPr lang="en-US" dirty="0" smtClean="0">
                <a:ea typeface="+mn-ea"/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  <a:ea typeface="+mn-ea"/>
                <a:sym typeface="Wingdings" pitchFamily="2" charset="2"/>
              </a:rPr>
              <a:t>DS = AX = 2000H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MOV ES, AX 		 </a:t>
            </a:r>
            <a:r>
              <a:rPr lang="en-US" dirty="0" smtClean="0">
                <a:solidFill>
                  <a:srgbClr val="FF0000"/>
                </a:solidFill>
                <a:ea typeface="+mn-ea"/>
                <a:sym typeface="Wingdings" pitchFamily="2" charset="2"/>
              </a:rPr>
              <a:t>ES = AX = 2000H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MOV AX, 3000H 	 </a:t>
            </a:r>
            <a:r>
              <a:rPr lang="en-US" dirty="0" smtClean="0">
                <a:solidFill>
                  <a:srgbClr val="FF0000"/>
                </a:solidFill>
                <a:ea typeface="+mn-ea"/>
                <a:sym typeface="Wingdings" pitchFamily="2" charset="2"/>
              </a:rPr>
              <a:t>AX = 3000H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MOV SS, AX 		 </a:t>
            </a:r>
            <a:r>
              <a:rPr lang="en-US" dirty="0" smtClean="0">
                <a:solidFill>
                  <a:srgbClr val="FF0000"/>
                </a:solidFill>
                <a:ea typeface="+mn-ea"/>
                <a:sym typeface="Wingdings" pitchFamily="2" charset="2"/>
              </a:rPr>
              <a:t>SS = 3000H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MOV AX, 0H 		 </a:t>
            </a:r>
            <a:r>
              <a:rPr lang="en-US" dirty="0" smtClean="0">
                <a:solidFill>
                  <a:srgbClr val="FF0000"/>
                </a:solidFill>
                <a:ea typeface="+mn-ea"/>
                <a:sym typeface="Wingdings" pitchFamily="2" charset="2"/>
              </a:rPr>
              <a:t>AX = 0000H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MOV BX, AX 		 </a:t>
            </a:r>
            <a:r>
              <a:rPr lang="en-US" dirty="0" smtClean="0">
                <a:solidFill>
                  <a:srgbClr val="FF0000"/>
                </a:solidFill>
                <a:ea typeface="+mn-ea"/>
                <a:sym typeface="Wingdings" pitchFamily="2" charset="2"/>
              </a:rPr>
              <a:t>BX = AX = 0000H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MOV CX, 0AH 		 </a:t>
            </a:r>
            <a:r>
              <a:rPr lang="en-US" dirty="0" smtClean="0">
                <a:solidFill>
                  <a:srgbClr val="FF0000"/>
                </a:solidFill>
                <a:ea typeface="+mn-ea"/>
                <a:sym typeface="Wingdings" pitchFamily="2" charset="2"/>
              </a:rPr>
              <a:t>CX = 000AH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MOV DX, 100H 	 </a:t>
            </a:r>
            <a:r>
              <a:rPr lang="en-US" dirty="0" smtClean="0">
                <a:solidFill>
                  <a:srgbClr val="FF0000"/>
                </a:solidFill>
                <a:ea typeface="+mn-ea"/>
                <a:sym typeface="Wingdings" pitchFamily="2" charset="2"/>
              </a:rPr>
              <a:t>DX = 0100H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MOV SI, 200H 		 </a:t>
            </a:r>
            <a:r>
              <a:rPr lang="en-US" dirty="0" smtClean="0">
                <a:solidFill>
                  <a:srgbClr val="FF0000"/>
                </a:solidFill>
                <a:ea typeface="+mn-ea"/>
                <a:sym typeface="Wingdings" pitchFamily="2" charset="2"/>
              </a:rPr>
              <a:t>SI = 0200H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MOV DI, 300H 	 </a:t>
            </a:r>
            <a:r>
              <a:rPr lang="en-US" dirty="0" smtClean="0">
                <a:solidFill>
                  <a:srgbClr val="FF0000"/>
                </a:solidFill>
                <a:ea typeface="+mn-ea"/>
                <a:sym typeface="Wingdings" pitchFamily="2" charset="2"/>
              </a:rPr>
              <a:t>DI = 0300H</a:t>
            </a:r>
            <a:endParaRPr lang="en-US" dirty="0" smtClean="0">
              <a:solidFill>
                <a:srgbClr val="FF0000"/>
              </a:solidFill>
              <a:ea typeface="+mn-ea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40DCFE0-D478-A348-B1F2-1A5DF80B6422}" type="datetime1">
              <a:rPr lang="en-US" smtClean="0">
                <a:latin typeface="Garamond" charset="0"/>
              </a:rPr>
              <a:t>1/27/16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7AC3053-F748-614F-BFA2-CC88E37F13FD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MOVSX/MOVZX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Move and extend data (fill upper bits with 0/1)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ZX </a:t>
            </a:r>
            <a:r>
              <a:rPr lang="en-US" dirty="0" smtClean="0">
                <a:sym typeface="Wingdings" pitchFamily="2" charset="2"/>
              </a:rPr>
              <a:t> zero extend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SX  sign extend  copy MSB of source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Format: 	MOVZX D, 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sym typeface="Wingdings" pitchFamily="2" charset="2"/>
              </a:rPr>
              <a:t>	</a:t>
            </a:r>
            <a:r>
              <a:rPr lang="en-US" dirty="0" smtClean="0">
                <a:ea typeface="+mn-ea"/>
                <a:sym typeface="Wingdings" pitchFamily="2" charset="2"/>
              </a:rPr>
              <a:t>	MOVSX D, S</a:t>
            </a:r>
            <a:endParaRPr lang="en-US" dirty="0">
              <a:ea typeface="+mn-ea"/>
              <a:sym typeface="Wingdings" pitchFamily="2" charset="2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Operation: lower bits of D = 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sym typeface="Wingdings" pitchFamily="2" charset="2"/>
              </a:rPr>
              <a:t>	</a:t>
            </a:r>
            <a:r>
              <a:rPr lang="en-US" dirty="0" smtClean="0">
                <a:ea typeface="+mn-ea"/>
                <a:sym typeface="Wingdings" pitchFamily="2" charset="2"/>
              </a:rPr>
              <a:t>	   upper bits of D = 0 (MOVZX)   </a:t>
            </a:r>
            <a:r>
              <a:rPr lang="en-US" b="1" i="1" dirty="0" smtClean="0">
                <a:ea typeface="+mn-ea"/>
                <a:sym typeface="Wingdings" pitchFamily="2" charset="2"/>
              </a:rPr>
              <a:t>or</a:t>
            </a:r>
            <a:endParaRPr lang="en-US" dirty="0" smtClean="0">
              <a:ea typeface="+mn-ea"/>
              <a:sym typeface="Wingdings" pitchFamily="2" charset="2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sym typeface="Wingdings" pitchFamily="2" charset="2"/>
              </a:rPr>
              <a:t>	</a:t>
            </a:r>
            <a:r>
              <a:rPr lang="en-US" dirty="0" smtClean="0">
                <a:ea typeface="+mn-ea"/>
                <a:sym typeface="Wingdings" pitchFamily="2" charset="2"/>
              </a:rPr>
              <a:t>	   upper bits of D = MSB of S (MOVSX)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Restrictions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Only register/memory operands (no </a:t>
            </a:r>
            <a:r>
              <a:rPr lang="en-US" dirty="0" err="1" smtClean="0">
                <a:sym typeface="Wingdings" pitchFamily="2" charset="2"/>
              </a:rPr>
              <a:t>immediates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Source must contain fewer bits than destination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If memory operand used, size must be specified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1E60FA4-53A0-8648-9187-2F3785C2165B}" type="datetime1">
              <a:rPr lang="en-US" smtClean="0">
                <a:latin typeface="Garamond" charset="0"/>
              </a:rPr>
              <a:t>1/27/16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10D9FD2-DC7C-7046-B9EB-7DA204F418C5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398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MOVSX/MOVZX examples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Assume: AX = 0100H, DX = 8100H,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	(100H) = 00H, (101H) = FFH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What are the results of the following instructions?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MOVSX EBX, AX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MOVSX EBX, DX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MOVZX EBX, DX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MOVSX EBX, BYTE PTR [100H]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MOVSX EBX, WORD PTR [100H]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43D38BF-A933-D646-856A-A57333B39C06}" type="datetime1">
              <a:rPr lang="en-US" smtClean="0">
                <a:latin typeface="Garamond" charset="0"/>
              </a:rPr>
              <a:t>1/27/16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9B6019B-EC2D-5C47-8186-D6169C154A2C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346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MOVSX/MOVZX examples (soln)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6525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Assume: AX = 0100H, DX = 8100H, (100H) = 00H, (101H) = FFH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What are the results of the following instructions?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MOVSX EBX, AX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EBX = AX sign-extended = 0000</a:t>
            </a:r>
            <a:r>
              <a:rPr lang="en-US" u="sng" dirty="0" smtClean="0">
                <a:solidFill>
                  <a:srgbClr val="FF0000"/>
                </a:solidFill>
              </a:rPr>
              <a:t>0100</a:t>
            </a:r>
            <a:r>
              <a:rPr lang="en-US" dirty="0" smtClean="0">
                <a:solidFill>
                  <a:srgbClr val="FF0000"/>
                </a:solidFill>
              </a:rPr>
              <a:t>H (orig. value </a:t>
            </a:r>
            <a:r>
              <a:rPr lang="en-US" u="sng" dirty="0" smtClean="0">
                <a:solidFill>
                  <a:srgbClr val="FF0000"/>
                </a:solidFill>
              </a:rPr>
              <a:t>underlined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MOVSX EBX, DX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EBX = DX sign-extended = FFFF</a:t>
            </a:r>
            <a:r>
              <a:rPr lang="en-US" u="sng" dirty="0" smtClean="0">
                <a:solidFill>
                  <a:srgbClr val="FF0000"/>
                </a:solidFill>
              </a:rPr>
              <a:t>8100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MOVZX EBX, DX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EBX = DX zero-extended = 0000</a:t>
            </a:r>
            <a:r>
              <a:rPr lang="en-US" u="sng" dirty="0" smtClean="0">
                <a:solidFill>
                  <a:srgbClr val="FF0000"/>
                </a:solidFill>
              </a:rPr>
              <a:t>8100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MOVSX EBX, BYTE PTR [100H]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EBX = byte at 100h sign-extended = 000000</a:t>
            </a:r>
            <a:r>
              <a:rPr lang="en-US" u="sng" dirty="0" smtClean="0">
                <a:solidFill>
                  <a:srgbClr val="FF0000"/>
                </a:solidFill>
              </a:rPr>
              <a:t>00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MOVSX EBX, WORD PTR [100H]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EBX = word at 100h sign-extended = FFFF</a:t>
            </a:r>
            <a:r>
              <a:rPr lang="en-US" u="sng" dirty="0" smtClean="0">
                <a:solidFill>
                  <a:srgbClr val="FF0000"/>
                </a:solidFill>
              </a:rPr>
              <a:t>FF00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79C44A9-1C2D-994D-872D-E9BFB8B0D208}" type="datetime1">
              <a:rPr lang="en-US" smtClean="0">
                <a:latin typeface="Garamond" charset="0"/>
              </a:rPr>
              <a:t>1/27/16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94E7B06-AD0B-954D-BA44-C9DDF4FDB1FB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360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</a:t>
            </a:r>
          </a:p>
          <a:p>
            <a:pPr lvl="1"/>
            <a:r>
              <a:rPr lang="en-US" dirty="0">
                <a:latin typeface="Arial" charset="0"/>
              </a:rPr>
              <a:t>Finish data transfer instructions</a:t>
            </a:r>
          </a:p>
          <a:p>
            <a:pPr lvl="1"/>
            <a:r>
              <a:rPr lang="en-US" dirty="0">
                <a:latin typeface="Arial" charset="0"/>
              </a:rPr>
              <a:t>Arithmetic instructions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HW 1 due 1:00 PM today</a:t>
            </a:r>
          </a:p>
          <a:p>
            <a:pPr lvl="1"/>
            <a:r>
              <a:rPr lang="en-US">
                <a:latin typeface="Arial" charset="0"/>
              </a:rPr>
              <a:t>HW 2 to be posted; due 1:00 PM, Friday, 2/5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E0CFC65-455D-7941-B212-6F16940BBB2E}" type="datetime1">
              <a:rPr lang="en-US" smtClean="0">
                <a:latin typeface="Garamond" charset="0"/>
              </a:rPr>
              <a:t>1/27/16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318A6F9-97BD-0640-AE56-DA2FF8060FFA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HW </a:t>
            </a:r>
            <a:r>
              <a:rPr lang="en-US" dirty="0">
                <a:latin typeface="Arial" charset="0"/>
              </a:rPr>
              <a:t>1 </a:t>
            </a:r>
            <a:r>
              <a:rPr lang="en-US" dirty="0" smtClean="0">
                <a:latin typeface="Arial" charset="0"/>
              </a:rPr>
              <a:t>due 1:00 PM today</a:t>
            </a:r>
          </a:p>
          <a:p>
            <a:pPr lvl="1"/>
            <a:r>
              <a:rPr lang="en-US" dirty="0" smtClean="0">
                <a:latin typeface="Arial" charset="0"/>
              </a:rPr>
              <a:t>HW 2 to be posted; due 1:00 PM, Friday, 2/5</a:t>
            </a:r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</a:t>
            </a:r>
          </a:p>
          <a:p>
            <a:pPr lvl="1"/>
            <a:r>
              <a:rPr lang="en-US" dirty="0" smtClean="0">
                <a:latin typeface="Arial" charset="0"/>
              </a:rPr>
              <a:t>Assembly </a:t>
            </a:r>
            <a:r>
              <a:rPr lang="en-US" dirty="0">
                <a:latin typeface="Arial" charset="0"/>
              </a:rPr>
              <a:t>basics</a:t>
            </a:r>
          </a:p>
          <a:p>
            <a:pPr lvl="1"/>
            <a:r>
              <a:rPr lang="en-US" dirty="0">
                <a:latin typeface="Arial" charset="0"/>
              </a:rPr>
              <a:t>Data transfer instructions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08B9DEE-6DBA-7448-9B7B-E35A62DA1DA9}" type="datetime1">
              <a:rPr lang="en-US" smtClean="0">
                <a:latin typeface="Garamond" charset="0"/>
              </a:rPr>
              <a:t>1/27/16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FD9EC90-BB3D-A849-A1D5-320D5705BB23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x86 </a:t>
            </a:r>
            <a:r>
              <a:rPr lang="en-US" dirty="0">
                <a:latin typeface="Garamond" charset="0"/>
              </a:rPr>
              <a:t>data </a:t>
            </a:r>
            <a:r>
              <a:rPr lang="en-US" dirty="0" smtClean="0">
                <a:latin typeface="Garamond" charset="0"/>
              </a:rPr>
              <a:t>types</a:t>
            </a:r>
            <a:endParaRPr lang="en-US" dirty="0">
              <a:latin typeface="Garamond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>
                <a:latin typeface="Arial" charset="0"/>
              </a:rPr>
              <a:t>Refresher on x86 registers</a:t>
            </a:r>
          </a:p>
          <a:p>
            <a:pPr lvl="1"/>
            <a:r>
              <a:rPr lang="en-US" sz="2400">
                <a:latin typeface="Arial" charset="0"/>
              </a:rPr>
              <a:t>Gen. purpose registers: 16 or 32 bits</a:t>
            </a:r>
          </a:p>
          <a:p>
            <a:pPr lvl="1"/>
            <a:r>
              <a:rPr lang="en-US" sz="2400">
                <a:latin typeface="Arial" charset="0"/>
              </a:rPr>
              <a:t>Data registers can hold 8 bit data as well</a:t>
            </a:r>
          </a:p>
          <a:p>
            <a:pPr lvl="1"/>
            <a:r>
              <a:rPr lang="en-US" sz="2400">
                <a:latin typeface="Arial" charset="0"/>
              </a:rPr>
              <a:t>Determining size: register name</a:t>
            </a:r>
          </a:p>
          <a:p>
            <a:pPr lvl="1"/>
            <a:r>
              <a:rPr lang="en-US" sz="2400">
                <a:latin typeface="Arial" charset="0"/>
              </a:rPr>
              <a:t>Example: </a:t>
            </a:r>
            <a:r>
              <a:rPr lang="ja-JP" altLang="en-US" sz="2400">
                <a:latin typeface="Arial" charset="0"/>
              </a:rPr>
              <a:t>“</a:t>
            </a:r>
            <a:r>
              <a:rPr lang="en-US" sz="2400">
                <a:latin typeface="Arial" charset="0"/>
              </a:rPr>
              <a:t>accumulator</a:t>
            </a:r>
            <a:r>
              <a:rPr lang="ja-JP" altLang="en-US" sz="2400">
                <a:latin typeface="Arial" charset="0"/>
              </a:rPr>
              <a:t>”</a:t>
            </a:r>
            <a:r>
              <a:rPr lang="en-US" sz="2400">
                <a:latin typeface="Arial" charset="0"/>
              </a:rPr>
              <a:t> register</a:t>
            </a:r>
          </a:p>
          <a:p>
            <a:pPr lvl="2"/>
            <a:r>
              <a:rPr lang="en-US" sz="2000">
                <a:latin typeface="Arial" charset="0"/>
              </a:rPr>
              <a:t>8 bit data: AL = lowest byte; AH = next lowest byte</a:t>
            </a:r>
          </a:p>
          <a:p>
            <a:pPr lvl="2"/>
            <a:r>
              <a:rPr lang="en-US" sz="2000">
                <a:latin typeface="Arial" charset="0"/>
              </a:rPr>
              <a:t>16 bit data: AX = lowest 16 bits (AH/AL together as word)</a:t>
            </a:r>
          </a:p>
          <a:p>
            <a:pPr lvl="2"/>
            <a:r>
              <a:rPr lang="en-US" sz="2000">
                <a:latin typeface="Arial" charset="0"/>
              </a:rPr>
              <a:t>32 bit data: EAX = entire 32 bits</a:t>
            </a:r>
          </a:p>
          <a:p>
            <a:r>
              <a:rPr lang="en-US" sz="2800">
                <a:latin typeface="Arial" charset="0"/>
              </a:rPr>
              <a:t>Say EAX = 1A2B3C4DH</a:t>
            </a:r>
          </a:p>
          <a:p>
            <a:pPr lvl="1"/>
            <a:r>
              <a:rPr lang="en-US" sz="2400">
                <a:latin typeface="Arial" charset="0"/>
              </a:rPr>
              <a:t>What are AL, AH, and AX?</a:t>
            </a:r>
          </a:p>
          <a:p>
            <a:pPr lvl="1"/>
            <a:r>
              <a:rPr lang="en-US" sz="2400">
                <a:solidFill>
                  <a:srgbClr val="FF0000"/>
                </a:solidFill>
                <a:latin typeface="Arial" charset="0"/>
              </a:rPr>
              <a:t>AL = 4DH, AH = 3CH, AX = 3C4DH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A78BA81-BE58-CE4B-BC30-1D98C4A1B514}" type="datetime1">
              <a:rPr lang="en-US" smtClean="0">
                <a:latin typeface="Garamond" charset="0"/>
              </a:rPr>
              <a:t>1/27/16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516B637-299A-AA46-BB89-D97D166C14A8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Instruction Assembly Notation</a:t>
            </a:r>
            <a:br>
              <a:rPr lang="en-US">
                <a:latin typeface="Garamond" charset="0"/>
              </a:rPr>
            </a:br>
            <a:endParaRPr lang="en-US">
              <a:latin typeface="Garamond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Each instruction is represented by a mnemonic that describes its operation—called its operation code (opcode)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MOV  = move (data transfer)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ADD = add (arithmetic)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AND = logical AND (logic)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JMP = unconditional jump (control transfer)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Operands are the other parts of an assembly language instructions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Identify whether the elements of data to be processed are in registers or memory </a:t>
            </a:r>
          </a:p>
          <a:p>
            <a:pPr lvl="3">
              <a:lnSpc>
                <a:spcPct val="80000"/>
              </a:lnSpc>
            </a:pPr>
            <a:r>
              <a:rPr lang="en-US" sz="1900">
                <a:latin typeface="Arial" charset="0"/>
              </a:rPr>
              <a:t>Source operand– location of one operand to be processed</a:t>
            </a:r>
          </a:p>
          <a:p>
            <a:pPr lvl="3">
              <a:lnSpc>
                <a:spcPct val="80000"/>
              </a:lnSpc>
            </a:pPr>
            <a:r>
              <a:rPr lang="en-US" sz="1900">
                <a:latin typeface="Arial" charset="0"/>
              </a:rPr>
              <a:t>Destination operand—location of the other operand to be processed and the location of the result</a:t>
            </a:r>
          </a:p>
          <a:p>
            <a:pPr>
              <a:lnSpc>
                <a:spcPct val="80000"/>
              </a:lnSpc>
            </a:pPr>
            <a:endParaRPr lang="en-US" sz="2800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B482D6F-C470-CA45-889E-548FAFB87285}" type="datetime1">
              <a:rPr lang="en-US" smtClean="0">
                <a:latin typeface="Garamond" charset="0"/>
              </a:rPr>
              <a:t>1/27/16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56AC05B-0803-B24D-BC06-09A5447FBCAB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  <p:sp>
        <p:nvSpPr>
          <p:cNvPr id="10247" name="Rectangle 1028"/>
          <p:cNvSpPr>
            <a:spLocks noChangeArrowheads="1"/>
          </p:cNvSpPr>
          <p:nvPr/>
        </p:nvSpPr>
        <p:spPr bwMode="auto">
          <a:xfrm>
            <a:off x="1295400" y="381000"/>
            <a:ext cx="6781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endParaRPr lang="en-US" sz="36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Assembly Language Statements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SzPct val="150000"/>
              <a:buFontTx/>
              <a:buChar char="•"/>
            </a:pPr>
            <a:r>
              <a:rPr lang="en-US"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General structure of an assembly language statement</a:t>
            </a:r>
          </a:p>
          <a:p>
            <a:pPr>
              <a:buSzPct val="150000"/>
              <a:buFontTx/>
              <a:buNone/>
            </a:pPr>
            <a:r>
              <a:rPr lang="en-US" sz="2000">
                <a:latin typeface="Arial" charset="0"/>
              </a:rPr>
              <a:t>		</a:t>
            </a:r>
            <a:r>
              <a:rPr lang="en-US" sz="2000" b="1">
                <a:latin typeface="Courier New" charset="0"/>
              </a:rPr>
              <a:t>LABEL:    INSTRUCTION     ;COMMENT</a:t>
            </a:r>
          </a:p>
          <a:p>
            <a:pPr lvl="1">
              <a:buSzPct val="150000"/>
              <a:buFontTx/>
              <a:buChar char="•"/>
            </a:pPr>
            <a:r>
              <a:rPr lang="en-US" sz="1800">
                <a:latin typeface="Arial" charset="0"/>
              </a:rPr>
              <a:t>Label—address identifier for the statement</a:t>
            </a:r>
          </a:p>
          <a:p>
            <a:pPr lvl="1">
              <a:buSzPct val="150000"/>
              <a:buFontTx/>
              <a:buChar char="•"/>
            </a:pPr>
            <a:r>
              <a:rPr lang="en-US" sz="1800">
                <a:latin typeface="Arial" charset="0"/>
              </a:rPr>
              <a:t>Instruction—the operation to be performed</a:t>
            </a:r>
          </a:p>
          <a:p>
            <a:pPr lvl="1">
              <a:buSzPct val="150000"/>
              <a:buFontTx/>
              <a:buChar char="•"/>
            </a:pPr>
            <a:r>
              <a:rPr lang="en-US" sz="1800">
                <a:latin typeface="Arial" charset="0"/>
              </a:rPr>
              <a:t>Comment—documents the purpose of the statement</a:t>
            </a:r>
          </a:p>
          <a:p>
            <a:pPr lvl="1">
              <a:buSzPct val="150000"/>
              <a:buFontTx/>
              <a:buChar char="•"/>
            </a:pPr>
            <a:r>
              <a:rPr lang="en-US" sz="1800">
                <a:latin typeface="Arial" charset="0"/>
              </a:rPr>
              <a:t>Example:</a:t>
            </a:r>
          </a:p>
          <a:p>
            <a:pPr>
              <a:buSzPct val="150000"/>
              <a:buFontTx/>
              <a:buNone/>
            </a:pPr>
            <a:r>
              <a:rPr lang="en-US" sz="2000">
                <a:latin typeface="Arial" charset="0"/>
              </a:rPr>
              <a:t>		</a:t>
            </a:r>
            <a:r>
              <a:rPr lang="en-US" sz="2000" b="1">
                <a:latin typeface="Courier New" charset="0"/>
              </a:rPr>
              <a:t>START:   MOV  AX, BX   ; Copy BX into AX</a:t>
            </a:r>
            <a:r>
              <a:rPr lang="en-US" sz="2000">
                <a:latin typeface="Arial" charset="0"/>
              </a:rPr>
              <a:t>  </a:t>
            </a:r>
          </a:p>
          <a:p>
            <a:pPr>
              <a:buSzPct val="150000"/>
              <a:buFontTx/>
              <a:buChar char="•"/>
            </a:pPr>
            <a:r>
              <a:rPr lang="en-US" sz="2000">
                <a:latin typeface="Arial" charset="0"/>
              </a:rPr>
              <a:t>Other examples:</a:t>
            </a:r>
          </a:p>
          <a:p>
            <a:pPr lvl="1">
              <a:buSzPct val="150000"/>
              <a:buFontTx/>
              <a:buNone/>
            </a:pPr>
            <a:r>
              <a:rPr lang="en-US" sz="1800" b="1">
                <a:latin typeface="Arial" charset="0"/>
              </a:rPr>
              <a:t>	   </a:t>
            </a:r>
            <a:r>
              <a:rPr lang="en-US" sz="2000" b="1">
                <a:latin typeface="Courier New" charset="0"/>
              </a:rPr>
              <a:t>INC SI    ;Update pointer</a:t>
            </a:r>
          </a:p>
          <a:p>
            <a:pPr>
              <a:buSzPct val="150000"/>
              <a:buFontTx/>
              <a:buNone/>
            </a:pPr>
            <a:r>
              <a:rPr lang="en-US" sz="2000" b="1">
                <a:latin typeface="Courier New" charset="0"/>
              </a:rPr>
              <a:t>		ADD  AX, BX</a:t>
            </a:r>
          </a:p>
          <a:p>
            <a:pPr lvl="1">
              <a:buSzPct val="150000"/>
              <a:buFontTx/>
              <a:buChar char="•"/>
            </a:pPr>
            <a:r>
              <a:rPr lang="en-US" sz="1800">
                <a:latin typeface="Arial" charset="0"/>
              </a:rPr>
              <a:t>Few instructions have a label—usually marks a jump to point</a:t>
            </a:r>
          </a:p>
          <a:p>
            <a:pPr lvl="1">
              <a:buSzPct val="150000"/>
              <a:buFontTx/>
              <a:buChar char="•"/>
            </a:pPr>
            <a:r>
              <a:rPr lang="en-US" sz="1800">
                <a:latin typeface="Arial" charset="0"/>
              </a:rPr>
              <a:t>Not all instructions need a comment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7D7F239-142F-C341-A4B7-C1D93870152E}" type="datetime1">
              <a:rPr lang="en-US" smtClean="0">
                <a:latin typeface="Garamond" charset="0"/>
              </a:rPr>
              <a:t>1/27/16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5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F8F8532-264C-284D-A863-C04465B98A4A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x86 memory accesses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# bytes from memory usually = # bytes in register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Example: MOV AX, [100H]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AX is 16-bit register </a:t>
            </a:r>
            <a:r>
              <a:rPr lang="en-US" sz="2400">
                <a:latin typeface="Arial" charset="0"/>
                <a:sym typeface="Wingdings" charset="0"/>
              </a:rPr>
              <a:t>	 move word from address 100H to AX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  <a:sym typeface="Wingdings" charset="0"/>
              </a:rPr>
              <a:t>Sometimes necessary to specify size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  <a:sym typeface="Wingdings" charset="0"/>
              </a:rPr>
              <a:t>Use </a:t>
            </a:r>
            <a:r>
              <a:rPr lang="ja-JP" altLang="en-US" sz="2400">
                <a:latin typeface="Arial" charset="0"/>
                <a:sym typeface="Wingdings" charset="0"/>
              </a:rPr>
              <a:t>“</a:t>
            </a:r>
            <a:r>
              <a:rPr lang="en-US" sz="2400">
                <a:latin typeface="Arial" charset="0"/>
                <a:sym typeface="Wingdings" charset="0"/>
              </a:rPr>
              <a:t>&lt;size&gt; PTR</a:t>
            </a:r>
            <a:r>
              <a:rPr lang="ja-JP" altLang="en-US" sz="2400">
                <a:latin typeface="Arial" charset="0"/>
                <a:sym typeface="Wingdings" charset="0"/>
              </a:rPr>
              <a:t>”</a:t>
            </a:r>
            <a:r>
              <a:rPr lang="en-US" sz="2400">
                <a:latin typeface="Arial" charset="0"/>
                <a:sym typeface="Wingdings" charset="0"/>
              </a:rPr>
              <a:t>: BYTE PTR, WORD PTR, DWORD PTR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  <a:sym typeface="Wingdings" charset="0"/>
              </a:rPr>
              <a:t>Example: MOVZX EAX, BYTE PTR [100H]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  <a:sym typeface="Wingdings" charset="0"/>
              </a:rPr>
              <a:t>Take byte from memory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  <a:sym typeface="Wingdings" charset="0"/>
              </a:rPr>
              <a:t>Zero-extend data to 32 bits and store in EAX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  <a:sym typeface="Wingdings" charset="0"/>
              </a:rPr>
              <a:t>Remember, x86 uses little-endian data</a:t>
            </a:r>
          </a:p>
          <a:p>
            <a:pPr lvl="1">
              <a:lnSpc>
                <a:spcPct val="90000"/>
              </a:lnSpc>
            </a:pPr>
            <a:endParaRPr lang="en-US" sz="24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C99D9ED-7308-EA4D-A21A-36A55F06FACA}" type="datetime1">
              <a:rPr lang="en-US" smtClean="0">
                <a:latin typeface="Garamond" charset="0"/>
              </a:rPr>
              <a:t>1/27/16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534413B-4DCB-6F49-A08F-5F51529B846A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Data transfer instructions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MOVSX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MOVZX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XCHG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LEA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Load full pointer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Additional data transfer instructions (covered later, if at all)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PUSH/POP (stack transfers)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INS/OUTS (I/O)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MOVS/LODS/STOS (string instructions)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BSWAP (switch from little endian to big endian)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XLAT (table lookup)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CMOV (conditional move)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1C47DE-46B9-0643-8DED-C511114C63D3}" type="datetime1">
              <a:rPr lang="en-US" smtClean="0">
                <a:latin typeface="Garamond" charset="0"/>
              </a:rPr>
              <a:t>1/27/16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3DDBFC-8C49-7240-B84F-22512C691873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MOV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Used to copy data between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Registers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Registers/memory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Immediate value (source only) to register/memory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Format: MOV D, 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Operation: (D) = (S)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Restrictions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Immediate value can only be used as source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If segment register is destination, source must be memory or register (no immediate)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A686F85-8896-B14B-8E83-CA039D9625E6}" type="datetime1">
              <a:rPr lang="en-US" smtClean="0">
                <a:latin typeface="Garamond" charset="0"/>
              </a:rPr>
              <a:t>1/27/16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8173143-70F8-E84B-86BA-3CA35202FA1B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MOV examples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Assume: AX = 0100H, CS = 3000H,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 smtClean="0">
                <a:ea typeface="+mn-ea"/>
              </a:rPr>
              <a:t>(100H) = 00H, (101H) = FFH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 BL, AL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BL = AL = 00H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 DX, CS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DX = CS = 3000H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 CX, [100H]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CX = word starting </a:t>
            </a:r>
            <a:r>
              <a:rPr lang="en-US" smtClean="0"/>
              <a:t>at 100H </a:t>
            </a:r>
            <a:r>
              <a:rPr lang="en-US" dirty="0" smtClean="0"/>
              <a:t>= FF00H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87D7C1E-8FC1-804E-AB6A-775EF27E9E21}" type="datetime1">
              <a:rPr lang="en-US" smtClean="0">
                <a:latin typeface="Garamond" charset="0"/>
              </a:rPr>
              <a:t>1/27/16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F58B50F-4BFC-2943-B561-9B55855D7024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8820</TotalTime>
  <Words>797</Words>
  <Application>Microsoft Macintosh PowerPoint</Application>
  <PresentationFormat>On-screen Show (4:3)</PresentationFormat>
  <Paragraphs>204</Paragraphs>
  <Slides>15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Edge</vt:lpstr>
      <vt:lpstr>EECE.3170 Microprocessor Systems Design I</vt:lpstr>
      <vt:lpstr>Lecture outline</vt:lpstr>
      <vt:lpstr>Review: x86 data types</vt:lpstr>
      <vt:lpstr>Instruction Assembly Notation </vt:lpstr>
      <vt:lpstr>Assembly Language Statements</vt:lpstr>
      <vt:lpstr>x86 memory accesses</vt:lpstr>
      <vt:lpstr>Data transfer instructions</vt:lpstr>
      <vt:lpstr>MOV</vt:lpstr>
      <vt:lpstr>MOV examples</vt:lpstr>
      <vt:lpstr>Usage of Move Instruction</vt:lpstr>
      <vt:lpstr>Usage of Move Instruction (soln)</vt:lpstr>
      <vt:lpstr>MOVSX/MOVZX</vt:lpstr>
      <vt:lpstr>MOVSX/MOVZX examples</vt:lpstr>
      <vt:lpstr>MOVSX/MOVZX examples (soln)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1682</cp:revision>
  <dcterms:created xsi:type="dcterms:W3CDTF">2006-04-03T05:03:01Z</dcterms:created>
  <dcterms:modified xsi:type="dcterms:W3CDTF">2016-01-27T19:22:28Z</dcterms:modified>
</cp:coreProperties>
</file>