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476" r:id="rId4"/>
    <p:sldId id="463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2" r:id="rId13"/>
    <p:sldId id="473" r:id="rId14"/>
    <p:sldId id="474" r:id="rId15"/>
    <p:sldId id="475" r:id="rId16"/>
    <p:sldId id="458" r:id="rId17"/>
    <p:sldId id="459" r:id="rId18"/>
    <p:sldId id="460" r:id="rId19"/>
    <p:sldId id="461" r:id="rId20"/>
    <p:sldId id="379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67" d="100"/>
          <a:sy n="67" d="100"/>
        </p:scale>
        <p:origin x="-1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Relationship Id="rId2" Type="http://schemas.openxmlformats.org/officeDocument/2006/relationships/slide" Target="slides/slide9.xml"/><Relationship Id="rId3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DEAF93C-0332-F04D-9C7B-A4166D802D5B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765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9847002-BC80-F244-95D4-929FF87C7F37}" type="slidenum">
              <a:rPr lang="en-US"/>
              <a:pPr/>
              <a:t>8</a:t>
            </a:fld>
            <a:endParaRPr lang="en-US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5096D1-02D3-9C4E-8EF9-589205CF743B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2867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867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79BD59-604F-7343-A7A5-6794ABC7EA77}" type="slidenum">
              <a:rPr lang="en-US"/>
              <a:pPr/>
              <a:t>9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54D2D9B-B0F3-B548-A411-2270ABAB06C6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970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E7F6B3D-EBB2-0343-ADED-90AC1A41E114}" type="slidenum">
              <a:rPr lang="en-US"/>
              <a:pPr/>
              <a:t>10</a:t>
            </a:fld>
            <a:endParaRPr lang="en-US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34291ED-09FB-F546-A9D5-F1DC509162BC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B40FBBD-ED5B-5840-95A9-AC0A18BBFD01}" type="slidenum">
              <a:rPr lang="en-US"/>
              <a:pPr/>
              <a:t>11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AEA264A-C0D5-1645-8C93-47BF847522DC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D307A12-218D-164A-8AE8-5D7965AF09B5}" type="slidenum">
              <a:rPr lang="en-US"/>
              <a:pPr/>
              <a:t>12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9193EF1-3A73-1C41-B57E-6101610D879B}" type="datetime1">
              <a:rPr lang="en-US"/>
              <a:pPr/>
              <a:t>1/25/16</a:t>
            </a:fld>
            <a:endParaRPr lang="en-US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ED534DF-C6FE-974F-9D31-DA5021B425D6}" type="slidenum">
              <a:rPr lang="en-US"/>
              <a:pPr/>
              <a:t>13</a:t>
            </a:fld>
            <a:endParaRPr 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DD11D4-4F7D-1F4B-AA8D-B03C9E37044B}" type="datetime1">
              <a:rPr lang="en-US" smtClean="0"/>
              <a:t>1/25/16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97AFA-3690-D345-A779-3C03664975AE}" type="datetime1">
              <a:rPr lang="en-US" smtClean="0"/>
              <a:t>1/25/16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64BE0-FFBF-2C43-A9EA-D29F4F159939}" type="datetime1">
              <a:rPr lang="en-US" smtClean="0"/>
              <a:t>1/25/16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E494-5A61-714B-A143-32BC8B1F49D1}" type="datetime1">
              <a:rPr lang="en-US" smtClean="0"/>
              <a:t>1/25/16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89D23-8781-CF42-909E-FF56B2810519}" type="datetime1">
              <a:rPr lang="en-US" smtClean="0"/>
              <a:t>1/25/16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5121B-2D64-C345-BB01-7013B6E5BC0B}" type="datetime1">
              <a:rPr lang="en-US" smtClean="0"/>
              <a:t>1/25/16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0A4D6-0E49-8242-A8CE-63059DF7E7C9}" type="datetime1">
              <a:rPr lang="en-US" smtClean="0"/>
              <a:t>1/25/16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B393B-C192-ED4A-B8B9-C7066B2036DC}" type="datetime1">
              <a:rPr lang="en-US" smtClean="0"/>
              <a:t>1/25/16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83DB9-22F5-014D-8A4E-190D33403895}" type="datetime1">
              <a:rPr lang="en-US" smtClean="0"/>
              <a:t>1/25/16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2D555-873F-EC4A-A36A-9B2132ACDC72}" type="datetime1">
              <a:rPr lang="en-US" smtClean="0"/>
              <a:t>1/25/16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CCED2-2D44-0A4E-BE61-D5552D6DB3B8}" type="datetime1">
              <a:rPr lang="en-US" smtClean="0"/>
              <a:t>1/25/16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1133D-43A6-0A45-B4DD-7E39859DD4F4}" type="datetime1">
              <a:rPr lang="en-US" smtClean="0"/>
              <a:t>1/25/16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38802-0C25-CA4C-81D8-F1F39DBC78AD}" type="datetime1">
              <a:rPr lang="en-US" smtClean="0"/>
              <a:t>1/25/16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BE50162-596C-B644-89EC-BDD2DD66EC74}" type="datetime1">
              <a:rPr lang="en-US" smtClean="0"/>
              <a:t>1/25/16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4: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x86 intro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Purpose Data Registers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0" y="1143000"/>
            <a:ext cx="51054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Four general purpose data registers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Accumulator (A) register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Base (B) register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Count (C) register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Data (D) register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 Can hold 8-bit, 16-bit, or 32-bit data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AH/AL = high and low byte value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AX = word value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EAX = double word value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General uses: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Hold data such as source or destination operands for most operations—ADD, AND, SHL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Hold address pointers for accessing memory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Some also have dedicated special uses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C—count for loop,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B—table look-up translations, base address 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D—indirect I/O and string I/O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4AC1F7-EA22-6245-B460-F8E530E9E63A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95ADB8-AE6F-0E4D-BFCF-853B9252CE2D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4775" b="48360"/>
          <a:stretch/>
        </p:blipFill>
        <p:spPr>
          <a:xfrm>
            <a:off x="4987753" y="1981200"/>
            <a:ext cx="4156247" cy="188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04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Pointer/Index </a:t>
            </a:r>
            <a:r>
              <a:rPr lang="en-US" dirty="0">
                <a:latin typeface="Garamond" charset="0"/>
              </a:rPr>
              <a:t>Registers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pointer </a:t>
            </a:r>
            <a:r>
              <a:rPr lang="en-US" dirty="0" smtClean="0">
                <a:latin typeface="Arial" charset="0"/>
              </a:rPr>
              <a:t>registers (32-/16-bit versions)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Stack pointer </a:t>
            </a:r>
            <a:r>
              <a:rPr lang="en-US" dirty="0" smtClean="0">
                <a:latin typeface="Arial" charset="0"/>
              </a:rPr>
              <a:t>register (ESP/SP) 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Points </a:t>
            </a:r>
            <a:r>
              <a:rPr lang="en-US" dirty="0">
                <a:latin typeface="Arial" charset="0"/>
              </a:rPr>
              <a:t>to top of stack</a:t>
            </a:r>
          </a:p>
          <a:p>
            <a:pPr lvl="1"/>
            <a:r>
              <a:rPr lang="en-US" dirty="0">
                <a:latin typeface="Arial" charset="0"/>
              </a:rPr>
              <a:t> Base pointer </a:t>
            </a:r>
            <a:r>
              <a:rPr lang="en-US" dirty="0" smtClean="0">
                <a:latin typeface="Arial" charset="0"/>
              </a:rPr>
              <a:t>register (EBP/BP)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Points </a:t>
            </a:r>
            <a:r>
              <a:rPr lang="en-US" dirty="0">
                <a:latin typeface="Arial" charset="0"/>
              </a:rPr>
              <a:t>to fixed location within current stack </a:t>
            </a:r>
            <a:r>
              <a:rPr lang="en-US" dirty="0" smtClean="0">
                <a:latin typeface="Arial" charset="0"/>
              </a:rPr>
              <a:t>frame</a:t>
            </a:r>
          </a:p>
          <a:p>
            <a:r>
              <a:rPr lang="en-US" dirty="0" smtClean="0">
                <a:latin typeface="Arial" charset="0"/>
              </a:rPr>
              <a:t>Two index registers</a:t>
            </a:r>
          </a:p>
          <a:p>
            <a:pPr lvl="1"/>
            <a:r>
              <a:rPr lang="en-US" dirty="0" smtClean="0">
                <a:latin typeface="Arial" charset="0"/>
              </a:rPr>
              <a:t>Source index (ESI/SI)</a:t>
            </a:r>
          </a:p>
          <a:p>
            <a:pPr lvl="1"/>
            <a:r>
              <a:rPr lang="en-US" dirty="0" smtClean="0">
                <a:latin typeface="Arial" charset="0"/>
              </a:rPr>
              <a:t>Destination index (EDI/DI)</a:t>
            </a:r>
          </a:p>
          <a:p>
            <a:pPr lvl="1"/>
            <a:r>
              <a:rPr lang="en-US" dirty="0" smtClean="0">
                <a:latin typeface="Arial" charset="0"/>
              </a:rPr>
              <a:t>Typically used in memory addressing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B75234C-93FA-DF4C-B286-14E13D34A7EA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AAA367-493F-4141-B1DB-9162EA390641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1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Flags Register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32-bit register holding single bit status and control information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9 active flags in real mode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Two categories 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Status flags: </a:t>
            </a:r>
            <a:r>
              <a:rPr lang="en-US" dirty="0" smtClean="0"/>
              <a:t>conditions resulting from instruction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Most instructions update status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Used as test conditions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Control flags: </a:t>
            </a:r>
            <a:r>
              <a:rPr lang="en-US" dirty="0" smtClean="0"/>
              <a:t>control processor functions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Used by software to turn on/off operating capabilities</a:t>
            </a:r>
          </a:p>
          <a:p>
            <a:pPr>
              <a:buFont typeface="Wingdings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ADBDD0-0DBB-3A47-9FBC-0D3AB6873CD3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35FB7C-BB00-2C46-B33C-C8FD58A0789F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pic>
        <p:nvPicPr>
          <p:cNvPr id="19463" name="Picture 3" descr="FG02_002_013502645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152525"/>
            <a:ext cx="72898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395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spaces</a:t>
            </a:r>
          </a:p>
        </p:txBody>
      </p:sp>
      <p:sp>
        <p:nvSpPr>
          <p:cNvPr id="16389" name="Rectangle 8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x86 architecture implements independent </a:t>
            </a:r>
            <a:r>
              <a:rPr lang="en-US" sz="2600">
                <a:solidFill>
                  <a:srgbClr val="FF0000"/>
                </a:solidFill>
                <a:latin typeface="Arial" charset="0"/>
              </a:rPr>
              <a:t>memory</a:t>
            </a:r>
            <a:r>
              <a:rPr lang="en-US" sz="2600">
                <a:latin typeface="Arial" charset="0"/>
              </a:rPr>
              <a:t> and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input/output</a:t>
            </a:r>
            <a:r>
              <a:rPr lang="en-US" sz="2600">
                <a:latin typeface="Arial" charset="0"/>
              </a:rPr>
              <a:t> (not shown) address spaces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Memory address space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1 MB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sz="2200">
                <a:latin typeface="Arial" charset="0"/>
              </a:rPr>
              <a:t>real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sz="2200">
                <a:latin typeface="Arial" charset="0"/>
              </a:rPr>
              <a:t> memory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System + transient program area (TPA)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Extended memory size dependent on processor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Input/output address space- 65,536 bytes long (64KB)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FE54F9-BA0C-6240-A23F-BC5FF79E4499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55BB4D-D04C-714C-A23E-29C53CDAC2A4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pic>
        <p:nvPicPr>
          <p:cNvPr id="20487" name="Picture 5" descr="FG01_007_01350264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1219200"/>
            <a:ext cx="4637087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057565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modes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general modes of access</a:t>
            </a:r>
          </a:p>
          <a:p>
            <a:pPr lvl="1"/>
            <a:r>
              <a:rPr lang="en-US">
                <a:latin typeface="Arial" charset="0"/>
              </a:rPr>
              <a:t>Real mode (DOS)</a:t>
            </a:r>
          </a:p>
          <a:p>
            <a:pPr lvl="1"/>
            <a:r>
              <a:rPr lang="en-US">
                <a:latin typeface="Arial" charset="0"/>
              </a:rPr>
              <a:t>Protected mode (Windows)</a:t>
            </a:r>
          </a:p>
          <a:p>
            <a:r>
              <a:rPr lang="en-US">
                <a:latin typeface="Arial" charset="0"/>
              </a:rPr>
              <a:t>Two memory models</a:t>
            </a:r>
          </a:p>
          <a:p>
            <a:pPr lvl="1"/>
            <a:r>
              <a:rPr lang="en-US">
                <a:latin typeface="Arial" charset="0"/>
              </a:rPr>
              <a:t>Segmented memory model</a:t>
            </a:r>
          </a:p>
          <a:p>
            <a:pPr lvl="1"/>
            <a:r>
              <a:rPr lang="en-US">
                <a:latin typeface="Arial" charset="0"/>
              </a:rPr>
              <a:t>Flat memory model</a:t>
            </a:r>
          </a:p>
          <a:p>
            <a:pPr lvl="2"/>
            <a:r>
              <a:rPr lang="en-US">
                <a:latin typeface="Arial" charset="0"/>
              </a:rPr>
              <a:t>We’ll use this model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2078CF-6329-BD40-A48F-42709062FCF3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BB9C3F-436B-D344-B004-4492A388B1A4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8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Flat mode addressing</a:t>
            </a:r>
          </a:p>
        </p:txBody>
      </p:sp>
      <p:sp>
        <p:nvSpPr>
          <p:cNvPr id="22531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No segmentation</a:t>
            </a:r>
          </a:p>
          <a:p>
            <a:pPr lvl="1"/>
            <a:r>
              <a:rPr lang="en-US">
                <a:latin typeface="Arial" charset="0"/>
              </a:rPr>
              <a:t>Entire address space active</a:t>
            </a:r>
          </a:p>
          <a:p>
            <a:r>
              <a:rPr lang="en-US">
                <a:latin typeface="Arial" charset="0"/>
              </a:rPr>
              <a:t>Address generated by instruction = linear address being accessed</a:t>
            </a:r>
          </a:p>
          <a:p>
            <a:r>
              <a:rPr lang="en-US">
                <a:latin typeface="Arial" charset="0"/>
              </a:rPr>
              <a:t>Generates 40-bit external address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260818-361B-5D46-81A5-06EA5129F46A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AA2197-5780-BE41-9C45-E5EEC31E6235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pic>
        <p:nvPicPr>
          <p:cNvPr id="22535" name="Picture 3" descr="FG02_015_01350264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066800"/>
            <a:ext cx="4252912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10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addressing modes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Addresses in x86 instructions enclosed by brackets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Addressing modes: all examples of general addressing modes discussed earlier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value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AX, [0100H]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Register indirect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value stored in register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[EDI],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Base-plus-index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 = </a:t>
            </a:r>
            <a:r>
              <a:rPr lang="en-US" dirty="0" smtClean="0"/>
              <a:t>sum of two registers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Example: MOV AX, </a:t>
            </a:r>
            <a:r>
              <a:rPr lang="en-US" dirty="0" smtClean="0"/>
              <a:t>[EBX+ESI</a:t>
            </a:r>
            <a:r>
              <a:rPr lang="en-US" dirty="0"/>
              <a:t>]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08CAB7-B9B8-804F-8920-2338E3B75C33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626A25-D182-4447-B5BB-F6500AF27418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addressing modes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Register relative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register + constant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Examples: 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MOV CL, [EBX+4]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MOV AX, ARRAY[EBX]   </a:t>
            </a:r>
            <a:r>
              <a:rPr lang="en-US" i="1" dirty="0" smtClean="0"/>
              <a:t>ARRAY is constant memory 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Base relative-plus-index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base register + index register + constant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AX, 10H[ESI][EBX] -or-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MOV AX, [10H+SI+BX]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Scaled-index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register + (scaling factor * second register)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Often useful for array accesses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Scaling factor = element size (2, 4, 8 bytes)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EDX, [EAX + 4*EBX]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8B53BE-0236-D44D-B805-80AC0B7FA2FA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6DB83C-FB40-1543-9B1D-090604D26630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Compute the address for the </a:t>
            </a:r>
            <a:r>
              <a:rPr lang="en-US" dirty="0" smtClean="0">
                <a:latin typeface="Arial" charset="0"/>
              </a:rPr>
              <a:t>memory operand </a:t>
            </a:r>
            <a:r>
              <a:rPr lang="en-US" dirty="0">
                <a:latin typeface="Arial" charset="0"/>
              </a:rPr>
              <a:t>in each of the following instructions</a:t>
            </a:r>
            <a:r>
              <a:rPr lang="en-US" dirty="0" smtClean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You do not need to specify what data </a:t>
            </a:r>
            <a:r>
              <a:rPr lang="en-US" smtClean="0">
                <a:latin typeface="Arial" charset="0"/>
              </a:rPr>
              <a:t>is transferred </a:t>
            </a: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register contents and variables are as follows: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(ESI) = 00000100</a:t>
            </a:r>
            <a:r>
              <a:rPr lang="en-US" baseline="-25000" dirty="0">
                <a:latin typeface="Arial" charset="0"/>
              </a:rPr>
              <a:t>16</a:t>
            </a: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(EDI) = 00000200</a:t>
            </a:r>
            <a:r>
              <a:rPr lang="en-US" baseline="-25000" dirty="0">
                <a:latin typeface="Arial" charset="0"/>
              </a:rPr>
              <a:t>16</a:t>
            </a: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(EBX) = 00000300</a:t>
            </a:r>
            <a:r>
              <a:rPr lang="en-US" baseline="-25000" dirty="0">
                <a:latin typeface="Arial" charset="0"/>
              </a:rPr>
              <a:t>16</a:t>
            </a: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MOV </a:t>
            </a:r>
            <a:r>
              <a:rPr lang="en-US" dirty="0">
                <a:latin typeface="Arial" charset="0"/>
              </a:rPr>
              <a:t>[EBX+0400h], CX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MOV </a:t>
            </a:r>
            <a:r>
              <a:rPr lang="en-US" dirty="0">
                <a:latin typeface="Arial" charset="0"/>
              </a:rPr>
              <a:t>[EDI+2*EBX], AH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MOV </a:t>
            </a:r>
            <a:r>
              <a:rPr lang="en-US" dirty="0">
                <a:latin typeface="Arial" charset="0"/>
              </a:rPr>
              <a:t>[EBX+EDI+0400h], 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B3E296-7F27-6841-9F90-DFAA2F3A705F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150CE6-B570-A445-AA1E-33C40A65DBF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Memory operand </a:t>
            </a:r>
            <a:r>
              <a:rPr lang="en-US" sz="2800" dirty="0">
                <a:ea typeface="+mn-ea"/>
              </a:rPr>
              <a:t>in: MOV </a:t>
            </a:r>
            <a:r>
              <a:rPr lang="en-US" sz="2800" dirty="0" smtClean="0">
                <a:ea typeface="+mn-ea"/>
              </a:rPr>
              <a:t>[EBX+0400h], CX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Addr</a:t>
            </a:r>
            <a:r>
              <a:rPr lang="en-US" sz="2400" dirty="0" smtClean="0">
                <a:solidFill>
                  <a:srgbClr val="FF0000"/>
                </a:solidFill>
              </a:rPr>
              <a:t> = value in EBX + 0400h </a:t>
            </a:r>
            <a:endParaRPr lang="en-US" sz="2400" dirty="0">
              <a:solidFill>
                <a:srgbClr val="FF0000"/>
              </a:solidFill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		= 00000300h + 0400h = 00000700h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Memory operand </a:t>
            </a:r>
            <a:r>
              <a:rPr lang="en-US" sz="2800" dirty="0">
                <a:ea typeface="+mn-ea"/>
              </a:rPr>
              <a:t>in: MOV </a:t>
            </a:r>
            <a:r>
              <a:rPr lang="en-US" sz="2800" dirty="0" smtClean="0">
                <a:ea typeface="+mn-ea"/>
              </a:rPr>
              <a:t>[EDI+2*EBX], AH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Addr</a:t>
            </a:r>
            <a:r>
              <a:rPr lang="en-US" sz="2400" dirty="0" smtClean="0">
                <a:solidFill>
                  <a:srgbClr val="FF0000"/>
                </a:solidFill>
              </a:rPr>
              <a:t> = value in EDI + 2 * value in EBX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= 00000200h + 2 * 00000300h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		= 00000200h + 00000600h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Memory operand </a:t>
            </a:r>
            <a:r>
              <a:rPr lang="en-US" sz="2800" dirty="0">
                <a:ea typeface="+mn-ea"/>
              </a:rPr>
              <a:t>in MOV </a:t>
            </a:r>
            <a:r>
              <a:rPr lang="en-US" sz="2800" dirty="0" smtClean="0">
                <a:ea typeface="+mn-ea"/>
              </a:rPr>
              <a:t>[EBX+EDI+0400h], 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Addr</a:t>
            </a:r>
            <a:r>
              <a:rPr lang="en-US" sz="2400" dirty="0" smtClean="0">
                <a:solidFill>
                  <a:srgbClr val="FF0000"/>
                </a:solidFill>
              </a:rPr>
              <a:t> = EBX + EDI + 0400h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= 00000300H + 00000200H + 0400h = 00000900h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FDD00D-2A46-C241-870D-24EB11C5EC89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0C165A-D028-AA49-8F7D-CFEFD0CD8E88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Sign up for the course discussion group on Piazza</a:t>
            </a:r>
          </a:p>
          <a:p>
            <a:pPr lvl="1"/>
            <a:r>
              <a:rPr lang="en-US" dirty="0">
                <a:latin typeface="Arial" charset="0"/>
              </a:rPr>
              <a:t>HW 1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>
                <a:latin typeface="Arial" charset="0"/>
              </a:rPr>
              <a:t>Friday, 1/29, 1:00 PM</a:t>
            </a:r>
          </a:p>
          <a:p>
            <a:pPr lvl="2"/>
            <a:r>
              <a:rPr lang="en-US" dirty="0">
                <a:latin typeface="Arial" charset="0"/>
              </a:rPr>
              <a:t>Bring hard copies to class or leave in envelope on office door</a:t>
            </a:r>
          </a:p>
          <a:p>
            <a:pPr lvl="2"/>
            <a:r>
              <a:rPr lang="en-US" dirty="0">
                <a:latin typeface="Arial" charset="0"/>
              </a:rPr>
              <a:t>E-mail electronic submissions to Dr. Geiger</a:t>
            </a:r>
          </a:p>
          <a:p>
            <a:pPr lvl="3"/>
            <a:r>
              <a:rPr lang="en-US" dirty="0">
                <a:latin typeface="Arial" charset="0"/>
              </a:rPr>
              <a:t>Please attach only a single file (archives not accepted)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Alignment and </a:t>
            </a:r>
            <a:r>
              <a:rPr lang="en-US" dirty="0" err="1" smtClean="0">
                <a:latin typeface="Arial" charset="0"/>
              </a:rPr>
              <a:t>endianness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Addressing modes</a:t>
            </a:r>
          </a:p>
          <a:p>
            <a:pPr lvl="1"/>
            <a:r>
              <a:rPr lang="en-US" dirty="0" smtClean="0">
                <a:latin typeface="Arial" charset="0"/>
              </a:rPr>
              <a:t>x86 introduction</a:t>
            </a:r>
          </a:p>
          <a:p>
            <a:pPr lvl="1"/>
            <a:r>
              <a:rPr lang="en-US" dirty="0" smtClean="0">
                <a:latin typeface="Arial" charset="0"/>
              </a:rPr>
              <a:t>x86 </a:t>
            </a:r>
            <a:r>
              <a:rPr lang="en-US" dirty="0">
                <a:latin typeface="Arial" charset="0"/>
              </a:rPr>
              <a:t>memory </a:t>
            </a:r>
            <a:r>
              <a:rPr lang="en-US" dirty="0" smtClean="0">
                <a:latin typeface="Arial" charset="0"/>
              </a:rPr>
              <a:t>accesses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1AED56-512B-C849-9EA3-8879017BC373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Assembly basics</a:t>
            </a:r>
          </a:p>
          <a:p>
            <a:pPr lvl="1"/>
            <a:r>
              <a:rPr lang="en-US" dirty="0" smtClean="0">
                <a:latin typeface="Arial" charset="0"/>
              </a:rPr>
              <a:t>Data transfer instructions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Sign up for the course discussion group on Piazza</a:t>
            </a:r>
          </a:p>
          <a:p>
            <a:pPr lvl="1"/>
            <a:r>
              <a:rPr lang="en-US" dirty="0">
                <a:latin typeface="Arial" charset="0"/>
              </a:rPr>
              <a:t>HW 1 to be posted; </a:t>
            </a:r>
            <a:r>
              <a:rPr lang="en-US" dirty="0" smtClean="0">
                <a:latin typeface="Arial" charset="0"/>
              </a:rPr>
              <a:t>due 2:00 PM, 9/18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3CB9B4-D0E3-A343-9A80-1D739BFC8FBE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</a:t>
            </a:r>
            <a:r>
              <a:rPr lang="en-US" dirty="0" smtClean="0">
                <a:latin typeface="Garamond" charset="0"/>
              </a:rPr>
              <a:t>data </a:t>
            </a:r>
            <a:r>
              <a:rPr lang="en-US" dirty="0">
                <a:latin typeface="Garamond" charset="0"/>
              </a:rPr>
              <a:t>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Registers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Small, fast set of on-chip storage (primarily for speed)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Referenced by name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Memory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Larger, slower set of storage (primarily for capacity)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Organized as hierarchy …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… but programmer references single range of </a:t>
            </a:r>
            <a:r>
              <a:rPr lang="en-US" sz="2300" dirty="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90000"/>
              </a:lnSpc>
            </a:pPr>
            <a:r>
              <a:rPr lang="en-US" sz="2300" dirty="0">
                <a:latin typeface="Arial" charset="0"/>
              </a:rPr>
              <a:t>Memory issues</a:t>
            </a:r>
          </a:p>
          <a:p>
            <a:pPr lvl="2">
              <a:lnSpc>
                <a:spcPct val="90000"/>
              </a:lnSpc>
            </a:pPr>
            <a:r>
              <a:rPr lang="en-US" sz="1900" dirty="0">
                <a:solidFill>
                  <a:srgbClr val="0000FF"/>
                </a:solidFill>
                <a:latin typeface="Arial" charset="0"/>
              </a:rPr>
              <a:t>Aligned</a:t>
            </a:r>
            <a:r>
              <a:rPr lang="en-US" sz="1900" dirty="0">
                <a:latin typeface="Arial" charset="0"/>
              </a:rPr>
              <a:t> data: address divisible by number of bytes</a:t>
            </a:r>
          </a:p>
          <a:p>
            <a:pPr lvl="2">
              <a:lnSpc>
                <a:spcPct val="90000"/>
              </a:lnSpc>
            </a:pPr>
            <a:r>
              <a:rPr lang="en-US" sz="1900" dirty="0" err="1">
                <a:latin typeface="Arial" charset="0"/>
              </a:rPr>
              <a:t>Endianness</a:t>
            </a:r>
            <a:r>
              <a:rPr lang="en-US" sz="1900" dirty="0">
                <a:latin typeface="Arial" charset="0"/>
              </a:rPr>
              <a:t>: 80x86 data is</a:t>
            </a:r>
            <a:r>
              <a:rPr lang="en-US" sz="1900" dirty="0">
                <a:solidFill>
                  <a:srgbClr val="0000FF"/>
                </a:solidFill>
                <a:latin typeface="Arial" charset="0"/>
              </a:rPr>
              <a:t> little endian</a:t>
            </a:r>
          </a:p>
          <a:p>
            <a:pPr lvl="2">
              <a:lnSpc>
                <a:spcPct val="90000"/>
              </a:lnSpc>
            </a:pPr>
            <a:endParaRPr lang="en-US" sz="19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BE036A-6B63-B44D-85D6-DDD403F5D18D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31F5FC-BAD9-E347-95A8-6A48EB3E8483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0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Addressing modes</a:t>
            </a:r>
            <a:r>
              <a:rPr lang="en-US">
                <a:latin typeface="Arial" charset="0"/>
              </a:rPr>
              <a:t>: ways of specifying operand location</a:t>
            </a:r>
          </a:p>
          <a:p>
            <a:r>
              <a:rPr lang="en-US">
                <a:latin typeface="Arial" charset="0"/>
              </a:rPr>
              <a:t>Where are operands stored? (3 location types)</a:t>
            </a:r>
          </a:p>
          <a:p>
            <a:pPr lvl="1"/>
            <a:r>
              <a:rPr lang="en-US">
                <a:latin typeface="Arial" charset="0"/>
              </a:rPr>
              <a:t>Registers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register addressing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Provide name of register; value read from register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Memory</a:t>
            </a:r>
          </a:p>
          <a:p>
            <a:pPr lvl="2"/>
            <a:r>
              <a:rPr lang="en-US">
                <a:latin typeface="Arial" charset="0"/>
              </a:rPr>
              <a:t>Provide address in memory; value read from that location</a:t>
            </a:r>
          </a:p>
          <a:p>
            <a:pPr lvl="2"/>
            <a:r>
              <a:rPr lang="en-US">
                <a:latin typeface="Arial" charset="0"/>
              </a:rPr>
              <a:t>Several modes for specifying memory address</a:t>
            </a:r>
          </a:p>
          <a:p>
            <a:pPr lvl="1"/>
            <a:r>
              <a:rPr lang="en-US">
                <a:latin typeface="Arial" charset="0"/>
              </a:rPr>
              <a:t>In the instruction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immediate addressing</a:t>
            </a: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71C0F7-24F9-A148-9EF1-4FA687099A5F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62F56F-BB70-FC44-84B8-A284E41E3ED0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1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Instructions accessing memory generate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effective address (EA)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Address calculated as part of instruction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can be used as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Actual memory address in a simple memory system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Address within a particular segment in a segmented memory architecture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Effective address calculations can involve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 constant value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One or more values stored in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Some combination of register and constant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2F3FD4-AADA-AE41-9344-7F5AE09F65D8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C28FD4-6F0F-8A4C-B968-FE54D9232A09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64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memory 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Memory 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value encoded in instruction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Register indirect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value stored in register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Base + displacement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displacement + base register(s)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Can have variations of this mode based on number and type of registers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Scaled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base + (scale * index)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Used for array 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467A26-C432-6947-A04C-4BBAEA857206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290760-EEAA-534D-8596-169FE1DAB829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1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intro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“x86” </a:t>
            </a:r>
            <a:r>
              <a:rPr lang="en-US" dirty="0">
                <a:latin typeface="Arial" charset="0"/>
                <a:sym typeface="Wingdings" charset="0"/>
              </a:rPr>
              <a:t> family of </a:t>
            </a:r>
            <a:r>
              <a:rPr lang="en-US" dirty="0" smtClean="0">
                <a:latin typeface="Arial" charset="0"/>
                <a:sym typeface="Wingdings" charset="0"/>
              </a:rPr>
              <a:t>general purpose Intel </a:t>
            </a:r>
            <a:r>
              <a:rPr lang="en-US" dirty="0">
                <a:latin typeface="Arial" charset="0"/>
                <a:sym typeface="Wingdings" charset="0"/>
              </a:rPr>
              <a:t>processors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Starts with 8086 processor (1978)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Used (w/extensions) in current </a:t>
            </a:r>
            <a:r>
              <a:rPr lang="en-US" dirty="0" smtClean="0">
                <a:latin typeface="Arial" charset="0"/>
                <a:sym typeface="Wingdings" charset="0"/>
              </a:rPr>
              <a:t>processors</a:t>
            </a:r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smtClean="0">
                <a:latin typeface="Arial" charset="0"/>
              </a:rPr>
              <a:t>Supports </a:t>
            </a:r>
            <a:r>
              <a:rPr lang="en-US" dirty="0">
                <a:latin typeface="Arial" charset="0"/>
              </a:rPr>
              <a:t>use of 8, 16, 32, or 64 bit </a:t>
            </a:r>
            <a:r>
              <a:rPr lang="en-US" dirty="0" smtClean="0">
                <a:latin typeface="Arial" charset="0"/>
              </a:rPr>
              <a:t>data</a:t>
            </a:r>
          </a:p>
          <a:p>
            <a:pPr lvl="1"/>
            <a:r>
              <a:rPr lang="en-US" dirty="0" smtClean="0">
                <a:latin typeface="Arial" charset="0"/>
              </a:rPr>
              <a:t>“IA-32”: x86 for 32-bit processors (80386 and later)</a:t>
            </a:r>
          </a:p>
          <a:p>
            <a:pPr lvl="1"/>
            <a:r>
              <a:rPr lang="en-US" dirty="0" smtClean="0">
                <a:latin typeface="Arial" charset="0"/>
              </a:rPr>
              <a:t>“x86-64”: x86 with 64-bit extensions (AMD, Intel, VIA)</a:t>
            </a:r>
          </a:p>
          <a:p>
            <a:pPr lvl="1"/>
            <a:r>
              <a:rPr lang="en-US" dirty="0" smtClean="0">
                <a:latin typeface="Arial" charset="0"/>
              </a:rPr>
              <a:t>“IA-64”: old name for Itanium server architecture (not extension of x86)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Allows both register and memory operands</a:t>
            </a:r>
          </a:p>
          <a:p>
            <a:r>
              <a:rPr lang="en-US" dirty="0">
                <a:latin typeface="Arial" charset="0"/>
              </a:rPr>
              <a:t>Segmented or flat memory architecture</a:t>
            </a:r>
          </a:p>
          <a:p>
            <a:r>
              <a:rPr lang="en-US" dirty="0">
                <a:latin typeface="Arial" charset="0"/>
              </a:rPr>
              <a:t>Real and protected mode operation</a:t>
            </a:r>
          </a:p>
          <a:p>
            <a:pPr lvl="1"/>
            <a:r>
              <a:rPr lang="en-US" dirty="0">
                <a:latin typeface="Arial" charset="0"/>
              </a:rPr>
              <a:t>Protected mode supports virtual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FE1A36-67E9-3F46-B419-A86C04CE402F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65F6A2-D5B0-714B-93E8-D37C32D390E5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85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Register Set</a:t>
            </a:r>
          </a:p>
        </p:txBody>
      </p:sp>
      <p:sp>
        <p:nvSpPr>
          <p:cNvPr id="15366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038600" cy="498792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Nine 32-bit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Data </a:t>
            </a:r>
            <a:r>
              <a:rPr lang="en-US" dirty="0" smtClean="0"/>
              <a:t>registers- EAX, EBX, ECX, EDX, can be used as 32, 16 or 8bit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Pointer </a:t>
            </a:r>
            <a:r>
              <a:rPr lang="en-US" dirty="0" smtClean="0"/>
              <a:t>registers- EBP, ESP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Index </a:t>
            </a:r>
            <a:r>
              <a:rPr lang="en-US" dirty="0" smtClean="0"/>
              <a:t>registers- ESI, EDI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Instruction </a:t>
            </a:r>
            <a:r>
              <a:rPr lang="en-US" dirty="0"/>
              <a:t>pointer- </a:t>
            </a:r>
            <a:r>
              <a:rPr lang="en-US" dirty="0" smtClean="0"/>
              <a:t>EIP </a:t>
            </a:r>
            <a:r>
              <a:rPr lang="en-US" i="1" dirty="0" smtClean="0"/>
              <a:t>(not shown)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Flags </a:t>
            </a:r>
            <a:r>
              <a:rPr lang="en-US" dirty="0" smtClean="0">
                <a:ea typeface="+mn-ea"/>
              </a:rPr>
              <a:t>(status) register-</a:t>
            </a:r>
            <a:r>
              <a:rPr lang="en-US" dirty="0" smtClean="0">
                <a:ea typeface="+mn-ea"/>
              </a:rPr>
              <a:t>EFLAGS </a:t>
            </a:r>
            <a:r>
              <a:rPr lang="en-US" i="1" dirty="0" smtClean="0">
                <a:ea typeface="+mn-ea"/>
              </a:rPr>
              <a:t>(not shown)</a:t>
            </a:r>
            <a:endParaRPr lang="en-US" i="1" dirty="0" smtClean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8DE540-8BED-5745-A8FC-A7BCBB7025EE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342D10-4D2E-FC4A-9AAE-9F4C4F6759F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447800"/>
            <a:ext cx="4876801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58846" y="5105400"/>
            <a:ext cx="460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Source: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www.cs.virginia.edu</a:t>
            </a:r>
            <a:r>
              <a:rPr lang="en-US" dirty="0"/>
              <a:t>/~</a:t>
            </a:r>
            <a:r>
              <a:rPr lang="en-US" err="1"/>
              <a:t>evans</a:t>
            </a:r>
            <a:r>
              <a:rPr lang="en-US" smtClean="0"/>
              <a:t>/</a:t>
            </a:r>
            <a:endParaRPr lang="en-US" dirty="0" smtClean="0"/>
          </a:p>
          <a:p>
            <a:r>
              <a:rPr lang="en-US" dirty="0" smtClean="0"/>
              <a:t>cs216</a:t>
            </a:r>
            <a:r>
              <a:rPr lang="en-US" dirty="0"/>
              <a:t>/guides/x86.html</a:t>
            </a:r>
          </a:p>
        </p:txBody>
      </p:sp>
    </p:spTree>
    <p:extLst>
      <p:ext uri="{BB962C8B-B14F-4D97-AF65-F5344CB8AC3E}">
        <p14:creationId xmlns:p14="http://schemas.microsoft.com/office/powerpoint/2010/main" val="3702134469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Register Set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64-bit </a:t>
            </a:r>
            <a:r>
              <a:rPr lang="en-US" dirty="0" smtClean="0">
                <a:latin typeface="Arial" charset="0"/>
              </a:rPr>
              <a:t>extensions added with Pentium 4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Data</a:t>
            </a:r>
            <a:r>
              <a:rPr lang="en-US" dirty="0">
                <a:latin typeface="Arial" charset="0"/>
              </a:rPr>
              <a:t>/pointer/index/IP/ flag register extended to 64 bits</a:t>
            </a:r>
          </a:p>
          <a:p>
            <a:pPr lvl="1"/>
            <a:r>
              <a:rPr lang="en-US" dirty="0">
                <a:latin typeface="Arial" charset="0"/>
              </a:rPr>
              <a:t>For example:</a:t>
            </a:r>
          </a:p>
          <a:p>
            <a:pPr lvl="2"/>
            <a:r>
              <a:rPr lang="en-US" dirty="0">
                <a:latin typeface="Arial" charset="0"/>
              </a:rPr>
              <a:t>RAX = 64-bit register A</a:t>
            </a:r>
          </a:p>
          <a:p>
            <a:pPr lvl="2"/>
            <a:r>
              <a:rPr lang="en-US" dirty="0">
                <a:latin typeface="Arial" charset="0"/>
              </a:rPr>
              <a:t>RSP = 64-bit stack pointer</a:t>
            </a:r>
          </a:p>
          <a:p>
            <a:pPr lvl="1"/>
            <a:r>
              <a:rPr lang="en-US" dirty="0">
                <a:latin typeface="Arial" charset="0"/>
              </a:rPr>
              <a:t>8 additional data registers (R8-R15)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43FF6C-ECAE-DA41-8ED1-2F2F0E07DF90}" type="datetime1">
              <a:rPr lang="en-US" smtClean="0">
                <a:latin typeface="Garamond" charset="0"/>
              </a:rPr>
              <a:t>1/25/16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6233A6-5DD8-144E-B13E-2AF361345080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23589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8818</TotalTime>
  <Words>1339</Words>
  <Application>Microsoft Macintosh PowerPoint</Application>
  <PresentationFormat>On-screen Show (4:3)</PresentationFormat>
  <Paragraphs>278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Edge</vt:lpstr>
      <vt:lpstr>EECE.3170 Microprocessor Systems Design I</vt:lpstr>
      <vt:lpstr>Lecture outline</vt:lpstr>
      <vt:lpstr>Review: data storage</vt:lpstr>
      <vt:lpstr>Addressing modes</vt:lpstr>
      <vt:lpstr>Memory addressing</vt:lpstr>
      <vt:lpstr>General memory addressing modes</vt:lpstr>
      <vt:lpstr>x86 intro</vt:lpstr>
      <vt:lpstr>Register Set</vt:lpstr>
      <vt:lpstr>Register Set</vt:lpstr>
      <vt:lpstr>General Purpose Data Registers</vt:lpstr>
      <vt:lpstr>Pointer/Index Registers</vt:lpstr>
      <vt:lpstr>Flags Register</vt:lpstr>
      <vt:lpstr>x86 memory spaces</vt:lpstr>
      <vt:lpstr>x86 memory modes</vt:lpstr>
      <vt:lpstr>Flat mode addressing</vt:lpstr>
      <vt:lpstr>x86 addressing modes</vt:lpstr>
      <vt:lpstr>x86 addressing modes (cont.)</vt:lpstr>
      <vt:lpstr>Example</vt:lpstr>
      <vt:lpstr>Example solutions 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1694</cp:revision>
  <dcterms:created xsi:type="dcterms:W3CDTF">2006-04-03T05:03:01Z</dcterms:created>
  <dcterms:modified xsi:type="dcterms:W3CDTF">2016-01-26T02:24:16Z</dcterms:modified>
</cp:coreProperties>
</file>