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389" r:id="rId4"/>
    <p:sldId id="390" r:id="rId5"/>
    <p:sldId id="391" r:id="rId6"/>
    <p:sldId id="392" r:id="rId7"/>
    <p:sldId id="393" r:id="rId8"/>
    <p:sldId id="384" r:id="rId9"/>
    <p:sldId id="385" r:id="rId10"/>
    <p:sldId id="386" r:id="rId11"/>
    <p:sldId id="387" r:id="rId12"/>
    <p:sldId id="388" r:id="rId13"/>
    <p:sldId id="364" r:id="rId14"/>
    <p:sldId id="381" r:id="rId15"/>
    <p:sldId id="372" r:id="rId16"/>
    <p:sldId id="373" r:id="rId17"/>
    <p:sldId id="383" r:id="rId18"/>
    <p:sldId id="374" r:id="rId19"/>
    <p:sldId id="375" r:id="rId20"/>
    <p:sldId id="376" r:id="rId21"/>
    <p:sldId id="377" r:id="rId22"/>
    <p:sldId id="378" r:id="rId23"/>
    <p:sldId id="382" r:id="rId24"/>
    <p:sldId id="379" r:id="rId25"/>
    <p:sldId id="324" r:id="rId26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fld id="{C1EA1574-9324-B64A-89A4-96B7860AB6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607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fld id="{8F3C768B-16F5-994A-BEE8-4CBAC38779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2856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EB1AE4A-E55D-E641-B125-5E84B33AE037}" type="slidenum">
              <a:rPr lang="en-US"/>
              <a:pPr/>
              <a:t>2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C04E77-BF93-A74A-8704-08E8265D5AAE}" type="datetime1">
              <a:rPr lang="en-US" smtClean="0"/>
              <a:t>4/15/2016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E6AC69-382E-CF44-8584-8B9816D2B8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36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F89EBE-D8F7-8C43-AB18-1819739C86BA}" type="datetime1">
              <a:rPr lang="en-US" smtClean="0"/>
              <a:t>4/15/2016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BC8D83-FE36-C64A-B1B8-DA2E394304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45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3566EC-921D-7F46-8D1A-B0B4C3D3B82C}" type="datetime1">
              <a:rPr lang="en-US" smtClean="0"/>
              <a:t>4/15/2016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21CCF3-23BF-0B4A-B307-BBE4480D21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36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8FC723-6CC0-464A-ABCB-076A2777F790}" type="datetime1">
              <a:rPr lang="en-US" smtClean="0"/>
              <a:t>4/15/2016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403EB-B4B6-9D4C-9524-663C2A1549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739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F032EE-437C-F64E-8462-3E48C2093C71}" type="datetime1">
              <a:rPr lang="en-US" smtClean="0"/>
              <a:t>4/15/2016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9399B8-3BE3-924C-890B-AC3327EAC6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392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D4FBB9-FC59-0C4D-863F-E14B25603A31}" type="datetime1">
              <a:rPr lang="en-US" smtClean="0"/>
              <a:t>4/15/2016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E98497-999D-F14E-AEE3-6ABD113130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615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80E27D-38EE-174E-A143-09C81A8FA8FD}" type="datetime1">
              <a:rPr lang="en-US" smtClean="0"/>
              <a:t>4/15/2016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C2E1B7-8CBC-724C-A048-83D3EFB70B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70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EBAB7A-6423-8C4E-8F23-00B31F715E7E}" type="datetime1">
              <a:rPr lang="en-US" smtClean="0"/>
              <a:t>4/15/2016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30921-46BA-A840-BE5C-0C0247BBF5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63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287BD-0A77-9F40-BD58-E82C716C1278}" type="datetime1">
              <a:rPr lang="en-US" smtClean="0"/>
              <a:t>4/15/2016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D63498-5383-D14A-ACBE-39619539BA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9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07914B-D518-B543-96BB-59E3A3C125E4}" type="datetime1">
              <a:rPr lang="en-US" smtClean="0"/>
              <a:t>4/15/2016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8CDC15-0435-8142-8CF3-897CF7CFF7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89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944F51-0513-8E48-927B-29FCB517ACBB}" type="datetime1">
              <a:rPr lang="en-US" smtClean="0"/>
              <a:t>4/15/2016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B68BA3-882D-5041-B793-DB3204FC01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2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3A4B3-A617-8640-AD65-373D50F25920}" type="datetime1">
              <a:rPr lang="en-US" smtClean="0"/>
              <a:t>4/15/2016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FA0E04-044D-7F49-A0BF-F6726B31CF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344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BAF3E0-D449-F14B-8E44-AD8A5AB113A4}" type="datetime1">
              <a:rPr lang="en-US" smtClean="0"/>
              <a:t>4/15/2016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1E3EA0-44EA-D745-ABF3-C92249D92D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935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  <a:cs typeface="Arial" charset="0"/>
              </a:defRPr>
            </a:lvl1pPr>
          </a:lstStyle>
          <a:p>
            <a:fld id="{97553EFD-66BE-1E4B-83F3-FC783C980B9B}" type="datetime1">
              <a:rPr lang="en-US" smtClean="0"/>
              <a:t>4/15/2016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  <a:cs typeface="Arial" charset="0"/>
              </a:defRPr>
            </a:lvl1pPr>
          </a:lstStyle>
          <a:p>
            <a:fld id="{741E4AB8-CDE5-D443-BC1F-E501D3CE704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33" r:id="rId1"/>
    <p:sldLayoutId id="2147485121" r:id="rId2"/>
    <p:sldLayoutId id="2147485122" r:id="rId3"/>
    <p:sldLayoutId id="2147485123" r:id="rId4"/>
    <p:sldLayoutId id="2147485124" r:id="rId5"/>
    <p:sldLayoutId id="2147485125" r:id="rId6"/>
    <p:sldLayoutId id="2147485126" r:id="rId7"/>
    <p:sldLayoutId id="2147485127" r:id="rId8"/>
    <p:sldLayoutId id="2147485128" r:id="rId9"/>
    <p:sldLayoutId id="2147485129" r:id="rId10"/>
    <p:sldLayoutId id="2147485130" r:id="rId11"/>
    <p:sldLayoutId id="2147485131" r:id="rId12"/>
    <p:sldLayoutId id="2147485132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Microprocessor Systems Design 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124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30: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Continue with PIC example programs: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Interrupts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Interrupt timeline</a:t>
            </a:r>
          </a:p>
        </p:txBody>
      </p:sp>
      <p:sp>
        <p:nvSpPr>
          <p:cNvPr id="17411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Shows time dedicated to two potential recurring interrupts + main program</a:t>
            </a:r>
          </a:p>
          <a:p>
            <a:r>
              <a:rPr lang="en-US">
                <a:solidFill>
                  <a:srgbClr val="FF0000"/>
                </a:solidFill>
                <a:latin typeface="Arial" charset="0"/>
              </a:rPr>
              <a:t>Interrupt service routines (ISRs)</a:t>
            </a:r>
            <a:r>
              <a:rPr lang="en-US">
                <a:latin typeface="Arial" charset="0"/>
              </a:rPr>
              <a:t> kept relatively short</a:t>
            </a:r>
          </a:p>
          <a:p>
            <a:pPr lvl="1"/>
            <a:r>
              <a:rPr lang="en-US">
                <a:latin typeface="Arial" charset="0"/>
              </a:rPr>
              <a:t>Functions used to handle interrupts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B839F5A-3F61-EB4A-B2C4-0B10F39615CE}" type="datetime1">
              <a:rPr lang="en-US" sz="1200" smtClean="0">
                <a:latin typeface="Garamond" charset="0"/>
                <a:cs typeface="Arial" charset="0"/>
              </a:rPr>
              <a:t>4/15/2016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1435286-F842-CB46-9775-FB2313A7DCF6}" type="slidenum">
              <a:rPr lang="en-US" sz="1200">
                <a:latin typeface="Garamond" charset="0"/>
                <a:cs typeface="Arial" charset="0"/>
              </a:rPr>
              <a:pPr/>
              <a:t>10</a:t>
            </a:fld>
            <a:endParaRPr lang="en-US" sz="1200">
              <a:latin typeface="Garamond" charset="0"/>
              <a:cs typeface="Arial" charset="0"/>
            </a:endParaRPr>
          </a:p>
        </p:txBody>
      </p:sp>
      <p:pic>
        <p:nvPicPr>
          <p:cNvPr id="17415" name="Picture 6" descr="FG12_001_0135026458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85850" y="1143000"/>
            <a:ext cx="6972300" cy="2417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General interrupt processing</a:t>
            </a:r>
          </a:p>
        </p:txBody>
      </p:sp>
      <p:sp>
        <p:nvSpPr>
          <p:cNvPr id="18435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charset="0"/>
              <a:buAutoNum type="arabicPeriod"/>
            </a:pPr>
            <a:r>
              <a:rPr lang="en-US" sz="2800">
                <a:latin typeface="Arial" charset="0"/>
              </a:rPr>
              <a:t>Decide whether or not to service</a:t>
            </a:r>
          </a:p>
          <a:p>
            <a:pPr marL="936625" lvl="1" indent="-609600"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Steps for doing so are processor-dependent</a:t>
            </a:r>
          </a:p>
          <a:p>
            <a:pPr marL="609600" indent="-609600" eaLnBrk="1" hangingPunct="1">
              <a:lnSpc>
                <a:spcPct val="90000"/>
              </a:lnSpc>
              <a:buFont typeface="Wingdings" charset="0"/>
              <a:buAutoNum type="arabicPeriod"/>
            </a:pPr>
            <a:r>
              <a:rPr lang="en-US" sz="2800">
                <a:latin typeface="Arial" charset="0"/>
              </a:rPr>
              <a:t>If servicing:</a:t>
            </a:r>
          </a:p>
          <a:p>
            <a:pPr marL="936625" lvl="1" indent="-609600" eaLnBrk="1" hangingPunct="1">
              <a:lnSpc>
                <a:spcPct val="90000"/>
              </a:lnSpc>
              <a:buFont typeface="Wingdings" charset="0"/>
              <a:buAutoNum type="arabicPeriod"/>
            </a:pPr>
            <a:r>
              <a:rPr lang="en-US" sz="2400">
                <a:latin typeface="Arial" charset="0"/>
              </a:rPr>
              <a:t>Complete current instruction</a:t>
            </a:r>
          </a:p>
          <a:p>
            <a:pPr marL="936625" lvl="1" indent="-609600" eaLnBrk="1" hangingPunct="1">
              <a:lnSpc>
                <a:spcPct val="90000"/>
              </a:lnSpc>
              <a:buFont typeface="Wingdings" charset="0"/>
              <a:buAutoNum type="arabicPeriod"/>
            </a:pPr>
            <a:r>
              <a:rPr lang="en-US" sz="2400">
                <a:latin typeface="Arial" charset="0"/>
              </a:rPr>
              <a:t>Save PC (or IP)</a:t>
            </a:r>
          </a:p>
          <a:p>
            <a:pPr marL="1390650" lvl="2" indent="-533400"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Need to know where to return after servicing interrupt</a:t>
            </a:r>
          </a:p>
          <a:p>
            <a:pPr marL="1390650" lvl="2" indent="-533400"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ISR is like a function, but you don</a:t>
            </a:r>
            <a:r>
              <a:rPr lang="ja-JP" altLang="en-US" sz="2000">
                <a:latin typeface="Arial" charset="0"/>
              </a:rPr>
              <a:t>’</a:t>
            </a:r>
            <a:r>
              <a:rPr lang="en-US" altLang="ja-JP" sz="2000">
                <a:latin typeface="Arial" charset="0"/>
              </a:rPr>
              <a:t>t explicitly call it</a:t>
            </a:r>
          </a:p>
          <a:p>
            <a:pPr marL="936625" lvl="1" indent="-609600" eaLnBrk="1" hangingPunct="1">
              <a:lnSpc>
                <a:spcPct val="90000"/>
              </a:lnSpc>
              <a:buFont typeface="Wingdings" charset="0"/>
              <a:buAutoNum type="arabicPeriod"/>
            </a:pPr>
            <a:r>
              <a:rPr lang="en-US" sz="2400">
                <a:latin typeface="Arial" charset="0"/>
              </a:rPr>
              <a:t>Save processor state</a:t>
            </a:r>
          </a:p>
          <a:p>
            <a:pPr marL="1390650" lvl="2" indent="-533400"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Registers, condition codes</a:t>
            </a:r>
          </a:p>
          <a:p>
            <a:pPr marL="936625" lvl="1" indent="-609600" eaLnBrk="1" hangingPunct="1">
              <a:lnSpc>
                <a:spcPct val="90000"/>
              </a:lnSpc>
              <a:buFont typeface="Wingdings" charset="0"/>
              <a:buAutoNum type="arabicPeriod"/>
            </a:pPr>
            <a:r>
              <a:rPr lang="en-US" sz="2400">
                <a:latin typeface="Arial" charset="0"/>
              </a:rPr>
              <a:t>Jump to start of ISR</a:t>
            </a:r>
            <a:endParaRPr lang="en-US" sz="2400" i="1">
              <a:solidFill>
                <a:schemeClr val="hlink"/>
              </a:solidFill>
              <a:latin typeface="Arial" charset="0"/>
            </a:endParaRPr>
          </a:p>
          <a:p>
            <a:pPr marL="936625" lvl="1" indent="-609600" eaLnBrk="1" hangingPunct="1">
              <a:lnSpc>
                <a:spcPct val="90000"/>
              </a:lnSpc>
              <a:buFont typeface="Wingdings" charset="0"/>
              <a:buAutoNum type="arabicPeriod"/>
            </a:pPr>
            <a:r>
              <a:rPr lang="en-US" sz="2400">
                <a:latin typeface="Arial" charset="0"/>
              </a:rPr>
              <a:t>Actually handle interrupt</a:t>
            </a:r>
          </a:p>
          <a:p>
            <a:pPr marL="936625" lvl="1" indent="-609600" eaLnBrk="1" hangingPunct="1">
              <a:lnSpc>
                <a:spcPct val="90000"/>
              </a:lnSpc>
              <a:buFont typeface="Wingdings" charset="0"/>
              <a:buAutoNum type="arabicPeriod"/>
            </a:pPr>
            <a:r>
              <a:rPr lang="en-US" sz="2400">
                <a:latin typeface="Arial" charset="0"/>
              </a:rPr>
              <a:t>Return from interrupt</a:t>
            </a:r>
          </a:p>
          <a:p>
            <a:pPr marL="609600" indent="-609600">
              <a:lnSpc>
                <a:spcPct val="90000"/>
              </a:lnSpc>
            </a:pPr>
            <a:endParaRPr lang="en-US">
              <a:latin typeface="Arial" charset="0"/>
            </a:endParaRPr>
          </a:p>
        </p:txBody>
      </p:sp>
      <p:sp>
        <p:nvSpPr>
          <p:cNvPr id="18436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EDCD9A4-35E5-BE46-A75D-A9608F958E91}" type="datetime1">
              <a:rPr lang="en-US" sz="1200" smtClean="0">
                <a:latin typeface="Garamond" charset="0"/>
                <a:cs typeface="Arial" charset="0"/>
              </a:rPr>
              <a:t>4/15/2016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1843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2E29A41-8821-974F-880E-587187BA9788}" type="slidenum">
              <a:rPr lang="en-US" sz="1200">
                <a:latin typeface="Garamond" charset="0"/>
                <a:cs typeface="Arial" charset="0"/>
              </a:rPr>
              <a:pPr/>
              <a:t>11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Vectors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Arial" charset="0"/>
              </a:rPr>
              <a:t>Interrupt/exception vector:</a:t>
            </a:r>
            <a:r>
              <a:rPr lang="en-US" dirty="0">
                <a:latin typeface="Arial" charset="0"/>
              </a:rPr>
              <a:t> starting address of service routine</a:t>
            </a:r>
          </a:p>
          <a:p>
            <a:r>
              <a:rPr lang="en-US" dirty="0" smtClean="0">
                <a:latin typeface="Arial" charset="0"/>
              </a:rPr>
              <a:t>Typically </a:t>
            </a:r>
            <a:r>
              <a:rPr lang="en-US" dirty="0">
                <a:latin typeface="Arial" charset="0"/>
              </a:rPr>
              <a:t>stored in vector table</a:t>
            </a:r>
          </a:p>
          <a:p>
            <a:pPr lvl="1"/>
            <a:r>
              <a:rPr lang="en-US" dirty="0">
                <a:latin typeface="Arial" charset="0"/>
              </a:rPr>
              <a:t>Often in lowest memory range (start at address 0)</a:t>
            </a:r>
          </a:p>
          <a:p>
            <a:pPr lvl="1"/>
            <a:r>
              <a:rPr lang="en-US" dirty="0">
                <a:latin typeface="Arial" charset="0"/>
              </a:rPr>
              <a:t>Some vectors dedicated to specific exceptions/interrupts</a:t>
            </a:r>
          </a:p>
          <a:p>
            <a:pPr lvl="2"/>
            <a:r>
              <a:rPr lang="en-US" dirty="0" smtClean="0">
                <a:latin typeface="Arial" charset="0"/>
              </a:rPr>
              <a:t>Depends on complexity of processor</a:t>
            </a:r>
          </a:p>
          <a:p>
            <a:pPr lvl="2"/>
            <a:r>
              <a:rPr lang="en-US" dirty="0" smtClean="0">
                <a:latin typeface="Arial" charset="0"/>
              </a:rPr>
              <a:t>Examples</a:t>
            </a:r>
            <a:r>
              <a:rPr lang="en-US" dirty="0">
                <a:latin typeface="Arial" charset="0"/>
              </a:rPr>
              <a:t>: divide by 0, page fault, alignment error</a:t>
            </a:r>
          </a:p>
          <a:p>
            <a:pPr lvl="1"/>
            <a:r>
              <a:rPr lang="en-US" dirty="0">
                <a:latin typeface="Arial" charset="0"/>
              </a:rPr>
              <a:t>Range allowed for user-defined interrupts as well</a:t>
            </a:r>
          </a:p>
          <a:p>
            <a:pPr lvl="1"/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528F4F7-A34F-2E4F-9E04-C3F2905698DD}" type="datetime1">
              <a:rPr lang="en-US" sz="1200" smtClean="0">
                <a:latin typeface="Garamond" charset="0"/>
                <a:cs typeface="Arial" charset="0"/>
              </a:rPr>
              <a:t>4/15/2016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D7EE5E-ADDF-7E4B-8D05-EFDDBADA6334}" type="slidenum">
              <a:rPr lang="en-US" sz="1200">
                <a:latin typeface="Garamond" charset="0"/>
                <a:cs typeface="Arial" charset="0"/>
              </a:rPr>
              <a:pPr/>
              <a:t>12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PIC Interrupts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300">
                <a:latin typeface="Arial" charset="0"/>
              </a:rPr>
              <a:t>PIC controllers allow both internal and external interrupts</a:t>
            </a:r>
          </a:p>
          <a:p>
            <a:pPr>
              <a:lnSpc>
                <a:spcPct val="80000"/>
              </a:lnSpc>
            </a:pPr>
            <a:r>
              <a:rPr lang="en-US" sz="2300">
                <a:latin typeface="Arial" charset="0"/>
              </a:rPr>
              <a:t>Single interrupt service routine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Must determine interrupt cause, then handle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Code addresses handled slightly differently</a:t>
            </a:r>
          </a:p>
          <a:p>
            <a:pPr lvl="2">
              <a:lnSpc>
                <a:spcPct val="80000"/>
              </a:lnSpc>
            </a:pPr>
            <a:r>
              <a:rPr lang="en-US" sz="1700">
                <a:latin typeface="Arial" charset="0"/>
              </a:rPr>
              <a:t>Processor goes to address 0 on reset, 4 on interrupt</a:t>
            </a:r>
          </a:p>
          <a:p>
            <a:pPr lvl="2">
              <a:lnSpc>
                <a:spcPct val="80000"/>
              </a:lnSpc>
            </a:pPr>
            <a:r>
              <a:rPr lang="en-US" sz="1700">
                <a:latin typeface="Arial" charset="0"/>
              </a:rPr>
              <a:t>Reset </a:t>
            </a:r>
            <a:r>
              <a:rPr lang="ja-JP" altLang="en-US" sz="1700">
                <a:latin typeface="Arial" charset="0"/>
              </a:rPr>
              <a:t>“</a:t>
            </a:r>
            <a:r>
              <a:rPr lang="en-US" altLang="ja-JP" sz="1700">
                <a:latin typeface="Arial" charset="0"/>
              </a:rPr>
              <a:t>vector</a:t>
            </a:r>
            <a:r>
              <a:rPr lang="ja-JP" altLang="en-US" sz="1700">
                <a:latin typeface="Arial" charset="0"/>
              </a:rPr>
              <a:t>”</a:t>
            </a:r>
            <a:r>
              <a:rPr lang="en-US" altLang="ja-JP" sz="1700">
                <a:latin typeface="Arial" charset="0"/>
              </a:rPr>
              <a:t>: jump to start of main program</a:t>
            </a:r>
          </a:p>
          <a:p>
            <a:pPr lvl="2">
              <a:lnSpc>
                <a:spcPct val="80000"/>
              </a:lnSpc>
            </a:pPr>
            <a:r>
              <a:rPr lang="en-US" sz="1700">
                <a:latin typeface="Arial" charset="0"/>
              </a:rPr>
              <a:t>Interrupt </a:t>
            </a:r>
            <a:r>
              <a:rPr lang="ja-JP" altLang="en-US" sz="1700">
                <a:latin typeface="Arial" charset="0"/>
              </a:rPr>
              <a:t>“</a:t>
            </a:r>
            <a:r>
              <a:rPr lang="en-US" altLang="ja-JP" sz="1700">
                <a:latin typeface="Arial" charset="0"/>
              </a:rPr>
              <a:t>vector</a:t>
            </a:r>
            <a:r>
              <a:rPr lang="ja-JP" altLang="en-US" sz="1700">
                <a:latin typeface="Arial" charset="0"/>
              </a:rPr>
              <a:t>”</a:t>
            </a:r>
            <a:r>
              <a:rPr lang="en-US" altLang="ja-JP" sz="1700">
                <a:latin typeface="Arial" charset="0"/>
              </a:rPr>
              <a:t>: jump to start of ISR</a:t>
            </a:r>
          </a:p>
          <a:p>
            <a:pPr lvl="2">
              <a:lnSpc>
                <a:spcPct val="80000"/>
              </a:lnSpc>
            </a:pPr>
            <a:endParaRPr lang="en-US" sz="170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Arial" charset="0"/>
              </a:rPr>
              <a:t>Code from program: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 	Org 0x0		;Reset Vector starts at 0x0000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bra Start	;main code execution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Org 0x0004	;Interrupt Vector starts at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			;  address 0x0004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goto ISR</a:t>
            </a:r>
            <a:endParaRPr lang="en-US" sz="2300">
              <a:latin typeface="Arial" charset="0"/>
            </a:endParaRP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5DD372D-21F0-A442-8A34-8273918CFCFD}" type="datetime1">
              <a:rPr lang="en-US" sz="1200" smtClean="0">
                <a:latin typeface="Garamond" charset="0"/>
                <a:cs typeface="Arial" charset="0"/>
              </a:rPr>
              <a:t>4/15/2016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778C7CA-1968-C04D-8AFE-70E9021BC68E}" type="slidenum">
              <a:rPr lang="en-US" sz="1200">
                <a:latin typeface="Garamond" charset="0"/>
                <a:cs typeface="Arial" charset="0"/>
              </a:rPr>
              <a:pPr/>
              <a:t>13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Interrupt setup</a:t>
            </a:r>
          </a:p>
        </p:txBody>
      </p:sp>
      <p:sp>
        <p:nvSpPr>
          <p:cNvPr id="2150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Need to enable necessary interrupts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GIE bit in INTCON register: global interrupt enable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Timer 0 </a:t>
            </a:r>
            <a:r>
              <a:rPr lang="ja-JP" altLang="en-US" sz="2200">
                <a:latin typeface="Arial" charset="0"/>
              </a:rPr>
              <a:t>“</a:t>
            </a:r>
            <a:r>
              <a:rPr lang="en-US" altLang="ja-JP" sz="2200">
                <a:latin typeface="Arial" charset="0"/>
              </a:rPr>
              <a:t>rolls over</a:t>
            </a:r>
            <a:r>
              <a:rPr lang="ja-JP" altLang="en-US" sz="2200">
                <a:latin typeface="Arial" charset="0"/>
              </a:rPr>
              <a:t>”</a:t>
            </a:r>
            <a:r>
              <a:rPr lang="en-US" altLang="ja-JP" sz="2200">
                <a:latin typeface="Arial" charset="0"/>
              </a:rPr>
              <a:t> (goes from 255 to 0)</a:t>
            </a:r>
          </a:p>
          <a:p>
            <a:pPr lvl="2">
              <a:lnSpc>
                <a:spcPct val="90000"/>
              </a:lnSpc>
            </a:pPr>
            <a:r>
              <a:rPr lang="en-US" sz="1900">
                <a:latin typeface="Arial" charset="0"/>
              </a:rPr>
              <a:t>Set TMR0IE bit in INTCON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Switch is pressed (pin RA2 goes from high to low)</a:t>
            </a:r>
          </a:p>
          <a:p>
            <a:pPr lvl="2">
              <a:lnSpc>
                <a:spcPct val="90000"/>
              </a:lnSpc>
            </a:pPr>
            <a:r>
              <a:rPr lang="en-US" sz="1900">
                <a:latin typeface="Arial" charset="0"/>
              </a:rPr>
              <a:t>Interrupt on negative edge change in port A, pin 2</a:t>
            </a:r>
          </a:p>
          <a:p>
            <a:pPr lvl="2">
              <a:lnSpc>
                <a:spcPct val="90000"/>
              </a:lnSpc>
            </a:pPr>
            <a:r>
              <a:rPr lang="en-US" sz="1900">
                <a:latin typeface="Arial" charset="0"/>
              </a:rPr>
              <a:t>IOCIF flag in INTCON: general enable for interrupt on change</a:t>
            </a:r>
          </a:p>
          <a:p>
            <a:pPr lvl="2">
              <a:lnSpc>
                <a:spcPct val="90000"/>
              </a:lnSpc>
            </a:pPr>
            <a:r>
              <a:rPr lang="en-US" sz="1900">
                <a:latin typeface="Arial" charset="0"/>
              </a:rPr>
              <a:t>Bit 2 in IOCAN register: negative edge interrupt for port A, pin 2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Flags set when interrupt occurs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TMR0IF in INTCON for Timer 0 interrupt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Bit 2 of IOCAF register for switch</a:t>
            </a:r>
          </a:p>
          <a:p>
            <a:pPr lvl="2">
              <a:lnSpc>
                <a:spcPct val="90000"/>
              </a:lnSpc>
            </a:pPr>
            <a:r>
              <a:rPr lang="en-US" sz="1900">
                <a:latin typeface="Arial" charset="0"/>
              </a:rPr>
              <a:t>IOCAF </a:t>
            </a:r>
            <a:r>
              <a:rPr lang="en-US" sz="1900">
                <a:latin typeface="Arial" charset="0"/>
                <a:sym typeface="Wingdings" charset="0"/>
              </a:rPr>
              <a:t> </a:t>
            </a:r>
            <a:r>
              <a:rPr lang="en-US" sz="1900">
                <a:latin typeface="Arial" charset="0"/>
              </a:rPr>
              <a:t>checking for interrupt on change in port A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Software </a:t>
            </a:r>
            <a:r>
              <a:rPr lang="en-US" sz="2200" u="sng">
                <a:latin typeface="Arial" charset="0"/>
              </a:rPr>
              <a:t>must</a:t>
            </a:r>
            <a:r>
              <a:rPr lang="en-US" sz="2200">
                <a:latin typeface="Arial" charset="0"/>
              </a:rPr>
              <a:t> clear flags, or interrupts repeatedly occur</a:t>
            </a:r>
          </a:p>
          <a:p>
            <a:pPr lvl="1">
              <a:lnSpc>
                <a:spcPct val="90000"/>
              </a:lnSpc>
            </a:pPr>
            <a:endParaRPr lang="en-US" sz="2200">
              <a:latin typeface="Arial" charset="0"/>
            </a:endParaRPr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5FFE019-BE3C-784B-8C1C-E0275763A9A2}" type="datetime1">
              <a:rPr lang="en-US" sz="1200" smtClean="0">
                <a:latin typeface="Garamond" charset="0"/>
                <a:cs typeface="Arial" charset="0"/>
              </a:rPr>
              <a:t>4/15/2016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1C5562-BAF4-5F46-96CF-EB26DA80AA29}" type="slidenum">
              <a:rPr lang="en-US" sz="1200">
                <a:latin typeface="Garamond" charset="0"/>
                <a:cs typeface="Arial" charset="0"/>
              </a:rPr>
              <a:pPr/>
              <a:t>14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27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Rotate with interrupts (</a:t>
            </a:r>
            <a:r>
              <a:rPr lang="en-US" dirty="0" err="1" smtClean="0">
                <a:ea typeface="+mj-ea"/>
                <a:cs typeface="+mj-cs"/>
              </a:rPr>
              <a:t>asm</a:t>
            </a:r>
            <a:r>
              <a:rPr lang="en-US" dirty="0" smtClean="0">
                <a:ea typeface="+mj-ea"/>
                <a:cs typeface="+mj-cs"/>
              </a:rPr>
              <a:t>): Setup (1/3)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067800" cy="5562600"/>
          </a:xfrm>
        </p:spPr>
        <p:txBody>
          <a:bodyPr>
            <a:normAutofit fontScale="47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#define     SWITCH  PORTA, 2   ;pin where SW1 is connected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#define     PULL_UPS           ;if this is uncommented, JP5 can be pulled out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#define     LED_RIGHT   0xFF   ;keep track of LED direction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#define     LED_LEFT    0x00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cblock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0x70                ;shared memory accessible from all banks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Direction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Delay1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endc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Org 0x0                            ;Reset Vector starts at 0x0000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bra            Start               ;main code execution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Org 0x0004                         ;Interrupt Vector starts at address 0x0004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goto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ISR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Start: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OSCCON             ;bank1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movlw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b'00111000'        ;set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cpu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clock speed FO 500KHz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movwf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OSCCON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bsf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 TRISA, RA2         ;switch as input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ANSELA             ;bank3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bcf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 ANSELA, RA2        ;digital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                            ;can reference pins by position or name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E3076F5-36B8-9042-A63B-EA6B895497B2}" type="datetime1">
              <a:rPr lang="en-US" sz="1200" smtClean="0">
                <a:latin typeface="Garamond" charset="0"/>
                <a:cs typeface="Arial" charset="0"/>
              </a:rPr>
              <a:t>4/15/2016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356B169-1505-5646-BDE5-46EAED38A79E}" type="slidenum">
              <a:rPr lang="en-US" sz="1200">
                <a:latin typeface="Garamond" charset="0"/>
                <a:cs typeface="Arial" charset="0"/>
              </a:rPr>
              <a:pPr/>
              <a:t>15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Rotate with interrupts (</a:t>
            </a:r>
            <a:r>
              <a:rPr lang="en-US" dirty="0" err="1" smtClean="0">
                <a:ea typeface="+mj-ea"/>
                <a:cs typeface="+mj-cs"/>
              </a:rPr>
              <a:t>asm</a:t>
            </a:r>
            <a:r>
              <a:rPr lang="en-US" dirty="0" smtClean="0">
                <a:ea typeface="+mj-ea"/>
                <a:cs typeface="+mj-cs"/>
              </a:rPr>
              <a:t>): Setup (2/3)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410200"/>
          </a:xfrm>
        </p:spPr>
        <p:txBody>
          <a:bodyPr>
            <a:normAutofit fontScale="47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                            ;Configure the LEDs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TRISC               ;bank1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clrf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TRISC               ;make all of PORTC an output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LATC                ;bank2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movlw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b'00001000'         ;start with DS4 lit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                            ;Setup Timer0 as the delay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OPTION_REG          ;bank1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movlw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b'00000111'         ;1:256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prescaler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for a delay of 524mS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movwf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OPTION_REG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bsf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INTCON, TMR0IE      ;enable the rollover interrupt to occur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;Setup interrupt-on-change for the switch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bsf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INTCON, IOCIE       ;set global IOC enable flag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IOCAN               ;bank7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bsf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IOCAN,  IOCAN2      ;when SW1 is pressed, enter the ISR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bsf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INTCON, GIE         ;must set GIE to allow any interrupt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142A6FD-B431-4644-8CE1-37AF3DB80E29}" type="datetime1">
              <a:rPr lang="en-US" sz="1200" smtClean="0">
                <a:latin typeface="Garamond" charset="0"/>
                <a:cs typeface="Arial" charset="0"/>
              </a:rPr>
              <a:t>4/15/2016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020CE31-87CF-A34B-BEB6-D79C8454E3EA}" type="slidenum">
              <a:rPr lang="en-US" sz="1200">
                <a:latin typeface="Garamond" charset="0"/>
                <a:cs typeface="Arial" charset="0"/>
              </a:rPr>
              <a:pPr/>
              <a:t>16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Rotate with interrupts (</a:t>
            </a:r>
            <a:r>
              <a:rPr lang="en-US" dirty="0" err="1" smtClean="0">
                <a:ea typeface="+mj-ea"/>
                <a:cs typeface="+mj-cs"/>
              </a:rPr>
              <a:t>asm</a:t>
            </a:r>
            <a:r>
              <a:rPr lang="en-US" dirty="0" smtClean="0">
                <a:ea typeface="+mj-ea"/>
                <a:cs typeface="+mj-cs"/>
              </a:rPr>
              <a:t>): Setup (3/3)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#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ifdef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PULL_UPS     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;set up pull up resistors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WPUA		;bank4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bsf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WPUA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2	;enable pull-up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for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switch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OPTION_REG	;bank1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;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enable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(clear) the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global weak pull-up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bit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bcf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OPTION_REG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NOT_WPUEN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#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endif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movlw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LED_RIGHT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 LEDs start moving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movwf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Direction ;  to right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;Clear the RAM          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clrf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Delay1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D6A0669-1509-C043-98B2-D4099BB62336}" type="datetime1">
              <a:rPr lang="en-US" sz="1200" smtClean="0">
                <a:latin typeface="Garamond" charset="0"/>
                <a:cs typeface="Arial" charset="0"/>
              </a:rPr>
              <a:t>4/15/2016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7AF188C-C95A-F24C-A225-B47930892892}" type="slidenum">
              <a:rPr lang="en-US" sz="1200">
                <a:latin typeface="Garamond" charset="0"/>
                <a:cs typeface="Arial" charset="0"/>
              </a:rPr>
              <a:pPr/>
              <a:t>17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Rotate with interrupts (</a:t>
            </a:r>
            <a:r>
              <a:rPr lang="en-US" dirty="0" err="1" smtClean="0">
                <a:ea typeface="+mj-ea"/>
                <a:cs typeface="+mj-cs"/>
              </a:rPr>
              <a:t>asm</a:t>
            </a:r>
            <a:r>
              <a:rPr lang="en-US" dirty="0" smtClean="0">
                <a:ea typeface="+mj-ea"/>
                <a:cs typeface="+mj-cs"/>
              </a:rPr>
              <a:t>): Main loop, </a:t>
            </a:r>
            <a:r>
              <a:rPr lang="en-US" dirty="0" err="1" smtClean="0">
                <a:ea typeface="+mj-ea"/>
                <a:cs typeface="+mj-cs"/>
              </a:rPr>
              <a:t>debounce</a:t>
            </a:r>
            <a:r>
              <a:rPr lang="en-US" dirty="0" smtClean="0">
                <a:ea typeface="+mj-ea"/>
                <a:cs typeface="+mj-cs"/>
              </a:rPr>
              <a:t>, rotate LEDs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534400" cy="480060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MainLoop: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bra             MainLoop   ; Main program doesn</a:t>
            </a:r>
            <a:r>
              <a:rPr lang="ja-JP" altLang="en-US" sz="1400">
                <a:latin typeface="Courier New" charset="0"/>
                <a:cs typeface="Courier New" charset="0"/>
              </a:rPr>
              <a:t>’</a:t>
            </a:r>
            <a:r>
              <a:rPr lang="en-US" altLang="ja-JP" sz="1400">
                <a:latin typeface="Courier New" charset="0"/>
                <a:cs typeface="Courier New" charset="0"/>
              </a:rPr>
              <a:t>t have to wait for timer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Debounce:			; Delay for ~5 mS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movlw           d'209'        	;(1/(500KHz/4))*209*3 = 5.016mS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movwf           Delay1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DebounceLoop: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decfsz          Delay1, f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bra             DebounceLoop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return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RotateRight: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 lsrf           LATC, f      	;logical shift right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 btfsc          STATUS,C     	;did the bit rotate into the carry?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 bsf            LATC,3	;yes, put it into bit 3.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 retfie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RotateLeft: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 lslf           LATC, f	;logical shift left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 btfsc          LATC, 4	;did it rotate out of the LED display?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 bsf            LATC, 0	;yes, put in bit 0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 retfie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</p:txBody>
      </p:sp>
      <p:sp>
        <p:nvSpPr>
          <p:cNvPr id="2560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94105B1-AE6F-224D-8AE8-6FCCAA9A0291}" type="datetime1">
              <a:rPr lang="en-US" sz="1200" smtClean="0">
                <a:latin typeface="Garamond" charset="0"/>
                <a:cs typeface="Arial" charset="0"/>
              </a:rPr>
              <a:t>4/15/2016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EE07C12-56D6-B948-AB69-5E13D6A8AE90}" type="slidenum">
              <a:rPr lang="en-US" sz="1200">
                <a:latin typeface="Garamond" charset="0"/>
                <a:cs typeface="Arial" charset="0"/>
              </a:rPr>
              <a:pPr/>
              <a:t>18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Rotate with interrupts (</a:t>
            </a:r>
            <a:r>
              <a:rPr lang="en-US" dirty="0" err="1" smtClean="0">
                <a:ea typeface="+mj-ea"/>
                <a:cs typeface="+mj-cs"/>
              </a:rPr>
              <a:t>asm</a:t>
            </a:r>
            <a:r>
              <a:rPr lang="en-US" dirty="0" smtClean="0">
                <a:ea typeface="+mj-ea"/>
                <a:cs typeface="+mj-cs"/>
              </a:rPr>
              <a:t>): ISR (1/2)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410200"/>
          </a:xfrm>
        </p:spPr>
        <p:txBody>
          <a:bodyPr>
            <a:normAutofit fontScale="47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ISR: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IOCAF               	;bank7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btfsc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IOCAF, 2        ;check the interrupt-on-change flag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bra             Service_SW1     ;switch was pressed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bra             Service_TMR0    ;Timer0 overflowed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Service_SW1: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; Clear flag without changing other IOCAF bits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movlw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0xFF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xorwf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IOCAF, w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andwf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IOCAF, f ;clearing this will also clear INTCON, IOCIF bit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call       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Debounce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;delay for 5ms and check switch again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PORTA               ;bank0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btfsc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SWITCH              ;is it still held down?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retfie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                  ;nope, exit the ISR back to the main code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movlw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0xFF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xorwf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Direction, f        ;toggle direction state and save it back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retfie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                  ;return to main code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E126AA2-9BDF-184D-8357-6681CF776FEE}" type="datetime1">
              <a:rPr lang="en-US" sz="1200" smtClean="0">
                <a:latin typeface="Garamond" charset="0"/>
                <a:cs typeface="Arial" charset="0"/>
              </a:rPr>
              <a:t>4/15/2016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2AEA1C0-F332-7B42-B1F9-D74727385830}" type="slidenum">
              <a:rPr lang="en-US" sz="1200">
                <a:latin typeface="Garamond" charset="0"/>
                <a:cs typeface="Arial" charset="0"/>
              </a:rPr>
              <a:pPr/>
              <a:t>19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HW 7 due 4/20 by 1:00 PM</a:t>
            </a:r>
          </a:p>
          <a:p>
            <a:pPr lvl="1"/>
            <a:r>
              <a:rPr lang="en-US" dirty="0" smtClean="0"/>
              <a:t>HW 8: Working with </a:t>
            </a:r>
            <a:r>
              <a:rPr lang="en-US" dirty="0" err="1" smtClean="0"/>
              <a:t>PICkits</a:t>
            </a:r>
            <a:r>
              <a:rPr lang="en-US" dirty="0" smtClean="0"/>
              <a:t>—groups of up to 4 (3 preferred)</a:t>
            </a:r>
          </a:p>
          <a:p>
            <a:pPr lvl="2"/>
            <a:r>
              <a:rPr lang="en-US" dirty="0" smtClean="0"/>
              <a:t>Cannot check out kit without a group before 4/22</a:t>
            </a:r>
          </a:p>
          <a:p>
            <a:pPr lvl="2"/>
            <a:r>
              <a:rPr lang="en-US" dirty="0" smtClean="0"/>
              <a:t>Due 4/29 by 1:00 PM</a:t>
            </a:r>
          </a:p>
          <a:p>
            <a:pPr lvl="2"/>
            <a:r>
              <a:rPr lang="en-US" dirty="0" smtClean="0"/>
              <a:t>Will get extra points if HW submitted and </a:t>
            </a:r>
            <a:r>
              <a:rPr lang="en-US" dirty="0" err="1" smtClean="0"/>
              <a:t>PICkit</a:t>
            </a:r>
            <a:r>
              <a:rPr lang="en-US" dirty="0" smtClean="0"/>
              <a:t> returned early </a:t>
            </a:r>
          </a:p>
          <a:p>
            <a:pPr lvl="3"/>
            <a:r>
              <a:rPr lang="en-US" dirty="0" smtClean="0"/>
              <a:t>10% by 11:00 AM, Friday, 4/22</a:t>
            </a:r>
          </a:p>
          <a:p>
            <a:pPr lvl="3"/>
            <a:r>
              <a:rPr lang="en-US" dirty="0" smtClean="0"/>
              <a:t>5% by 1:00 PM, Monday, 4/25</a:t>
            </a:r>
          </a:p>
          <a:p>
            <a:pPr lvl="1"/>
            <a:r>
              <a:rPr lang="en-US" dirty="0" smtClean="0"/>
              <a:t>No lecture Monday (Patriots’ Day)</a:t>
            </a:r>
          </a:p>
          <a:p>
            <a:endParaRPr lang="en-US" dirty="0" smtClean="0"/>
          </a:p>
          <a:p>
            <a:r>
              <a:rPr lang="en-US" dirty="0" smtClean="0"/>
              <a:t>Review: Timer module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Today</a:t>
            </a:r>
            <a:r>
              <a:rPr lang="ja-JP" altLang="en-US" dirty="0" smtClean="0"/>
              <a:t>’</a:t>
            </a:r>
            <a:r>
              <a:rPr lang="en-US" altLang="ja-JP" dirty="0" smtClean="0"/>
              <a:t>s lecture: interrupts</a:t>
            </a:r>
            <a:endParaRPr lang="en-US" altLang="ja-JP" dirty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28A0847-B1CA-E043-B168-FFAF5BBECB48}" type="datetime1">
              <a:rPr lang="en-US" sz="1200" smtClean="0"/>
              <a:pPr/>
              <a:t>4/15/2016</a:t>
            </a:fld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Microprocessors I: Lecture 30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AE13C6-E60D-6647-A7D1-4BE56513567F}" type="slidenum">
              <a:rPr lang="en-US" sz="1200" smtClean="0"/>
              <a:pPr/>
              <a:t>2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Rotate with interrupts (</a:t>
            </a:r>
            <a:r>
              <a:rPr lang="en-US" dirty="0" err="1" smtClean="0">
                <a:ea typeface="+mj-ea"/>
                <a:cs typeface="+mj-cs"/>
              </a:rPr>
              <a:t>asm</a:t>
            </a:r>
            <a:r>
              <a:rPr lang="en-US" dirty="0" smtClean="0">
                <a:ea typeface="+mj-ea"/>
                <a:cs typeface="+mj-cs"/>
              </a:rPr>
              <a:t>): ISR (2/2)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4987925"/>
          </a:xfrm>
        </p:spPr>
        <p:txBody>
          <a:bodyPr>
            <a:normAutofit fontScale="92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Service_TMR0: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bcf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INTCON, T0IF ; clear flag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LATC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movlw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LED_RIGHT ; check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dir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subwf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Direction, w 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btfsc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STATUS, Z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bra  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RotateRight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bra  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RotateLeft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end                                 ;end code generation</a:t>
            </a: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1635A38-3F64-6A4B-A7EB-D3B743CC738B}" type="datetime1">
              <a:rPr lang="en-US" sz="1200" smtClean="0">
                <a:latin typeface="Garamond" charset="0"/>
                <a:cs typeface="Arial" charset="0"/>
              </a:rPr>
              <a:t>4/15/2016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D2F4FD6-856B-CD4C-9B89-85BF953D11B5}" type="slidenum">
              <a:rPr lang="en-US" sz="1200">
                <a:latin typeface="Garamond" charset="0"/>
                <a:cs typeface="Arial" charset="0"/>
              </a:rPr>
              <a:pPr/>
              <a:t>20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Rotate with interrupts (C): defines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htc.h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&gt;			//PIC hardware mapping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#define _XTAL_FREQ 500000		//Used by the XC8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delay_ms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(x) macro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#define DOWN                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#define UP                  1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#define SWITCH              PORTAbits.RA2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#define LED_RIGHT           1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#define LED_LEFT            0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#define PULL_UPS          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//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config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bits that are part-specific for the PIC16F1829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__CONFIG(FOSC_INTOSC &amp; WDTE_OFF &amp; PWRTE_OFF &amp; MCLRE_OFF &amp; CP_OFF &amp; CPD_OFF &amp; BOREN_ON &amp; CLKOUTEN_OFF &amp; IESO_OFF &amp; FCMEN_OFF);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__CONFIG(WRT_OFF &amp; PLLEN_OFF &amp; STVREN_OFF &amp; LVP_OFF);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867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3F28F6E-7CC1-724E-8853-ADC9909810EC}" type="datetime1">
              <a:rPr lang="en-US" sz="1200" smtClean="0">
                <a:latin typeface="Garamond" charset="0"/>
                <a:cs typeface="Arial" charset="0"/>
              </a:rPr>
              <a:t>4/15/2016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89725BC-4CFE-C14D-B5C5-2B3B8E26D9B3}" type="slidenum">
              <a:rPr lang="en-US" sz="1200">
                <a:latin typeface="Garamond" charset="0"/>
                <a:cs typeface="Arial" charset="0"/>
              </a:rPr>
              <a:pPr/>
              <a:t>21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Rotate with interrupts (C): main (1/2)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 fontScale="47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unsigned char _direction;                       //a global variable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void main(void) 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                                    //general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init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OSCCON = 0b00111000;                        //500KHz clock speed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TRISC = 0;                                  //all LED pins are outputs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LATC = 0;                                   //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init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LEDs in OFF state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LATCbits.LATC3 = 1;                         //DS4 is lit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_direction = LED_RIGHT;                     //LEDs rotating R to L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                                    //setup switch (SW1)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TRISAbits.TRISA2 = 1;                       //switch as input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ANSELAbits.ANSA2 = 0;                       //digital switch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//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by using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internal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resistors, you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eliminate external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pull-up/down resistor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#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ifdef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PULL_UPS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WPUA2 = 1;                           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//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enable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weak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pull-up for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switch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nWPUEN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= 0;                       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//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enable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global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weak pull-up bit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#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endif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                                   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97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1976BAD-48A7-C14B-B56D-185E9ED010D8}" type="datetime1">
              <a:rPr lang="en-US" sz="1200" smtClean="0">
                <a:latin typeface="Garamond" charset="0"/>
                <a:cs typeface="Arial" charset="0"/>
              </a:rPr>
              <a:t>4/15/2016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AC5E1AD-200F-594D-B309-5DD8EBB46A0E}" type="slidenum">
              <a:rPr lang="en-US" sz="1200">
                <a:latin typeface="Garamond" charset="0"/>
                <a:cs typeface="Arial" charset="0"/>
              </a:rPr>
              <a:pPr/>
              <a:t>22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Rotate with interrupts (C): main (2/2)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//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setup TIMER0 as the delay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                                     //1:256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prescaler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for a delay of: (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insruction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-cycle * 256-counts)*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prescaler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= ((8uS * 256)*256) =~ 524mS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OPTION_REG = 0b00000111;                    //setup TIMER0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INTCONbits.TMR0IE = 1;                      //enable the TMR0 rollover interrupt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                                     //setup interrupt on change for the switch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INTCONbits.IOCIE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= 1;                       //enable interrupt on change global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IOCANbits.IOCAN2 = 1;                       //when SW1 is pressed, enter the ISR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GIE = 1;                                    //enable global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interupts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while (1) 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continue;                               //can spend rest of time doing something critical here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}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307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706D071-86FE-BF40-9A5A-E2C569E113C3}" type="datetime1">
              <a:rPr lang="en-US" sz="1200" smtClean="0">
                <a:latin typeface="Garamond" charset="0"/>
                <a:cs typeface="Arial" charset="0"/>
              </a:rPr>
              <a:t>4/15/2016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8E32752-967B-E34F-A1CA-BD26E6F80999}" type="slidenum">
              <a:rPr lang="en-US" sz="1200">
                <a:latin typeface="Garamond" charset="0"/>
                <a:cs typeface="Arial" charset="0"/>
              </a:rPr>
              <a:pPr/>
              <a:t>23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Rotate with interrupts (C): ISR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void interrupt ISR(void) {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if (IOCAF) {                                //SW1 was just pressed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IOCAF = 0;                              //must clear the flag in software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__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delay_ms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(5);                          //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debounce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by waiting and seeing if still held down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if (SWITCH == DOWN) 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_direction ^= 1;                    //change directions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}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}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if (INTCONbits.T0IF) 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INTCONbits.T0IF = 0;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if (_direction == LED_RIGHT) 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LATC &gt;&gt; = 1;                        //rotate right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if 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STATUSbits.C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== 1)              //when the last LED is lit, restart the pattern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    LATCbits.LATC3 = 1;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} else{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LATC &lt;&lt; = 1;                        //rotate left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if (LATCbits.LATC4 == 1)            //when the last LED is lit, restart the pattern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    LATCbits.LATC0 = 1;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}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}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317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AA28078-17CA-6047-98B0-7189731926A6}" type="datetime1">
              <a:rPr lang="en-US" sz="1200" smtClean="0">
                <a:latin typeface="Garamond" charset="0"/>
                <a:cs typeface="Arial" charset="0"/>
              </a:rPr>
              <a:t>4/15/2016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317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0CF0B4-4ABB-B443-B5AA-EC9DA3A434C5}" type="slidenum">
              <a:rPr lang="en-US" sz="1200">
                <a:latin typeface="Garamond" charset="0"/>
                <a:cs typeface="Arial" charset="0"/>
              </a:rPr>
              <a:pPr/>
              <a:t>24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Arial" charset="0"/>
              </a:rPr>
              <a:t>Next time: </a:t>
            </a:r>
          </a:p>
          <a:p>
            <a:pPr lvl="1"/>
            <a:r>
              <a:rPr lang="en-US" dirty="0">
                <a:latin typeface="Arial" charset="0"/>
              </a:rPr>
              <a:t>Continue PIC </a:t>
            </a:r>
            <a:r>
              <a:rPr lang="en-US" dirty="0" smtClean="0">
                <a:latin typeface="Arial" charset="0"/>
              </a:rPr>
              <a:t>programming: analog to digital conversion (Wednesday, 4/20)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/>
              <a:t>HW 7 due 4/20 by 1:00 PM</a:t>
            </a:r>
          </a:p>
          <a:p>
            <a:pPr lvl="1"/>
            <a:r>
              <a:rPr lang="en-US" dirty="0"/>
              <a:t>HW 8: Working with </a:t>
            </a:r>
            <a:r>
              <a:rPr lang="en-US" dirty="0" err="1"/>
              <a:t>PICkits</a:t>
            </a:r>
            <a:r>
              <a:rPr lang="en-US" dirty="0"/>
              <a:t>—groups of up to 4 (3 preferred)</a:t>
            </a:r>
          </a:p>
          <a:p>
            <a:pPr lvl="2"/>
            <a:r>
              <a:rPr lang="en-US" dirty="0"/>
              <a:t>Cannot check out kit without a group before 4/22</a:t>
            </a:r>
          </a:p>
          <a:p>
            <a:pPr lvl="2"/>
            <a:r>
              <a:rPr lang="en-US" dirty="0"/>
              <a:t>Due 4/29 by 1:00 PM</a:t>
            </a:r>
          </a:p>
          <a:p>
            <a:pPr lvl="2"/>
            <a:r>
              <a:rPr lang="en-US" dirty="0"/>
              <a:t>Will get extra points if HW submitted and </a:t>
            </a:r>
            <a:r>
              <a:rPr lang="en-US" dirty="0" err="1"/>
              <a:t>PICkit</a:t>
            </a:r>
            <a:r>
              <a:rPr lang="en-US" dirty="0"/>
              <a:t> returned early </a:t>
            </a:r>
          </a:p>
          <a:p>
            <a:pPr lvl="3"/>
            <a:r>
              <a:rPr lang="en-US" dirty="0"/>
              <a:t>10% by 11:00 AM, Friday, 4/22</a:t>
            </a:r>
          </a:p>
          <a:p>
            <a:pPr lvl="3"/>
            <a:r>
              <a:rPr lang="en-US" dirty="0"/>
              <a:t>5% by 1:00 PM, Monday, 4/25</a:t>
            </a:r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48D997C-1BBF-DA4B-A53F-366614671F90}" type="datetime1">
              <a:rPr lang="en-US" sz="1200" smtClean="0">
                <a:latin typeface="Garamond" charset="0"/>
                <a:cs typeface="Arial" charset="0"/>
              </a:rPr>
              <a:t>4/15/2016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27E4E0A-5A77-564F-AFA9-2A4B860E2D15}" type="slidenum">
              <a:rPr lang="en-US" sz="1200">
                <a:latin typeface="Garamond" charset="0"/>
                <a:cs typeface="Arial" charset="0"/>
              </a:rPr>
              <a:pPr/>
              <a:t>25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Review: clock sources</a:t>
            </a:r>
          </a:p>
        </p:txBody>
      </p:sp>
      <p:sp>
        <p:nvSpPr>
          <p:cNvPr id="512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0C56A9C-8F0F-084F-8955-F56A6E59D182}" type="datetime1">
              <a:rPr lang="en-US" sz="1200" smtClean="0">
                <a:latin typeface="Garamond" charset="0"/>
              </a:rPr>
              <a:t>4/15/2016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51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D0D99D8-1F1B-5843-89C1-3BD3A3059E9B}" type="slidenum">
              <a:rPr lang="en-US" sz="1200">
                <a:latin typeface="Garamond" charset="0"/>
              </a:rPr>
              <a:pPr/>
              <a:t>3</a:t>
            </a:fld>
            <a:endParaRPr lang="en-US" sz="1200">
              <a:latin typeface="Garamond" charset="0"/>
            </a:endParaRPr>
          </a:p>
        </p:txBody>
      </p:sp>
      <p:pic>
        <p:nvPicPr>
          <p:cNvPr id="512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6800"/>
            <a:ext cx="8247063" cy="512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066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Timer module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Internal timers common in microcontrollers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Used to generate delays, measure time between events, or count event occurrences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Typical interrupts for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Timer overflow (common for generating delay)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Timer compare (also for generating delay—stop when timer reaches certain value)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Capture (what value does timer have when event occurs?)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Typical timer configurations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Run at particular speed relative to system clock (</a:t>
            </a:r>
            <a:r>
              <a:rPr lang="en-US" sz="2200">
                <a:solidFill>
                  <a:srgbClr val="FF0000"/>
                </a:solidFill>
                <a:latin typeface="Arial" charset="0"/>
              </a:rPr>
              <a:t>prescaled</a:t>
            </a:r>
            <a:r>
              <a:rPr lang="en-US" sz="2200">
                <a:latin typeface="Arial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Increment every time external event occurs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PIC 16F1829 has 5 timers (four 8 bit, one 16 bit)</a:t>
            </a: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682B464-5B98-844B-96A7-FD82BF8D79EE}" type="datetime1">
              <a:rPr lang="en-US" sz="1200" smtClean="0">
                <a:latin typeface="Garamond" charset="0"/>
              </a:rPr>
              <a:t>4/15/2016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A1D12D4-0588-FD41-8842-C8B9D59B53D0}" type="slidenum">
              <a:rPr lang="en-US" sz="1200">
                <a:latin typeface="Garamond" charset="0"/>
              </a:rPr>
              <a:pPr/>
              <a:t>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31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Rotate with timer-based delay (</a:t>
            </a:r>
            <a:r>
              <a:rPr lang="en-US" dirty="0" err="1" smtClean="0">
                <a:ea typeface="+mj-ea"/>
                <a:cs typeface="+mj-cs"/>
              </a:rPr>
              <a:t>asm</a:t>
            </a:r>
            <a:r>
              <a:rPr lang="en-US" dirty="0" smtClean="0">
                <a:ea typeface="+mj-ea"/>
                <a:cs typeface="+mj-cs"/>
              </a:rPr>
              <a:t>) (1/2)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Start: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	;Setup main init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    banksel	OSCCON	;bank1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    movlw		b'00111000</a:t>
            </a:r>
            <a:r>
              <a:rPr lang="ja-JP" altLang="en-US" sz="1700">
                <a:latin typeface="Courier New" charset="0"/>
                <a:cs typeface="Courier New" charset="0"/>
              </a:rPr>
              <a:t>’</a:t>
            </a:r>
            <a:r>
              <a:rPr lang="en-US" altLang="ja-JP" sz="1700">
                <a:latin typeface="Courier New" charset="0"/>
                <a:cs typeface="Courier New" charset="0"/>
              </a:rPr>
              <a:t>	;set cpu clock speed to 500KHz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    movwf		OSCCON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endParaRPr lang="en-US" sz="1700"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	;Configure the LEDs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    banksel	TRISC	;bank1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    clrf		TRISC	;make all of PORTC an output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    banksel	LATC	;bank2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    movlw		b'00001000</a:t>
            </a:r>
            <a:r>
              <a:rPr lang="ja-JP" altLang="en-US" sz="1700">
                <a:latin typeface="Courier New" charset="0"/>
                <a:cs typeface="Courier New" charset="0"/>
              </a:rPr>
              <a:t>‘</a:t>
            </a:r>
            <a:r>
              <a:rPr lang="en-US" altLang="ja-JP" sz="1700">
                <a:latin typeface="Courier New" charset="0"/>
                <a:cs typeface="Courier New" charset="0"/>
              </a:rPr>
              <a:t>	;start with DS4 lit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    movwf		LATC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endParaRPr lang="en-US" sz="1700"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	;Setup Timer0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    banksel	OPTION_REG	;bank1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	;1:256 prescaler for a delay of: 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	; (insruction-cycle * 256-counts)*prescaler = 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	; ((8uS * 256)*256) =~ 524mS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	movlw		b'00000111</a:t>
            </a:r>
            <a:r>
              <a:rPr lang="ja-JP" altLang="en-US" sz="1700">
                <a:latin typeface="Courier New" charset="0"/>
                <a:cs typeface="Courier New" charset="0"/>
              </a:rPr>
              <a:t>’</a:t>
            </a:r>
            <a:endParaRPr lang="en-US" altLang="ja-JP" sz="1700"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   	movwf		OPTION_REG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endParaRPr lang="en-US" sz="1700">
              <a:latin typeface="Courier New" charset="0"/>
              <a:cs typeface="Courier New" charset="0"/>
            </a:endParaRP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5D4F055-125A-074F-BE01-FE1FD79CE8E1}" type="datetime1">
              <a:rPr lang="en-US" sz="1200" smtClean="0">
                <a:latin typeface="Garamond" charset="0"/>
              </a:rPr>
              <a:t>4/15/2016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DDD0661-D341-DE4D-A709-533B1F94C695}" type="slidenum">
              <a:rPr lang="en-US" sz="1200">
                <a:latin typeface="Garamond" charset="0"/>
              </a:rPr>
              <a:pPr/>
              <a:t>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53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Rotate with timer-based delay (</a:t>
            </a:r>
            <a:r>
              <a:rPr lang="en-US" dirty="0" err="1" smtClean="0">
                <a:ea typeface="+mj-ea"/>
                <a:cs typeface="+mj-cs"/>
              </a:rPr>
              <a:t>asm</a:t>
            </a:r>
            <a:r>
              <a:rPr lang="en-US" dirty="0" smtClean="0">
                <a:ea typeface="+mj-ea"/>
                <a:cs typeface="+mj-cs"/>
              </a:rPr>
              <a:t>) (2/2)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MainLoop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btfss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INTCON, TMR0IF	;did TMR0 roll over yet?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bra		$-1       	;wait until TMR0 overflows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bcf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INTCON, TMR0IF	;clear flag in software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;rotate the LEDs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LATC    	;bank2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lsrf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LATC, f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btfsc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STATUS,C	;did bit rotate into carry?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bsf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LATC,3	;yes, light DS4 back up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bra	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MainLoop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;continue forever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end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362DD89-BFEB-A444-A282-3FA5447C2814}" type="datetime1">
              <a:rPr lang="en-US" sz="1200" smtClean="0">
                <a:latin typeface="Garamond" charset="0"/>
              </a:rPr>
              <a:t>4/15/2016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50C6914-F1A8-CB4C-83F2-499A44133724}" type="slidenum">
              <a:rPr lang="en-US" sz="1200">
                <a:latin typeface="Garamond" charset="0"/>
              </a:rPr>
              <a:pPr/>
              <a:t>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12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Rotate with timer-based delay (C)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void main(void) {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OSCCON = 0b00111000;	//500KHz clock speed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TRISC = 0;		//all LED pins are outputs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LATC = 0;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//1:256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prescaler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for a delay of: (instruction-cycle * 256 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//   counts)*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prescaler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 ((8uS * 256)*256) =~ 524mS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OPTION_REG = 0b00000111;	    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LATCbits.LATC4 = 1;	//start with DS4 lit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while (1) {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//PIC can do work here, but this program just waits for flag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while (!INTCONbits.TMR0IF) continue; 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INTCONbits.T0IF = 0;	//flag MUST be cleared in software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LATC &gt;&gt; = 1;	//rotate the LEDs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if 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STATUSbits.C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	//when last LED is lit, restart pattern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LATCbits.LATC3 = 1;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}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0EA8435-647F-104F-B20B-E7D9C269B8A1}" type="datetime1">
              <a:rPr lang="en-US" sz="1200" smtClean="0">
                <a:latin typeface="Garamond" charset="0"/>
              </a:rPr>
              <a:t>4/15/2016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82853BA-A95B-2046-A928-31AE035E3E4F}" type="slidenum">
              <a:rPr lang="en-US" sz="1200">
                <a:latin typeface="Garamond" charset="0"/>
              </a:rPr>
              <a:pPr/>
              <a:t>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16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Exceptions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Exception:</a:t>
            </a:r>
            <a:r>
              <a:rPr lang="en-US" sz="2800">
                <a:latin typeface="Arial" charset="0"/>
              </a:rPr>
              <a:t> unexpected event altering normal program flow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Often result of an error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Can occur in HW or SW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HW exceptions often handled by OS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Will signal running program to stop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Examples: divide by 0, system reset, invalid address accessed, breakpoint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Some programming languages (Java, C++, C#) have software exceptions for program-related events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Application-level try/catch blocks—attempt code that may fail and </a:t>
            </a:r>
            <a:r>
              <a:rPr lang="ja-JP" altLang="en-US" sz="2000">
                <a:latin typeface="Arial" charset="0"/>
              </a:rPr>
              <a:t>“</a:t>
            </a:r>
            <a:r>
              <a:rPr lang="en-US" altLang="ja-JP" sz="2000">
                <a:latin typeface="Arial" charset="0"/>
              </a:rPr>
              <a:t>catch</a:t>
            </a:r>
            <a:r>
              <a:rPr lang="ja-JP" altLang="en-US" sz="2000">
                <a:latin typeface="Arial" charset="0"/>
              </a:rPr>
              <a:t>”</a:t>
            </a:r>
            <a:r>
              <a:rPr lang="en-US" altLang="ja-JP" sz="2000">
                <a:latin typeface="Arial" charset="0"/>
              </a:rPr>
              <a:t> exception if that occurs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Exceptions are typically synchronous events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Occur in the course of executing a single instruction</a:t>
            </a:r>
          </a:p>
          <a:p>
            <a:pPr lvl="1" eaLnBrk="1" hangingPunct="1">
              <a:lnSpc>
                <a:spcPct val="90000"/>
              </a:lnSpc>
            </a:pPr>
            <a:endParaRPr lang="en-US" sz="2400">
              <a:latin typeface="Arial" charset="0"/>
            </a:endParaRP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1036C53-62D5-BC42-8834-CA4BA80C28EF}" type="datetime1">
              <a:rPr lang="en-US" sz="1200" smtClean="0">
                <a:latin typeface="Garamond" charset="0"/>
                <a:cs typeface="Arial" charset="0"/>
              </a:rPr>
              <a:t>4/15/2016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5054465-712B-8447-A40A-F2E236176EE4}" type="slidenum">
              <a:rPr lang="en-US" sz="1200">
                <a:latin typeface="Garamond" charset="0"/>
                <a:cs typeface="Arial" charset="0"/>
              </a:rPr>
              <a:pPr/>
              <a:t>8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Interrupts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8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Interrupt: </a:t>
            </a:r>
            <a:r>
              <a:rPr lang="en-US" dirty="0" smtClean="0">
                <a:ea typeface="+mn-ea"/>
                <a:cs typeface="+mn-cs"/>
              </a:rPr>
              <a:t>CPU signal that external event has occurred</a:t>
            </a:r>
          </a:p>
          <a:p>
            <a:pPr lvl="1" eaLnBrk="1" hangingPunct="1">
              <a:buFont typeface="Wingdings" pitchFamily="28" charset="2"/>
              <a:buChar char="q"/>
              <a:defRPr/>
            </a:pPr>
            <a:r>
              <a:rPr lang="en-US" dirty="0" smtClean="0"/>
              <a:t>Usually generated by external hardware</a:t>
            </a:r>
          </a:p>
          <a:p>
            <a:pPr lvl="2" eaLnBrk="1" hangingPunct="1">
              <a:buFont typeface="Wingdings" pitchFamily="28" charset="2"/>
              <a:buChar char="n"/>
              <a:defRPr/>
            </a:pPr>
            <a:r>
              <a:rPr lang="en-US" dirty="0" smtClean="0"/>
              <a:t>Signals processor to interact with peripheral</a:t>
            </a:r>
          </a:p>
          <a:p>
            <a:pPr lvl="2" eaLnBrk="1" hangingPunct="1">
              <a:buFont typeface="Wingdings" pitchFamily="28" charset="2"/>
              <a:buChar char="n"/>
              <a:defRPr/>
            </a:pPr>
            <a:r>
              <a:rPr lang="en-US" dirty="0" smtClean="0"/>
              <a:t>Example: key pressed on keyboard, printer reading from memory, timer completing</a:t>
            </a:r>
          </a:p>
          <a:p>
            <a:pPr lvl="1" eaLnBrk="1" hangingPunct="1">
              <a:buFont typeface="Wingdings" pitchFamily="28" charset="2"/>
              <a:buChar char="q"/>
              <a:defRPr/>
            </a:pPr>
            <a:r>
              <a:rPr lang="en-US" dirty="0" smtClean="0"/>
              <a:t>Can be generated by specific instructions</a:t>
            </a:r>
          </a:p>
          <a:p>
            <a:pPr lvl="2" eaLnBrk="1" hangingPunct="1">
              <a:buFont typeface="Wingdings" pitchFamily="28" charset="2"/>
              <a:buChar char="n"/>
              <a:defRPr/>
            </a:pPr>
            <a:r>
              <a:rPr lang="en-US" dirty="0" smtClean="0"/>
              <a:t>x86 INT, INTO, BOUND instructions</a:t>
            </a:r>
          </a:p>
          <a:p>
            <a:pPr lvl="1" eaLnBrk="1" hangingPunct="1">
              <a:buFont typeface="Wingdings" pitchFamily="28" charset="2"/>
              <a:buChar char="q"/>
              <a:defRPr/>
            </a:pPr>
            <a:r>
              <a:rPr lang="en-US" dirty="0" smtClean="0"/>
              <a:t>Interrupts sometimes seen as subset of exceptions</a:t>
            </a:r>
          </a:p>
          <a:p>
            <a:pPr eaLnBrk="1" hangingPunct="1">
              <a:buFont typeface="Wingdings" pitchFamily="28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Interrupts typically asynchronous events</a:t>
            </a:r>
          </a:p>
          <a:p>
            <a:pPr lvl="1" eaLnBrk="1" hangingPunct="1">
              <a:buFont typeface="Wingdings" pitchFamily="28" charset="2"/>
              <a:buChar char="q"/>
              <a:defRPr/>
            </a:pPr>
            <a:r>
              <a:rPr lang="en-US" dirty="0" smtClean="0"/>
              <a:t>HW signals can be generated at any time</a:t>
            </a:r>
          </a:p>
          <a:p>
            <a:pPr lvl="1" eaLnBrk="1" hangingPunct="1">
              <a:buFont typeface="Wingdings" pitchFamily="28" charset="2"/>
              <a:buChar char="q"/>
              <a:defRPr/>
            </a:pPr>
            <a:r>
              <a:rPr lang="en-US" dirty="0" smtClean="0"/>
              <a:t>Current instruction completes before interrupt is handled</a:t>
            </a:r>
          </a:p>
          <a:p>
            <a:pPr>
              <a:buFont typeface="Wingdings" pitchFamily="28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F3F2D2-08D6-2E42-8836-E7C083EB82D7}" type="datetime1">
              <a:rPr lang="en-US" sz="1200" smtClean="0">
                <a:latin typeface="Garamond" charset="0"/>
                <a:cs typeface="Arial" charset="0"/>
              </a:rPr>
              <a:t>4/15/2016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7D382AA-881A-9448-BA6D-F15F81BE4A3F}" type="slidenum">
              <a:rPr lang="en-US" sz="1200">
                <a:latin typeface="Garamond" charset="0"/>
                <a:cs typeface="Arial" charset="0"/>
              </a:rPr>
              <a:pPr/>
              <a:t>9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11992</TotalTime>
  <Words>1820</Words>
  <Application>Microsoft Office PowerPoint</Application>
  <PresentationFormat>On-screen Show (4:3)</PresentationFormat>
  <Paragraphs>451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Edge</vt:lpstr>
      <vt:lpstr>EECE.3170 Microprocessor Systems Design I</vt:lpstr>
      <vt:lpstr>Lecture outline</vt:lpstr>
      <vt:lpstr>Review: clock sources</vt:lpstr>
      <vt:lpstr>Review: Timer module</vt:lpstr>
      <vt:lpstr>Rotate with timer-based delay (asm) (1/2)</vt:lpstr>
      <vt:lpstr>Rotate with timer-based delay (asm) (2/2)</vt:lpstr>
      <vt:lpstr>Rotate with timer-based delay (C)</vt:lpstr>
      <vt:lpstr>Exceptions</vt:lpstr>
      <vt:lpstr>Interrupts</vt:lpstr>
      <vt:lpstr>Interrupt timeline</vt:lpstr>
      <vt:lpstr>General interrupt processing</vt:lpstr>
      <vt:lpstr>Vectors</vt:lpstr>
      <vt:lpstr>PIC Interrupts</vt:lpstr>
      <vt:lpstr>Interrupt setup</vt:lpstr>
      <vt:lpstr>Rotate with interrupts (asm): Setup (1/3)</vt:lpstr>
      <vt:lpstr>Rotate with interrupts (asm): Setup (2/3)</vt:lpstr>
      <vt:lpstr>Rotate with interrupts (asm): Setup (3/3)</vt:lpstr>
      <vt:lpstr>Rotate with interrupts (asm): Main loop, debounce, rotate LEDs</vt:lpstr>
      <vt:lpstr>Rotate with interrupts (asm): ISR (1/2)</vt:lpstr>
      <vt:lpstr>Rotate with interrupts (asm): ISR (2/2)</vt:lpstr>
      <vt:lpstr>Rotate with interrupts (C): defines</vt:lpstr>
      <vt:lpstr>Rotate with interrupts (C): main (1/2)</vt:lpstr>
      <vt:lpstr>Rotate with interrupts (C): main (2/2)</vt:lpstr>
      <vt:lpstr>Rotate with interrupts (C): ISR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J. Geiger</cp:lastModifiedBy>
  <cp:revision>2002</cp:revision>
  <dcterms:created xsi:type="dcterms:W3CDTF">2006-04-03T05:03:01Z</dcterms:created>
  <dcterms:modified xsi:type="dcterms:W3CDTF">2016-04-15T15:55:26Z</dcterms:modified>
</cp:coreProperties>
</file>