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327" r:id="rId4"/>
    <p:sldId id="328" r:id="rId5"/>
    <p:sldId id="329" r:id="rId6"/>
    <p:sldId id="330" r:id="rId7"/>
    <p:sldId id="331" r:id="rId8"/>
    <p:sldId id="332" r:id="rId9"/>
    <p:sldId id="333" r:id="rId10"/>
    <p:sldId id="334" r:id="rId11"/>
    <p:sldId id="335" r:id="rId12"/>
    <p:sldId id="337" r:id="rId13"/>
    <p:sldId id="324" r:id="rId14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40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664B0B45-C12F-854E-B6A4-F4F6C0A0E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9385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898E892A-E187-494C-B293-B729A841B6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1841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58BF453-3A36-114A-9B54-5BA67E10B957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93E7D37-4BE4-3944-8823-154D6D92EF29}" type="datetime1">
              <a:rPr lang="en-US" sz="1200"/>
              <a:pPr eaLnBrk="1" hangingPunct="1"/>
              <a:t>4/1/2016</a:t>
            </a:fld>
            <a:endParaRPr lang="en-US" sz="1200"/>
          </a:p>
        </p:txBody>
      </p:sp>
      <p:sp>
        <p:nvSpPr>
          <p:cNvPr id="25602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Chapter 9</a:t>
            </a:r>
          </a:p>
        </p:txBody>
      </p:sp>
      <p:sp>
        <p:nvSpPr>
          <p:cNvPr id="25603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50AA183-9236-404C-B216-F460A30274BA}" type="slidenum">
              <a:rPr lang="en-US" sz="1200"/>
              <a:pPr eaLnBrk="1" hangingPunct="1"/>
              <a:t>3</a:t>
            </a:fld>
            <a:endParaRPr lang="en-US" sz="1200"/>
          </a:p>
        </p:txBody>
      </p:sp>
      <p:sp>
        <p:nvSpPr>
          <p:cNvPr id="256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89940" tIns="44970" rIns="89940" bIns="44970"/>
          <a:lstStyle/>
          <a:p>
            <a:pPr marL="228600" indent="-228600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6CEC2B2-25E6-AF45-BFC6-7D833287E8B5}" type="datetime1">
              <a:rPr lang="en-US" smtClean="0"/>
              <a:t>4/1/2016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23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8F55C5E-6EA6-3B43-A0F0-3B232348D7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928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A408C1-E060-6748-BADE-7EB46D469C10}" type="datetime1">
              <a:rPr lang="en-US" smtClean="0"/>
              <a:t>4/1/2016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23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07FFC2-EB7B-CE43-8274-1F558CEDF2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919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28E44C-9E86-6F41-B722-E312BFAB02F4}" type="datetime1">
              <a:rPr lang="en-US" smtClean="0"/>
              <a:t>4/1/2016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23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5BF364-4F44-8343-8542-49B1BF5ADD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4127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1AD64-0571-B84D-BCCA-74F34C3AD5F8}" type="datetime1">
              <a:rPr lang="en-US" smtClean="0"/>
              <a:t>4/1/2016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23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D6FE4-74A9-4542-A7F0-A7562F9477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4440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B9743-248B-3744-85F7-EF7320A81009}" type="datetime1">
              <a:rPr lang="en-US" smtClean="0"/>
              <a:t>4/1/2016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23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4F0DE-B55D-3143-A4F4-45A6703BCC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066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24735-2AE6-4040-B52A-B7C9F60FA33F}" type="datetime1">
              <a:rPr lang="en-US" smtClean="0"/>
              <a:t>4/1/2016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23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E035A-1305-CC48-9B65-C1FFA5A3F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28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83413-9A61-844F-9834-C413731F5F8E}" type="datetime1">
              <a:rPr lang="en-US" smtClean="0"/>
              <a:t>4/1/2016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23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A54AB-BE9E-FF4C-A99C-22595058E2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015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E35B10-C561-A64E-B7A8-EDA0EF3994C9}" type="datetime1">
              <a:rPr lang="en-US" smtClean="0"/>
              <a:t>4/1/2016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23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E5BEE-83F9-5044-B3AF-DE5A358C38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596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347EAF-2F73-744A-AD27-3DE08FC66961}" type="datetime1">
              <a:rPr lang="en-US" smtClean="0"/>
              <a:t>4/1/2016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23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9441C-97B5-4842-9DB9-CBD6C746F8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74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1E3DA1-9159-CF4A-A70F-FD56B9A21749}" type="datetime1">
              <a:rPr lang="en-US" smtClean="0"/>
              <a:t>4/1/2016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23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AE7FB-AD1F-E942-BBB9-FD45D883E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906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5DDB7-9506-8F48-B4D8-5FC39CA94EB4}" type="datetime1">
              <a:rPr lang="en-US" smtClean="0"/>
              <a:t>4/1/2016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23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B159F-644D-C64C-9184-F4BB4C1E06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053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A707D-B3F3-5645-804D-414AB2280A01}" type="datetime1">
              <a:rPr lang="en-US" smtClean="0"/>
              <a:t>4/1/2016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23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4A7C16-C0F5-BE44-9FDF-EAD435CFED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093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66FE4-0FE1-7349-8CD8-2FBB92D33B90}" type="datetime1">
              <a:rPr lang="en-US" smtClean="0"/>
              <a:t>4/1/2016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23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9D6EE-29F9-5545-AF86-D0160AE8D0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79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00E165FC-618B-8841-887A-71E974854C50}" type="datetime1">
              <a:rPr lang="en-US" smtClean="0"/>
              <a:t>4/1/2016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Microprocessors I:  Lecture 23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F5C01BDB-B0AE-4246-9FB0-0FAB28D9E3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07" r:id="rId1"/>
    <p:sldLayoutId id="2147484895" r:id="rId2"/>
    <p:sldLayoutId id="2147484896" r:id="rId3"/>
    <p:sldLayoutId id="2147484897" r:id="rId4"/>
    <p:sldLayoutId id="2147484898" r:id="rId5"/>
    <p:sldLayoutId id="2147484899" r:id="rId6"/>
    <p:sldLayoutId id="2147484900" r:id="rId7"/>
    <p:sldLayoutId id="2147484901" r:id="rId8"/>
    <p:sldLayoutId id="2147484902" r:id="rId9"/>
    <p:sldLayoutId id="2147484903" r:id="rId10"/>
    <p:sldLayoutId id="2147484904" r:id="rId11"/>
    <p:sldLayoutId id="2147484905" r:id="rId12"/>
    <p:sldLayoutId id="2147484906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8517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EECE.3170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Microprocessor Systems Design I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848600" cy="31242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2016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24: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PIC instruction set (continued)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PIC assembly programming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OR	AL, BL</a:t>
            </a:r>
          </a:p>
          <a:p>
            <a:pPr marL="342900" lvl="1" indent="0">
              <a:buFont typeface="Wingdings" charset="0"/>
              <a:buNone/>
            </a:pPr>
            <a:r>
              <a:rPr lang="en-US">
                <a:solidFill>
                  <a:srgbClr val="FF0000"/>
                </a:solidFill>
                <a:latin typeface="Arial" charset="0"/>
              </a:rPr>
              <a:t>	movf	BL, W		; W = BL</a:t>
            </a:r>
          </a:p>
          <a:p>
            <a:pPr marL="342900" lvl="1" indent="0">
              <a:buFont typeface="Wingdings" charset="0"/>
              <a:buNone/>
            </a:pPr>
            <a:r>
              <a:rPr lang="en-US">
                <a:solidFill>
                  <a:srgbClr val="FF0000"/>
                </a:solidFill>
                <a:latin typeface="Arial" charset="0"/>
              </a:rPr>
              <a:t>	iorwf	AL, F		; AL = AL OR W = AL OR BL</a:t>
            </a:r>
          </a:p>
          <a:p>
            <a:r>
              <a:rPr lang="en-US">
                <a:latin typeface="Arial" charset="0"/>
              </a:rPr>
              <a:t>SUB	BL, AL</a:t>
            </a:r>
          </a:p>
          <a:p>
            <a:pPr marL="342900" lvl="1" indent="0">
              <a:buFont typeface="Wingdings" charset="0"/>
              <a:buNone/>
            </a:pPr>
            <a:r>
              <a:rPr lang="en-US">
                <a:solidFill>
                  <a:srgbClr val="FF0000"/>
                </a:solidFill>
                <a:latin typeface="Arial" charset="0"/>
              </a:rPr>
              <a:t>	movf	AL, W		; W = AL</a:t>
            </a:r>
          </a:p>
          <a:p>
            <a:pPr marL="342900" lvl="1" indent="0">
              <a:buFont typeface="Wingdings" charset="0"/>
              <a:buNone/>
            </a:pPr>
            <a:r>
              <a:rPr lang="en-US">
                <a:solidFill>
                  <a:srgbClr val="FF0000"/>
                </a:solidFill>
                <a:latin typeface="Arial" charset="0"/>
              </a:rPr>
              <a:t>	subwf	BL, F		; BL = BL – W = BL – AL</a:t>
            </a:r>
          </a:p>
          <a:p>
            <a:r>
              <a:rPr lang="en-US">
                <a:latin typeface="Arial" charset="0"/>
              </a:rPr>
              <a:t>JNZ	label</a:t>
            </a:r>
          </a:p>
          <a:p>
            <a:pPr marL="342900" lvl="1" indent="0">
              <a:buFont typeface="Wingdings" charset="0"/>
              <a:buNone/>
            </a:pPr>
            <a:r>
              <a:rPr lang="en-US">
                <a:solidFill>
                  <a:srgbClr val="FF0000"/>
                </a:solidFill>
                <a:latin typeface="Arial" charset="0"/>
              </a:rPr>
              <a:t>	btfss	STATUS, Z	; Skip goto if Z == 1 (if 	</a:t>
            </a:r>
          </a:p>
          <a:p>
            <a:pPr marL="342900" lvl="1" indent="0">
              <a:buFont typeface="Wingdings" charset="0"/>
              <a:buNone/>
            </a:pPr>
            <a:r>
              <a:rPr lang="en-US">
                <a:solidFill>
                  <a:srgbClr val="FF0000"/>
                </a:solidFill>
                <a:latin typeface="Arial" charset="0"/>
              </a:rPr>
              <a:t>	goto	label		; previous result == 0)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3277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B5FABAD-F90D-F345-8F1D-07EE44AEB882}" type="datetime1">
              <a:rPr lang="en-US" sz="1200" smtClean="0">
                <a:latin typeface="Garamond" charset="0"/>
              </a:rPr>
              <a:t>4/1/2016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23</a:t>
            </a:r>
            <a:endParaRPr lang="en-US" altLang="en-US"/>
          </a:p>
        </p:txBody>
      </p:sp>
      <p:sp>
        <p:nvSpPr>
          <p:cNvPr id="327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31CCECD-5138-5344-924D-9D6511AB66CA}" type="slidenum">
              <a:rPr lang="en-US" sz="1200">
                <a:latin typeface="Garamond" charset="0"/>
              </a:rPr>
              <a:pPr eaLnBrk="1" hangingPunct="1"/>
              <a:t>10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(continued)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JB		label</a:t>
            </a:r>
          </a:p>
          <a:p>
            <a:pPr marL="342900" lvl="1" indent="0">
              <a:buFont typeface="Wingdings" charset="0"/>
              <a:buNone/>
            </a:pPr>
            <a:r>
              <a:rPr lang="en-US">
                <a:latin typeface="Arial" charset="0"/>
              </a:rPr>
              <a:t>	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btfsc	STATUS, Z		; If Z == 0, check C</a:t>
            </a:r>
          </a:p>
          <a:p>
            <a:pPr marL="342900" lvl="1" indent="0">
              <a:buFont typeface="Wingdings" charset="0"/>
              <a:buNone/>
            </a:pPr>
            <a:r>
              <a:rPr lang="en-US">
                <a:solidFill>
                  <a:srgbClr val="FF0000"/>
                </a:solidFill>
                <a:latin typeface="Arial" charset="0"/>
              </a:rPr>
              <a:t>	goto	End			; Otherwise, no jump</a:t>
            </a:r>
          </a:p>
          <a:p>
            <a:pPr marL="342900" lvl="1" indent="0">
              <a:buFont typeface="Wingdings" charset="0"/>
              <a:buNone/>
            </a:pPr>
            <a:r>
              <a:rPr lang="en-US">
                <a:solidFill>
                  <a:srgbClr val="FF0000"/>
                </a:solidFill>
                <a:latin typeface="Arial" charset="0"/>
              </a:rPr>
              <a:t>	btfss	STATUS, C		; If C == 1, no jump</a:t>
            </a:r>
          </a:p>
          <a:p>
            <a:pPr marL="342900" lvl="1" indent="0">
              <a:buFont typeface="Wingdings" charset="0"/>
              <a:buNone/>
            </a:pPr>
            <a:r>
              <a:rPr lang="en-US">
                <a:solidFill>
                  <a:srgbClr val="FF0000"/>
                </a:solidFill>
                <a:latin typeface="Arial" charset="0"/>
              </a:rPr>
              <a:t>	goto	label			; Jump to label</a:t>
            </a:r>
          </a:p>
          <a:p>
            <a:pPr marL="342900" lvl="1" indent="0">
              <a:buFont typeface="Wingdings" charset="0"/>
              <a:buNone/>
            </a:pPr>
            <a:r>
              <a:rPr lang="en-US">
                <a:solidFill>
                  <a:srgbClr val="FF0000"/>
                </a:solidFill>
                <a:latin typeface="Arial" charset="0"/>
              </a:rPr>
              <a:t>End:				; End of jump</a:t>
            </a:r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</p:txBody>
      </p:sp>
      <p:sp>
        <p:nvSpPr>
          <p:cNvPr id="3379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AE95EFD-B8E9-A242-BB18-E4204E2AC293}" type="datetime1">
              <a:rPr lang="en-US" sz="1200" smtClean="0">
                <a:latin typeface="Garamond" charset="0"/>
              </a:rPr>
              <a:t>4/1/2016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23</a:t>
            </a:r>
            <a:endParaRPr lang="en-US" altLang="en-US"/>
          </a:p>
        </p:txBody>
      </p:sp>
      <p:sp>
        <p:nvSpPr>
          <p:cNvPr id="337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2CD30EB-B867-4D4D-ABE7-BB5D807D8502}" type="slidenum">
              <a:rPr lang="en-US" sz="1200">
                <a:latin typeface="Garamond" charset="0"/>
              </a:rPr>
              <a:pPr eaLnBrk="1" hangingPunct="1"/>
              <a:t>11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(continued)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ROL	AL, 5</a:t>
            </a:r>
          </a:p>
          <a:p>
            <a:pPr marL="342900" lvl="1" indent="0">
              <a:lnSpc>
                <a:spcPct val="80000"/>
              </a:lnSpc>
              <a:buFont typeface="Wingdings" charset="0"/>
              <a:buNone/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	movlw  5			; W = 5</a:t>
            </a:r>
          </a:p>
          <a:p>
            <a:pPr marL="342900" lvl="1" indent="0">
              <a:lnSpc>
                <a:spcPct val="80000"/>
              </a:lnSpc>
              <a:buFont typeface="Wingdings" charset="0"/>
              <a:buNone/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	movwf  COUNT		; COUNT = W = 5</a:t>
            </a:r>
          </a:p>
          <a:p>
            <a:pPr marL="342900" lvl="1" indent="0">
              <a:lnSpc>
                <a:spcPct val="80000"/>
              </a:lnSpc>
              <a:buFont typeface="Wingdings" charset="0"/>
              <a:buNone/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L:	bcf	STATUS, C		; C = 0</a:t>
            </a:r>
          </a:p>
          <a:p>
            <a:pPr marL="342900" lvl="1" indent="0">
              <a:lnSpc>
                <a:spcPct val="80000"/>
              </a:lnSpc>
              <a:buFont typeface="Wingdings" charset="0"/>
              <a:buNone/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	btfsc	AL, 7			; Skip if MSB == 0</a:t>
            </a:r>
          </a:p>
          <a:p>
            <a:pPr marL="342900" lvl="1" indent="0">
              <a:lnSpc>
                <a:spcPct val="80000"/>
              </a:lnSpc>
              <a:buFont typeface="Wingdings" charset="0"/>
              <a:buNone/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	bsf	STATUS, C		; C = 1 if MSB == 1</a:t>
            </a:r>
          </a:p>
          <a:p>
            <a:pPr marL="342900" lvl="1" indent="0">
              <a:lnSpc>
                <a:spcPct val="80000"/>
              </a:lnSpc>
              <a:buFont typeface="Wingdings" charset="0"/>
              <a:buNone/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					; C will hold copy of </a:t>
            </a:r>
          </a:p>
          <a:p>
            <a:pPr marL="342900" lvl="1" indent="0">
              <a:lnSpc>
                <a:spcPct val="80000"/>
              </a:lnSpc>
              <a:buFont typeface="Wingdings" charset="0"/>
              <a:buNone/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					;    MSB (bit rotated into </a:t>
            </a:r>
          </a:p>
          <a:p>
            <a:pPr marL="342900" lvl="1" indent="0">
              <a:lnSpc>
                <a:spcPct val="80000"/>
              </a:lnSpc>
              <a:buFont typeface="Wingdings" charset="0"/>
              <a:buNone/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					;    LSB)</a:t>
            </a:r>
          </a:p>
          <a:p>
            <a:pPr marL="342900" lvl="1" indent="0">
              <a:lnSpc>
                <a:spcPct val="80000"/>
              </a:lnSpc>
              <a:buFont typeface="Wingdings" charset="0"/>
              <a:buNone/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	rlf	AL, F			; Rotate left by 1</a:t>
            </a:r>
          </a:p>
          <a:p>
            <a:pPr marL="342900" lvl="1" indent="0">
              <a:lnSpc>
                <a:spcPct val="80000"/>
              </a:lnSpc>
              <a:buFont typeface="Wingdings" charset="0"/>
              <a:buNone/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	decfsz   COUNT		; If COUNT == 0, don</a:t>
            </a:r>
            <a:r>
              <a:rPr lang="ja-JP" altLang="en-US" sz="2400">
                <a:solidFill>
                  <a:srgbClr val="FF0000"/>
                </a:solidFill>
                <a:latin typeface="Arial" charset="0"/>
              </a:rPr>
              <a:t>’</a:t>
            </a:r>
            <a:r>
              <a:rPr lang="en-US" altLang="ja-JP" sz="2400">
                <a:solidFill>
                  <a:srgbClr val="FF0000"/>
                </a:solidFill>
                <a:latin typeface="Arial" charset="0"/>
              </a:rPr>
              <a:t>t</a:t>
            </a:r>
          </a:p>
          <a:p>
            <a:pPr marL="342900" lvl="1" indent="0">
              <a:lnSpc>
                <a:spcPct val="80000"/>
              </a:lnSpc>
              <a:buFont typeface="Wingdings" charset="0"/>
              <a:buNone/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					;   restart loop</a:t>
            </a:r>
          </a:p>
          <a:p>
            <a:pPr marL="342900" lvl="1" indent="0">
              <a:lnSpc>
                <a:spcPct val="80000"/>
              </a:lnSpc>
              <a:buFont typeface="Wingdings" charset="0"/>
              <a:buNone/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	goto	L				</a:t>
            </a:r>
            <a:endParaRPr lang="en-US" sz="2400">
              <a:latin typeface="Arial" charset="0"/>
            </a:endParaRPr>
          </a:p>
        </p:txBody>
      </p:sp>
      <p:sp>
        <p:nvSpPr>
          <p:cNvPr id="3481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18D1B13-7895-2042-93D3-38F9380A6036}" type="datetime1">
              <a:rPr lang="en-US" sz="1200" smtClean="0">
                <a:latin typeface="Garamond" charset="0"/>
              </a:rPr>
              <a:t>4/1/2016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23</a:t>
            </a:r>
            <a:endParaRPr lang="en-US" altLang="en-US"/>
          </a:p>
        </p:txBody>
      </p:sp>
      <p:sp>
        <p:nvSpPr>
          <p:cNvPr id="348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BFADB77-8BC3-3049-955D-A578E2F6404B}" type="slidenum">
              <a:rPr lang="en-US" sz="1200">
                <a:latin typeface="Garamond" charset="0"/>
              </a:rPr>
              <a:pPr eaLnBrk="1" hangingPunct="1"/>
              <a:t>12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Next time: </a:t>
            </a:r>
          </a:p>
          <a:p>
            <a:pPr lvl="1"/>
            <a:r>
              <a:rPr lang="en-US" dirty="0" smtClean="0">
                <a:latin typeface="Arial" charset="0"/>
              </a:rPr>
              <a:t>More PIC programming + </a:t>
            </a:r>
            <a:r>
              <a:rPr lang="en-US" smtClean="0">
                <a:latin typeface="Arial" charset="0"/>
              </a:rPr>
              <a:t>return exams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HW 7 to be posted; due date TBD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Exams returned Monday</a:t>
            </a:r>
            <a:endParaRPr lang="en-US" sz="2000" dirty="0">
              <a:latin typeface="Arial" charset="0"/>
            </a:endParaRPr>
          </a:p>
        </p:txBody>
      </p:sp>
      <p:sp>
        <p:nvSpPr>
          <p:cNvPr id="3584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F7266FA-30F0-E94E-84C3-9F390079CDEE}" type="datetime1">
              <a:rPr lang="en-US" sz="1200" smtClean="0">
                <a:latin typeface="Garamond" charset="0"/>
              </a:rPr>
              <a:t>4/1/2016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23</a:t>
            </a:r>
            <a:endParaRPr lang="en-US" altLang="en-US"/>
          </a:p>
        </p:txBody>
      </p:sp>
      <p:sp>
        <p:nvSpPr>
          <p:cNvPr id="358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AA71B84-772D-714D-939D-090A8D57FBCD}" type="slidenum">
              <a:rPr lang="en-US" sz="1200">
                <a:latin typeface="Garamond" charset="0"/>
              </a:rPr>
              <a:pPr eaLnBrk="1" hangingPunct="1"/>
              <a:t>13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19458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Arial" charset="0"/>
              </a:rPr>
              <a:t>HW 7 to be posted; due date TBD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Arial" charset="0"/>
              </a:rPr>
              <a:t>Exams returned Monday</a:t>
            </a:r>
            <a:endParaRPr lang="en-US" sz="2000" dirty="0" smtClean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Today</a:t>
            </a:r>
            <a:r>
              <a:rPr lang="ja-JP" altLang="en-US" dirty="0">
                <a:latin typeface="Arial" charset="0"/>
              </a:rPr>
              <a:t>’</a:t>
            </a:r>
            <a:r>
              <a:rPr lang="en-US" altLang="ja-JP" dirty="0">
                <a:latin typeface="Arial" charset="0"/>
              </a:rPr>
              <a:t>s lecture</a:t>
            </a:r>
          </a:p>
          <a:p>
            <a:pPr lvl="1"/>
            <a:r>
              <a:rPr lang="en-US" dirty="0">
                <a:latin typeface="Arial" charset="0"/>
              </a:rPr>
              <a:t>Finish PIC instruction set</a:t>
            </a:r>
          </a:p>
          <a:p>
            <a:pPr lvl="1"/>
            <a:r>
              <a:rPr lang="en-US" dirty="0">
                <a:latin typeface="Arial" charset="0"/>
              </a:rPr>
              <a:t>Common simple operations</a:t>
            </a:r>
          </a:p>
          <a:p>
            <a:pPr lvl="2"/>
            <a:endParaRPr lang="en-US" dirty="0">
              <a:latin typeface="Arial" charset="0"/>
            </a:endParaRPr>
          </a:p>
          <a:p>
            <a:pPr lvl="2"/>
            <a:endParaRPr lang="en-US" dirty="0">
              <a:latin typeface="Arial" charset="0"/>
            </a:endParaRPr>
          </a:p>
          <a:p>
            <a:pPr lvl="2">
              <a:buFont typeface="Wingdings" charset="0"/>
              <a:buNone/>
            </a:pPr>
            <a:endParaRPr lang="en-US" dirty="0">
              <a:latin typeface="Arial" charset="0"/>
            </a:endParaRPr>
          </a:p>
        </p:txBody>
      </p:sp>
      <p:sp>
        <p:nvSpPr>
          <p:cNvPr id="1945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2A782AE-3008-5245-992E-344BC33B9058}" type="datetime1">
              <a:rPr lang="en-US" sz="1200" smtClean="0">
                <a:latin typeface="Garamond" charset="0"/>
              </a:rPr>
              <a:t>4/1/2016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23</a:t>
            </a:r>
            <a:endParaRPr lang="en-US" altLang="en-US" dirty="0"/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B1F2462-BFBE-EC45-BDA6-73DEAC1E7167}" type="slidenum">
              <a:rPr lang="en-US" sz="1200">
                <a:latin typeface="Garamond" charset="0"/>
              </a:rPr>
              <a:pPr eaLnBrk="1" hangingPunct="1"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23</a:t>
            </a:r>
            <a:endParaRPr lang="en-US"/>
          </a:p>
        </p:txBody>
      </p:sp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339F149-97FD-0643-AD12-E1E18A09D6B0}" type="slidenum">
              <a:rPr lang="en-US" sz="1200">
                <a:latin typeface="Garamond" charset="0"/>
              </a:rPr>
              <a:pPr eaLnBrk="1" hangingPunct="1"/>
              <a:t>3</a:t>
            </a:fld>
            <a:endParaRPr lang="en-US" sz="1200">
              <a:latin typeface="Garamond" charset="0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Garamond" charset="0"/>
              </a:rPr>
              <a:t>Miscellaneous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962400"/>
            <a:ext cx="8153400" cy="2362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Arial" charset="0"/>
              </a:rPr>
              <a:t>Notes: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clrwdt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 if watchdog timer is enabled, this instruction will reset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solidFill>
                  <a:srgbClr val="058795"/>
                </a:solidFill>
                <a:latin typeface="Arial" charset="0"/>
              </a:rPr>
              <a:t>			; it (before it resets the CPU)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sleep	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 Stop clock; reduce power; wait for watchdog timer or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solidFill>
                  <a:srgbClr val="058795"/>
                </a:solidFill>
                <a:latin typeface="Arial" charset="0"/>
              </a:rPr>
              <a:t>			; external signal to begin program execution again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nop	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 Do nothing; wait one clock cycle</a:t>
            </a:r>
          </a:p>
        </p:txBody>
      </p:sp>
      <p:sp>
        <p:nvSpPr>
          <p:cNvPr id="8198" name="Rectangle 4"/>
          <p:cNvSpPr>
            <a:spLocks noChangeArrowheads="1"/>
          </p:cNvSpPr>
          <p:nvPr/>
        </p:nvSpPr>
        <p:spPr bwMode="auto">
          <a:xfrm>
            <a:off x="381000" y="1066800"/>
            <a:ext cx="82296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900" dirty="0" err="1">
                <a:solidFill>
                  <a:srgbClr val="A50021"/>
                </a:solidFill>
                <a:cs typeface="Arial" charset="0"/>
              </a:rPr>
              <a:t>clrwdt</a:t>
            </a:r>
            <a:r>
              <a:rPr lang="en-US" sz="2900" dirty="0">
                <a:solidFill>
                  <a:srgbClr val="A50021"/>
                </a:solidFill>
                <a:cs typeface="Arial" charset="0"/>
              </a:rPr>
              <a:t>    	</a:t>
            </a:r>
            <a:r>
              <a:rPr lang="en-US" sz="2900" dirty="0">
                <a:cs typeface="Arial" charset="0"/>
              </a:rPr>
              <a:t>; clear watchdog timer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900" dirty="0">
                <a:solidFill>
                  <a:srgbClr val="A50021"/>
                </a:solidFill>
                <a:cs typeface="Arial" charset="0"/>
              </a:rPr>
              <a:t>sleep   	</a:t>
            </a:r>
            <a:r>
              <a:rPr lang="en-US" sz="2900" dirty="0">
                <a:cs typeface="Arial" charset="0"/>
              </a:rPr>
              <a:t>; go into standby mode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defRPr/>
            </a:pPr>
            <a:r>
              <a:rPr lang="en-US" sz="2900" dirty="0">
                <a:solidFill>
                  <a:srgbClr val="A50021"/>
                </a:solidFill>
                <a:cs typeface="Arial" charset="0"/>
              </a:rPr>
              <a:t>reset		</a:t>
            </a:r>
            <a:r>
              <a:rPr lang="en-US" sz="2900" dirty="0">
                <a:cs typeface="Arial" charset="0"/>
              </a:rPr>
              <a:t>; software reset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900" dirty="0" err="1">
                <a:solidFill>
                  <a:srgbClr val="A50021"/>
                </a:solidFill>
                <a:cs typeface="Arial" charset="0"/>
              </a:rPr>
              <a:t>nop</a:t>
            </a:r>
            <a:r>
              <a:rPr lang="en-US" sz="2900" dirty="0">
                <a:solidFill>
                  <a:srgbClr val="A50021"/>
                </a:solidFill>
                <a:cs typeface="Arial" charset="0"/>
              </a:rPr>
              <a:t>		</a:t>
            </a:r>
            <a:r>
              <a:rPr lang="en-US" sz="2900" dirty="0">
                <a:cs typeface="Arial" charset="0"/>
              </a:rPr>
              <a:t>; no operation</a:t>
            </a:r>
          </a:p>
        </p:txBody>
      </p:sp>
      <p:sp>
        <p:nvSpPr>
          <p:cNvPr id="8199" name="Rectangle 5"/>
          <p:cNvSpPr>
            <a:spLocks noChangeArrowheads="1"/>
          </p:cNvSpPr>
          <p:nvPr/>
        </p:nvSpPr>
        <p:spPr bwMode="auto">
          <a:xfrm>
            <a:off x="6172200" y="914400"/>
            <a:ext cx="27432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1300">
                <a:cs typeface="Arial" charset="0"/>
              </a:rPr>
              <a:t>STATUS bits:</a:t>
            </a:r>
          </a:p>
          <a:p>
            <a:pPr marL="342900" indent="-342900"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1600">
                <a:solidFill>
                  <a:srgbClr val="000099"/>
                </a:solidFill>
                <a:cs typeface="Arial" charset="0"/>
              </a:rPr>
              <a:t>clrwwdt, sleep:</a:t>
            </a:r>
            <a:r>
              <a:rPr lang="en-US">
                <a:solidFill>
                  <a:srgbClr val="A50021"/>
                </a:solidFill>
                <a:cs typeface="Arial" charset="0"/>
              </a:rPr>
              <a:t> </a:t>
            </a:r>
          </a:p>
          <a:p>
            <a:pPr marL="342900" indent="-342900"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>
                <a:solidFill>
                  <a:srgbClr val="A50021"/>
                </a:solidFill>
                <a:cs typeface="Arial" charset="0"/>
              </a:rPr>
              <a:t>	   NOT_TO, NOT_PD</a:t>
            </a:r>
          </a:p>
          <a:p>
            <a:pPr marL="342900" indent="-342900"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1600">
                <a:solidFill>
                  <a:srgbClr val="000099"/>
                </a:solidFill>
                <a:cs typeface="Arial" charset="0"/>
              </a:rPr>
              <a:t>nop:</a:t>
            </a:r>
            <a:r>
              <a:rPr lang="en-US">
                <a:solidFill>
                  <a:srgbClr val="A50021"/>
                </a:solidFill>
                <a:cs typeface="Arial" charset="0"/>
              </a:rPr>
              <a:t> none</a:t>
            </a:r>
            <a:endParaRPr lang="en-US" sz="2300">
              <a:solidFill>
                <a:srgbClr val="A50021"/>
              </a:solidFill>
              <a:cs typeface="Arial" charset="0"/>
            </a:endParaRPr>
          </a:p>
        </p:txBody>
      </p:sp>
      <p:sp>
        <p:nvSpPr>
          <p:cNvPr id="24583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DEC65CA-062B-CE4D-9D24-0FBB3CA8A4FD}" type="datetime1">
              <a:rPr lang="en-US" sz="1200" smtClean="0">
                <a:latin typeface="Garamond" charset="0"/>
              </a:rPr>
              <a:t>4/1/2016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Working with multiple registers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Can’</a:t>
            </a:r>
            <a:r>
              <a:rPr lang="en-US" altLang="ja-JP" dirty="0" smtClean="0">
                <a:latin typeface="Arial" charset="0"/>
              </a:rPr>
              <a:t>t </a:t>
            </a:r>
            <a:r>
              <a:rPr lang="en-US" altLang="ja-JP" dirty="0">
                <a:latin typeface="Arial" charset="0"/>
              </a:rPr>
              <a:t>do simple data transfer or operation on two registers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Usually must involve working register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Examples (assume X, Y file registers): 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" charset="0"/>
                <a:sym typeface="Wingdings" charset="0"/>
              </a:rPr>
              <a:t>X = Y</a:t>
            </a:r>
            <a:endParaRPr lang="en-US" dirty="0">
              <a:latin typeface="Arial" charset="0"/>
              <a:sym typeface="Wingdings" charset="0"/>
            </a:endParaRPr>
          </a:p>
          <a:p>
            <a:pPr marL="669925" lvl="2" indent="0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  <a:sym typeface="Wingdings" charset="0"/>
              </a:rPr>
              <a:t>	</a:t>
            </a:r>
            <a:r>
              <a:rPr lang="en-US" dirty="0" err="1">
                <a:latin typeface="Arial" charset="0"/>
                <a:sym typeface="Wingdings" charset="0"/>
              </a:rPr>
              <a:t>movf</a:t>
            </a:r>
            <a:r>
              <a:rPr lang="en-US" dirty="0">
                <a:latin typeface="Arial" charset="0"/>
                <a:sym typeface="Wingdings" charset="0"/>
              </a:rPr>
              <a:t>	</a:t>
            </a:r>
            <a:r>
              <a:rPr lang="en-US" dirty="0" smtClean="0">
                <a:latin typeface="Arial" charset="0"/>
                <a:sym typeface="Wingdings" charset="0"/>
              </a:rPr>
              <a:t>Y, </a:t>
            </a:r>
            <a:r>
              <a:rPr lang="en-US" dirty="0">
                <a:latin typeface="Arial" charset="0"/>
                <a:sym typeface="Wingdings" charset="0"/>
              </a:rPr>
              <a:t>W</a:t>
            </a:r>
          </a:p>
          <a:p>
            <a:pPr marL="669925" lvl="2" indent="0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  <a:sym typeface="Wingdings" charset="0"/>
              </a:rPr>
              <a:t>	</a:t>
            </a:r>
            <a:r>
              <a:rPr lang="en-US" dirty="0" err="1">
                <a:latin typeface="Arial" charset="0"/>
                <a:sym typeface="Wingdings" charset="0"/>
              </a:rPr>
              <a:t>movwf</a:t>
            </a:r>
            <a:r>
              <a:rPr lang="en-US" dirty="0">
                <a:latin typeface="Arial" charset="0"/>
                <a:sym typeface="Wingdings" charset="0"/>
              </a:rPr>
              <a:t> </a:t>
            </a:r>
            <a:r>
              <a:rPr lang="en-US" dirty="0" smtClean="0">
                <a:latin typeface="Arial" charset="0"/>
                <a:sym typeface="Wingdings" charset="0"/>
              </a:rPr>
              <a:t>X</a:t>
            </a:r>
            <a:endParaRPr lang="en-US" dirty="0">
              <a:latin typeface="Arial" charset="0"/>
              <a:sym typeface="Wingdings" charset="0"/>
            </a:endParaRP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" charset="0"/>
                <a:sym typeface="Wingdings" charset="0"/>
              </a:rPr>
              <a:t>X = X + Y</a:t>
            </a:r>
            <a:endParaRPr lang="en-US" dirty="0">
              <a:latin typeface="Arial" charset="0"/>
              <a:sym typeface="Wingdings" charset="0"/>
            </a:endParaRPr>
          </a:p>
          <a:p>
            <a:pPr marL="669925" lvl="2" indent="0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  <a:sym typeface="Wingdings" charset="0"/>
              </a:rPr>
              <a:t>	</a:t>
            </a:r>
            <a:r>
              <a:rPr lang="en-US" dirty="0" err="1">
                <a:latin typeface="Arial" charset="0"/>
                <a:sym typeface="Wingdings" charset="0"/>
              </a:rPr>
              <a:t>movf</a:t>
            </a:r>
            <a:r>
              <a:rPr lang="en-US" dirty="0">
                <a:latin typeface="Arial" charset="0"/>
                <a:sym typeface="Wingdings" charset="0"/>
              </a:rPr>
              <a:t>	</a:t>
            </a:r>
            <a:r>
              <a:rPr lang="en-US" dirty="0" smtClean="0">
                <a:latin typeface="Arial" charset="0"/>
                <a:sym typeface="Wingdings" charset="0"/>
              </a:rPr>
              <a:t>Y, </a:t>
            </a:r>
            <a:r>
              <a:rPr lang="en-US" dirty="0">
                <a:latin typeface="Arial" charset="0"/>
                <a:sym typeface="Wingdings" charset="0"/>
              </a:rPr>
              <a:t>W</a:t>
            </a:r>
          </a:p>
          <a:p>
            <a:pPr marL="669925" lvl="2" indent="0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  <a:sym typeface="Wingdings" charset="0"/>
              </a:rPr>
              <a:t>	</a:t>
            </a:r>
            <a:r>
              <a:rPr lang="en-US" dirty="0" err="1">
                <a:latin typeface="Arial" charset="0"/>
                <a:sym typeface="Wingdings" charset="0"/>
              </a:rPr>
              <a:t>addwf</a:t>
            </a:r>
            <a:r>
              <a:rPr lang="en-US" dirty="0">
                <a:latin typeface="Arial" charset="0"/>
                <a:sym typeface="Wingdings" charset="0"/>
              </a:rPr>
              <a:t> 	</a:t>
            </a:r>
            <a:r>
              <a:rPr lang="en-US" dirty="0" smtClean="0">
                <a:latin typeface="Arial" charset="0"/>
                <a:sym typeface="Wingdings" charset="0"/>
              </a:rPr>
              <a:t>X, </a:t>
            </a:r>
            <a:r>
              <a:rPr lang="en-US" dirty="0">
                <a:latin typeface="Arial" charset="0"/>
                <a:sym typeface="Wingdings" charset="0"/>
              </a:rPr>
              <a:t>F</a:t>
            </a:r>
            <a:endParaRPr lang="en-US" dirty="0">
              <a:latin typeface="Arial" charset="0"/>
            </a:endParaRPr>
          </a:p>
        </p:txBody>
      </p:sp>
      <p:sp>
        <p:nvSpPr>
          <p:cNvPr id="2662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ACFD156-8BBF-9C43-AA25-C15BE2223346}" type="datetime1">
              <a:rPr lang="en-US" sz="1200" smtClean="0">
                <a:latin typeface="Garamond" charset="0"/>
              </a:rPr>
              <a:t>4/1/2016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23</a:t>
            </a:r>
            <a:endParaRPr lang="en-US" altLang="en-US"/>
          </a:p>
        </p:txBody>
      </p:sp>
      <p:sp>
        <p:nvSpPr>
          <p:cNvPr id="266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81901EC-ABBC-A040-917E-9693CAB797C7}" type="slidenum">
              <a:rPr lang="en-US" sz="1200">
                <a:latin typeface="Garamond" charset="0"/>
              </a:rPr>
              <a:pPr eaLnBrk="1" hangingPunct="1"/>
              <a:t>4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Conditional jumps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Basic ones are combination of bit tests, skips</a:t>
            </a:r>
          </a:p>
          <a:p>
            <a:r>
              <a:rPr lang="en-US" dirty="0">
                <a:latin typeface="Arial" charset="0"/>
              </a:rPr>
              <a:t>Remember that condition you’re testing is opposite of jump condition</a:t>
            </a:r>
          </a:p>
          <a:p>
            <a:r>
              <a:rPr lang="en-US" dirty="0">
                <a:latin typeface="Arial" charset="0"/>
              </a:rPr>
              <a:t>Examples</a:t>
            </a:r>
            <a:r>
              <a:rPr lang="en-US" dirty="0" smtClean="0">
                <a:latin typeface="Arial" charset="0"/>
              </a:rPr>
              <a:t>:</a:t>
            </a:r>
            <a:endParaRPr lang="en-US" dirty="0">
              <a:latin typeface="Arial" charset="0"/>
              <a:sym typeface="Wingdings" charset="0"/>
            </a:endParaRPr>
          </a:p>
          <a:p>
            <a:pPr lvl="1"/>
            <a:r>
              <a:rPr lang="en-US" dirty="0" smtClean="0">
                <a:latin typeface="Arial" charset="0"/>
                <a:sym typeface="Wingdings" charset="0"/>
              </a:rPr>
              <a:t>Jump to label if carry == 0 (similar to x86 JNC)</a:t>
            </a:r>
            <a:endParaRPr lang="en-US" dirty="0">
              <a:latin typeface="Arial" charset="0"/>
              <a:sym typeface="Wingdings" charset="0"/>
            </a:endParaRPr>
          </a:p>
          <a:p>
            <a:pPr marL="669925" lvl="2" indent="0">
              <a:buFont typeface="Wingdings" charset="0"/>
              <a:buNone/>
            </a:pPr>
            <a:r>
              <a:rPr lang="en-US" dirty="0">
                <a:latin typeface="Arial" charset="0"/>
                <a:sym typeface="Wingdings" charset="0"/>
              </a:rPr>
              <a:t>	</a:t>
            </a:r>
            <a:r>
              <a:rPr lang="en-US" dirty="0" err="1">
                <a:latin typeface="Arial" charset="0"/>
                <a:sym typeface="Wingdings" charset="0"/>
              </a:rPr>
              <a:t>btfss</a:t>
            </a:r>
            <a:r>
              <a:rPr lang="en-US" dirty="0">
                <a:latin typeface="Arial" charset="0"/>
                <a:sym typeface="Wingdings" charset="0"/>
              </a:rPr>
              <a:t>	STATUS, C</a:t>
            </a:r>
          </a:p>
          <a:p>
            <a:pPr marL="669925" lvl="2" indent="0">
              <a:buFont typeface="Wingdings" charset="0"/>
              <a:buNone/>
            </a:pPr>
            <a:r>
              <a:rPr lang="en-US" dirty="0">
                <a:latin typeface="Arial" charset="0"/>
                <a:sym typeface="Wingdings" charset="0"/>
              </a:rPr>
              <a:t>	</a:t>
            </a:r>
            <a:r>
              <a:rPr lang="en-US" dirty="0" err="1">
                <a:latin typeface="Arial" charset="0"/>
                <a:sym typeface="Wingdings" charset="0"/>
              </a:rPr>
              <a:t>goto</a:t>
            </a:r>
            <a:r>
              <a:rPr lang="en-US" dirty="0">
                <a:latin typeface="Arial" charset="0"/>
                <a:sym typeface="Wingdings" charset="0"/>
              </a:rPr>
              <a:t>	label</a:t>
            </a:r>
          </a:p>
          <a:p>
            <a:pPr lvl="1"/>
            <a:r>
              <a:rPr lang="en-US" dirty="0" smtClean="0">
                <a:latin typeface="Arial" charset="0"/>
                <a:sym typeface="Wingdings" charset="0"/>
              </a:rPr>
              <a:t>Jump if result of comparison is equal (~x86 JE)</a:t>
            </a:r>
            <a:endParaRPr lang="en-US" dirty="0">
              <a:latin typeface="Arial" charset="0"/>
              <a:sym typeface="Wingdings" charset="0"/>
            </a:endParaRPr>
          </a:p>
          <a:p>
            <a:pPr marL="669925" lvl="2" indent="0">
              <a:buFont typeface="Wingdings" charset="0"/>
              <a:buNone/>
            </a:pPr>
            <a:r>
              <a:rPr lang="en-US" dirty="0">
                <a:latin typeface="Arial" charset="0"/>
                <a:sym typeface="Wingdings" charset="0"/>
              </a:rPr>
              <a:t>	</a:t>
            </a:r>
            <a:r>
              <a:rPr lang="en-US" dirty="0" err="1">
                <a:latin typeface="Arial" charset="0"/>
                <a:sym typeface="Wingdings" charset="0"/>
              </a:rPr>
              <a:t>btfsc</a:t>
            </a:r>
            <a:r>
              <a:rPr lang="en-US" dirty="0">
                <a:latin typeface="Arial" charset="0"/>
                <a:sym typeface="Wingdings" charset="0"/>
              </a:rPr>
              <a:t>	STATUS, Z</a:t>
            </a:r>
          </a:p>
          <a:p>
            <a:pPr marL="669925" lvl="2" indent="0">
              <a:buFont typeface="Wingdings" charset="0"/>
              <a:buNone/>
            </a:pPr>
            <a:r>
              <a:rPr lang="en-US" dirty="0">
                <a:latin typeface="Arial" charset="0"/>
                <a:sym typeface="Wingdings" charset="0"/>
              </a:rPr>
              <a:t>	</a:t>
            </a:r>
            <a:r>
              <a:rPr lang="en-US" dirty="0" err="1">
                <a:latin typeface="Arial" charset="0"/>
                <a:sym typeface="Wingdings" charset="0"/>
              </a:rPr>
              <a:t>goto</a:t>
            </a:r>
            <a:r>
              <a:rPr lang="en-US" dirty="0">
                <a:latin typeface="Arial" charset="0"/>
                <a:sym typeface="Wingdings" charset="0"/>
              </a:rPr>
              <a:t>	label</a:t>
            </a:r>
            <a:endParaRPr lang="en-US" dirty="0">
              <a:latin typeface="Arial" charset="0"/>
            </a:endParaRPr>
          </a:p>
        </p:txBody>
      </p:sp>
      <p:sp>
        <p:nvSpPr>
          <p:cNvPr id="2765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09B6BB4-9D3F-334D-B505-C95A2E9C0816}" type="datetime1">
              <a:rPr lang="en-US" sz="1200" smtClean="0">
                <a:latin typeface="Garamond" charset="0"/>
              </a:rPr>
              <a:t>4/1/2016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23</a:t>
            </a:r>
            <a:endParaRPr lang="en-US" altLang="en-US"/>
          </a:p>
        </p:txBody>
      </p:sp>
      <p:sp>
        <p:nvSpPr>
          <p:cNvPr id="276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179A5F7-5B8C-6F4F-BB98-DC6A723D9476}" type="slidenum">
              <a:rPr lang="en-US" sz="1200">
                <a:latin typeface="Garamond" charset="0"/>
              </a:rPr>
              <a:pPr eaLnBrk="1" hangingPunct="1"/>
              <a:t>5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Conditional jumps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To evaluate other conditions, may want to use subtraction in place of compare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Comparing X &amp; Y turns into: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movf</a:t>
            </a:r>
            <a:r>
              <a:rPr lang="en-US" dirty="0" smtClean="0"/>
              <a:t> Y, W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subwf</a:t>
            </a:r>
            <a:r>
              <a:rPr lang="en-US" dirty="0" smtClean="0"/>
              <a:t> X, W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  <a:sym typeface="Wingdings" pitchFamily="2" charset="2"/>
              </a:rPr>
              <a:t>Possible results (unsigned comparison only):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X &gt; Y	 Z = 0, C = 1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ym typeface="Wingdings" pitchFamily="2" charset="2"/>
              </a:rPr>
              <a:t>X</a:t>
            </a:r>
            <a:r>
              <a:rPr lang="en-US" dirty="0" smtClean="0">
                <a:sym typeface="Wingdings" pitchFamily="2" charset="2"/>
              </a:rPr>
              <a:t> == Y	 Z = 1, C = 1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ym typeface="Wingdings" pitchFamily="2" charset="2"/>
              </a:rPr>
              <a:t>X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>
                <a:sym typeface="Wingdings" pitchFamily="2" charset="2"/>
              </a:rPr>
              <a:t>&lt;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>
                <a:sym typeface="Wingdings" pitchFamily="2" charset="2"/>
              </a:rPr>
              <a:t>Y</a:t>
            </a:r>
            <a:r>
              <a:rPr lang="en-US" dirty="0" smtClean="0">
                <a:sym typeface="Wingdings" pitchFamily="2" charset="2"/>
              </a:rPr>
              <a:t>	 Z = 0, C = 0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  <a:sym typeface="Wingdings" pitchFamily="2" charset="2"/>
              </a:rPr>
              <a:t>More complex conditions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ym typeface="Wingdings" pitchFamily="2" charset="2"/>
              </a:rPr>
              <a:t>X</a:t>
            </a:r>
            <a:r>
              <a:rPr lang="en-US" dirty="0" smtClean="0">
                <a:sym typeface="Wingdings" pitchFamily="2" charset="2"/>
              </a:rPr>
              <a:t> &lt;= </a:t>
            </a:r>
            <a:r>
              <a:rPr lang="en-US" dirty="0">
                <a:sym typeface="Wingdings" pitchFamily="2" charset="2"/>
              </a:rPr>
              <a:t>Y</a:t>
            </a:r>
            <a:r>
              <a:rPr lang="en-US" dirty="0" smtClean="0">
                <a:sym typeface="Wingdings" pitchFamily="2" charset="2"/>
              </a:rPr>
              <a:t>	 Z == C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ym typeface="Wingdings" pitchFamily="2" charset="2"/>
              </a:rPr>
              <a:t>X</a:t>
            </a:r>
            <a:r>
              <a:rPr lang="en-US" dirty="0" smtClean="0">
                <a:sym typeface="Wingdings" pitchFamily="2" charset="2"/>
              </a:rPr>
              <a:t> != </a:t>
            </a:r>
            <a:r>
              <a:rPr lang="en-US" dirty="0">
                <a:sym typeface="Wingdings" pitchFamily="2" charset="2"/>
              </a:rPr>
              <a:t>Y</a:t>
            </a:r>
            <a:r>
              <a:rPr lang="en-US" dirty="0" smtClean="0">
                <a:sym typeface="Wingdings" pitchFamily="2" charset="2"/>
              </a:rPr>
              <a:t>	 Z = 0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X &gt;= </a:t>
            </a:r>
            <a:r>
              <a:rPr lang="en-US" dirty="0">
                <a:sym typeface="Wingdings" pitchFamily="2" charset="2"/>
              </a:rPr>
              <a:t>Y</a:t>
            </a:r>
            <a:r>
              <a:rPr lang="en-US" dirty="0" smtClean="0">
                <a:sym typeface="Wingdings" pitchFamily="2" charset="2"/>
              </a:rPr>
              <a:t>	 C = 1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2867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21E6299-395F-6344-A9CB-9A498EDEDDD8}" type="datetime1">
              <a:rPr lang="en-US" sz="1200" smtClean="0">
                <a:latin typeface="Garamond" charset="0"/>
              </a:rPr>
              <a:t>4/1/2016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23</a:t>
            </a:r>
            <a:endParaRPr lang="en-US" alt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8AC75E2-86F7-A044-ADA9-BDB805BCC544}" type="slidenum">
              <a:rPr lang="en-US" sz="1200">
                <a:latin typeface="Garamond" charset="0"/>
              </a:rPr>
              <a:pPr eaLnBrk="1" hangingPunct="1"/>
              <a:t>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Shift/rotate operations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May need to account for bit being shifted/rotated out</a:t>
            </a:r>
          </a:p>
          <a:p>
            <a:pPr lvl="1"/>
            <a:r>
              <a:rPr lang="en-US">
                <a:latin typeface="Arial" charset="0"/>
              </a:rPr>
              <a:t>Basic rotate doesn’t rotate through carry</a:t>
            </a:r>
          </a:p>
          <a:p>
            <a:pPr lvl="1"/>
            <a:r>
              <a:rPr lang="en-US">
                <a:latin typeface="Arial" charset="0"/>
              </a:rPr>
              <a:t>Can either pre-test or fix later</a:t>
            </a:r>
          </a:p>
          <a:p>
            <a:r>
              <a:rPr lang="en-US">
                <a:latin typeface="Arial" charset="0"/>
              </a:rPr>
              <a:t>Multi-bit shift/rotate: loop where # iterations matches shift amount</a:t>
            </a:r>
          </a:p>
        </p:txBody>
      </p:sp>
      <p:sp>
        <p:nvSpPr>
          <p:cNvPr id="2969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D4EBF16-4E23-AA48-85EA-8F0425FD02F5}" type="datetime1">
              <a:rPr lang="en-US" sz="1200" smtClean="0">
                <a:latin typeface="Garamond" charset="0"/>
              </a:rPr>
              <a:t>4/1/2016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23</a:t>
            </a:r>
            <a:endParaRPr lang="en-US" altLang="en-US"/>
          </a:p>
        </p:txBody>
      </p:sp>
      <p:sp>
        <p:nvSpPr>
          <p:cNvPr id="297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E520E9B-4A09-0A47-945F-DCE79CD2D0CB}" type="slidenum">
              <a:rPr lang="en-US" sz="1200">
                <a:latin typeface="Garamond" charset="0"/>
              </a:rPr>
              <a:pPr eaLnBrk="1" hangingPunct="1"/>
              <a:t>7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Shift/rotate operations (cont.)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300" dirty="0">
                <a:latin typeface="Arial" charset="0"/>
              </a:rPr>
              <a:t>Examples</a:t>
            </a:r>
            <a:r>
              <a:rPr lang="en-US" sz="2300" dirty="0" smtClean="0">
                <a:latin typeface="Arial" charset="0"/>
              </a:rPr>
              <a:t>:</a:t>
            </a:r>
            <a:endParaRPr lang="en-US" sz="2300" dirty="0">
              <a:latin typeface="Arial" charset="0"/>
              <a:sym typeface="Wingdings" charset="0"/>
            </a:endParaRP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Rotate X to the right by 1 </a:t>
            </a:r>
            <a:r>
              <a:rPr lang="en-US" sz="2000" u="sng" dirty="0" smtClean="0">
                <a:latin typeface="Arial" charset="0"/>
              </a:rPr>
              <a:t>without</a:t>
            </a:r>
            <a:r>
              <a:rPr lang="en-US" sz="2000" dirty="0" smtClean="0">
                <a:latin typeface="Arial" charset="0"/>
              </a:rPr>
              <a:t> the carry</a:t>
            </a:r>
            <a:endParaRPr lang="en-US" sz="2000" dirty="0">
              <a:latin typeface="Arial" charset="0"/>
            </a:endParaRPr>
          </a:p>
          <a:p>
            <a:pPr marL="669925" lvl="2" indent="0">
              <a:lnSpc>
                <a:spcPct val="80000"/>
              </a:lnSpc>
              <a:buFont typeface="Wingdings" charset="0"/>
              <a:buNone/>
            </a:pPr>
            <a:r>
              <a:rPr lang="en-US" sz="1700" dirty="0">
                <a:latin typeface="Arial" charset="0"/>
              </a:rPr>
              <a:t>	</a:t>
            </a:r>
            <a:r>
              <a:rPr lang="en-US" sz="1700" dirty="0" err="1">
                <a:latin typeface="Arial" charset="0"/>
              </a:rPr>
              <a:t>bcf</a:t>
            </a:r>
            <a:r>
              <a:rPr lang="en-US" sz="1700" dirty="0">
                <a:latin typeface="Arial" charset="0"/>
              </a:rPr>
              <a:t>	STATUS, C	; Clear carry bit</a:t>
            </a:r>
          </a:p>
          <a:p>
            <a:pPr marL="669925" lvl="2" indent="0">
              <a:lnSpc>
                <a:spcPct val="80000"/>
              </a:lnSpc>
              <a:buFont typeface="Wingdings" charset="0"/>
              <a:buNone/>
            </a:pPr>
            <a:r>
              <a:rPr lang="en-US" sz="1700" dirty="0">
                <a:latin typeface="Arial" charset="0"/>
              </a:rPr>
              <a:t>	</a:t>
            </a:r>
            <a:r>
              <a:rPr lang="en-US" sz="1700" dirty="0" err="1">
                <a:latin typeface="Arial" charset="0"/>
              </a:rPr>
              <a:t>rrf</a:t>
            </a:r>
            <a:r>
              <a:rPr lang="en-US" sz="1700" dirty="0">
                <a:latin typeface="Arial" charset="0"/>
              </a:rPr>
              <a:t>	</a:t>
            </a:r>
            <a:r>
              <a:rPr lang="en-US" sz="1700" dirty="0" smtClean="0">
                <a:latin typeface="Arial" charset="0"/>
              </a:rPr>
              <a:t>X, </a:t>
            </a:r>
            <a:r>
              <a:rPr lang="en-US" sz="1700" dirty="0">
                <a:latin typeface="Arial" charset="0"/>
              </a:rPr>
              <a:t>F		; Rotate X</a:t>
            </a:r>
            <a:r>
              <a:rPr lang="en-US" sz="1700" dirty="0" smtClean="0">
                <a:latin typeface="Arial" charset="0"/>
              </a:rPr>
              <a:t> </a:t>
            </a:r>
            <a:r>
              <a:rPr lang="en-US" sz="1700" dirty="0">
                <a:latin typeface="Arial" charset="0"/>
              </a:rPr>
              <a:t>one bit to right</a:t>
            </a:r>
          </a:p>
          <a:p>
            <a:pPr marL="669925" lvl="2" indent="0">
              <a:lnSpc>
                <a:spcPct val="80000"/>
              </a:lnSpc>
              <a:buFont typeface="Wingdings" charset="0"/>
              <a:buNone/>
            </a:pPr>
            <a:r>
              <a:rPr lang="en-US" sz="1700" dirty="0">
                <a:latin typeface="Arial" charset="0"/>
              </a:rPr>
              <a:t>	</a:t>
            </a:r>
            <a:r>
              <a:rPr lang="en-US" sz="1700" dirty="0" err="1">
                <a:latin typeface="Arial" charset="0"/>
              </a:rPr>
              <a:t>btfsc</a:t>
            </a:r>
            <a:r>
              <a:rPr lang="en-US" sz="1700" dirty="0">
                <a:latin typeface="Arial" charset="0"/>
              </a:rPr>
              <a:t>	STATUS, C	; Skip next instruction if C clear</a:t>
            </a:r>
          </a:p>
          <a:p>
            <a:pPr marL="669925" lvl="2" indent="0">
              <a:lnSpc>
                <a:spcPct val="80000"/>
              </a:lnSpc>
              <a:buFont typeface="Wingdings" charset="0"/>
              <a:buNone/>
            </a:pPr>
            <a:r>
              <a:rPr lang="en-US" sz="1700" dirty="0">
                <a:latin typeface="Arial" charset="0"/>
              </a:rPr>
              <a:t>				; C = bit shifted out of MSB</a:t>
            </a:r>
          </a:p>
          <a:p>
            <a:pPr marL="669925" lvl="2" indent="0">
              <a:lnSpc>
                <a:spcPct val="80000"/>
              </a:lnSpc>
              <a:buFont typeface="Wingdings" charset="0"/>
              <a:buNone/>
            </a:pPr>
            <a:r>
              <a:rPr lang="en-US" sz="1700" dirty="0">
                <a:latin typeface="Arial" charset="0"/>
              </a:rPr>
              <a:t>	</a:t>
            </a:r>
            <a:r>
              <a:rPr lang="en-US" sz="1700" dirty="0" err="1">
                <a:latin typeface="Arial" charset="0"/>
              </a:rPr>
              <a:t>bsf</a:t>
            </a:r>
            <a:r>
              <a:rPr lang="en-US" sz="1700" dirty="0">
                <a:latin typeface="Arial" charset="0"/>
              </a:rPr>
              <a:t>	</a:t>
            </a:r>
            <a:r>
              <a:rPr lang="en-US" sz="1700" dirty="0" smtClean="0">
                <a:latin typeface="Arial" charset="0"/>
              </a:rPr>
              <a:t>X, </a:t>
            </a:r>
            <a:r>
              <a:rPr lang="en-US" sz="1700" dirty="0">
                <a:latin typeface="Arial" charset="0"/>
              </a:rPr>
              <a:t>7		; Handle case where C = 1</a:t>
            </a:r>
          </a:p>
          <a:p>
            <a:pPr marL="669925" lvl="2" indent="0">
              <a:lnSpc>
                <a:spcPct val="80000"/>
              </a:lnSpc>
              <a:buFont typeface="Wingdings" charset="0"/>
              <a:buNone/>
            </a:pPr>
            <a:r>
              <a:rPr lang="en-US" sz="1700" dirty="0">
                <a:latin typeface="Arial" charset="0"/>
              </a:rPr>
              <a:t>				; MSB of X</a:t>
            </a:r>
            <a:r>
              <a:rPr lang="en-US" sz="1700" dirty="0" smtClean="0">
                <a:latin typeface="Arial" charset="0"/>
              </a:rPr>
              <a:t> </a:t>
            </a:r>
            <a:r>
              <a:rPr lang="en-US" sz="1700" dirty="0">
                <a:latin typeface="Arial" charset="0"/>
              </a:rPr>
              <a:t>should be </a:t>
            </a:r>
            <a:r>
              <a:rPr lang="en-US" sz="1700" dirty="0" smtClean="0">
                <a:latin typeface="Arial" charset="0"/>
              </a:rPr>
              <a:t>1</a:t>
            </a:r>
          </a:p>
          <a:p>
            <a:pPr marL="669925" lvl="2" indent="0">
              <a:lnSpc>
                <a:spcPct val="80000"/>
              </a:lnSpc>
              <a:buFont typeface="Wingdings" charset="0"/>
              <a:buNone/>
            </a:pPr>
            <a:endParaRPr lang="en-US" sz="1700" dirty="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Rotate X through the carry to the left by 3</a:t>
            </a:r>
            <a:endParaRPr lang="en-US" sz="2000" dirty="0">
              <a:latin typeface="Arial" charset="0"/>
            </a:endParaRPr>
          </a:p>
          <a:p>
            <a:pPr marL="669925" lvl="2" indent="0">
              <a:lnSpc>
                <a:spcPct val="80000"/>
              </a:lnSpc>
              <a:buFont typeface="Wingdings" charset="0"/>
              <a:buNone/>
            </a:pPr>
            <a:r>
              <a:rPr lang="en-US" sz="1700" dirty="0">
                <a:latin typeface="Arial" charset="0"/>
              </a:rPr>
              <a:t> 		</a:t>
            </a:r>
            <a:r>
              <a:rPr lang="en-US" sz="1700" dirty="0" err="1">
                <a:latin typeface="Arial" charset="0"/>
              </a:rPr>
              <a:t>movlw</a:t>
            </a:r>
            <a:r>
              <a:rPr lang="en-US" sz="1700" dirty="0">
                <a:latin typeface="Arial" charset="0"/>
              </a:rPr>
              <a:t>	3	; Initialize working register to 3 (# iterations)</a:t>
            </a:r>
          </a:p>
          <a:p>
            <a:pPr marL="669925" lvl="2" indent="0">
              <a:lnSpc>
                <a:spcPct val="80000"/>
              </a:lnSpc>
              <a:buFont typeface="Wingdings" charset="0"/>
              <a:buNone/>
            </a:pPr>
            <a:r>
              <a:rPr lang="en-US" sz="1700" dirty="0">
                <a:latin typeface="Arial" charset="0"/>
              </a:rPr>
              <a:t>		</a:t>
            </a:r>
            <a:r>
              <a:rPr lang="en-US" sz="1700" dirty="0" err="1">
                <a:latin typeface="Arial" charset="0"/>
              </a:rPr>
              <a:t>movwf</a:t>
            </a:r>
            <a:r>
              <a:rPr lang="en-US" sz="1700" dirty="0">
                <a:latin typeface="Arial" charset="0"/>
              </a:rPr>
              <a:t>	COUNT	; Initialize count register</a:t>
            </a:r>
          </a:p>
          <a:p>
            <a:pPr marL="669925" lvl="2" indent="0">
              <a:lnSpc>
                <a:spcPct val="80000"/>
              </a:lnSpc>
              <a:buFont typeface="Wingdings" charset="0"/>
              <a:buNone/>
            </a:pPr>
            <a:r>
              <a:rPr lang="en-US" sz="1700" dirty="0">
                <a:latin typeface="Arial" charset="0"/>
              </a:rPr>
              <a:t>				; Assumes you</a:t>
            </a:r>
            <a:r>
              <a:rPr lang="ja-JP" altLang="en-US" sz="1700" dirty="0">
                <a:latin typeface="Arial" charset="0"/>
              </a:rPr>
              <a:t>’</a:t>
            </a:r>
            <a:r>
              <a:rPr lang="en-US" altLang="ja-JP" sz="1700" dirty="0" err="1">
                <a:latin typeface="Arial" charset="0"/>
              </a:rPr>
              <a:t>ve</a:t>
            </a:r>
            <a:r>
              <a:rPr lang="en-US" altLang="ja-JP" sz="1700" dirty="0">
                <a:latin typeface="Arial" charset="0"/>
              </a:rPr>
              <a:t> declared variable COUNT</a:t>
            </a:r>
          </a:p>
          <a:p>
            <a:pPr marL="669925" lvl="2" indent="0">
              <a:lnSpc>
                <a:spcPct val="80000"/>
              </a:lnSpc>
              <a:buFont typeface="Wingdings" charset="0"/>
              <a:buNone/>
            </a:pPr>
            <a:r>
              <a:rPr lang="en-US" sz="1700" dirty="0">
                <a:latin typeface="Arial" charset="0"/>
              </a:rPr>
              <a:t>Loop:	</a:t>
            </a:r>
            <a:r>
              <a:rPr lang="en-US" sz="1700" dirty="0" err="1">
                <a:latin typeface="Arial" charset="0"/>
              </a:rPr>
              <a:t>rlf</a:t>
            </a:r>
            <a:r>
              <a:rPr lang="en-US" sz="1700" dirty="0">
                <a:latin typeface="Arial" charset="0"/>
              </a:rPr>
              <a:t>	</a:t>
            </a:r>
            <a:r>
              <a:rPr lang="en-US" sz="1700" dirty="0" smtClean="0">
                <a:latin typeface="Arial" charset="0"/>
              </a:rPr>
              <a:t>X, </a:t>
            </a:r>
            <a:r>
              <a:rPr lang="en-US" sz="1700" dirty="0">
                <a:latin typeface="Arial" charset="0"/>
              </a:rPr>
              <a:t>F	; Rotate </a:t>
            </a:r>
            <a:r>
              <a:rPr lang="en-US" sz="1700" dirty="0" err="1" smtClean="0">
                <a:latin typeface="Arial" charset="0"/>
              </a:rPr>
              <a:t>Xone</a:t>
            </a:r>
            <a:r>
              <a:rPr lang="en-US" sz="1700" dirty="0" smtClean="0">
                <a:latin typeface="Arial" charset="0"/>
              </a:rPr>
              <a:t> </a:t>
            </a:r>
            <a:r>
              <a:rPr lang="en-US" sz="1700" dirty="0">
                <a:latin typeface="Arial" charset="0"/>
              </a:rPr>
              <a:t>bit to left</a:t>
            </a:r>
          </a:p>
          <a:p>
            <a:pPr marL="669925" lvl="2" indent="0">
              <a:lnSpc>
                <a:spcPct val="80000"/>
              </a:lnSpc>
              <a:buFont typeface="Wingdings" charset="0"/>
              <a:buNone/>
            </a:pPr>
            <a:r>
              <a:rPr lang="en-US" sz="1700" dirty="0">
                <a:latin typeface="Arial" charset="0"/>
              </a:rPr>
              <a:t>		</a:t>
            </a:r>
            <a:r>
              <a:rPr lang="en-US" sz="1700" dirty="0" err="1">
                <a:latin typeface="Arial" charset="0"/>
              </a:rPr>
              <a:t>decfsz</a:t>
            </a:r>
            <a:r>
              <a:rPr lang="en-US" sz="1700" dirty="0">
                <a:latin typeface="Arial" charset="0"/>
              </a:rPr>
              <a:t>	COUNT, F	; Decrement counter &amp; test for 0</a:t>
            </a:r>
          </a:p>
          <a:p>
            <a:pPr marL="669925" lvl="2" indent="0">
              <a:lnSpc>
                <a:spcPct val="80000"/>
              </a:lnSpc>
              <a:buFont typeface="Wingdings" charset="0"/>
              <a:buNone/>
            </a:pPr>
            <a:r>
              <a:rPr lang="en-US" sz="1700" dirty="0">
                <a:latin typeface="Arial" charset="0"/>
              </a:rPr>
              <a:t>				; Skip </a:t>
            </a:r>
            <a:r>
              <a:rPr lang="en-US" sz="1700" dirty="0" err="1">
                <a:latin typeface="Arial" charset="0"/>
              </a:rPr>
              <a:t>goto</a:t>
            </a:r>
            <a:r>
              <a:rPr lang="en-US" sz="1700" dirty="0">
                <a:latin typeface="Arial" charset="0"/>
              </a:rPr>
              <a:t> if result is zero</a:t>
            </a:r>
          </a:p>
          <a:p>
            <a:pPr marL="669925" lvl="2" indent="0">
              <a:lnSpc>
                <a:spcPct val="80000"/>
              </a:lnSpc>
              <a:buFont typeface="Wingdings" charset="0"/>
              <a:buNone/>
            </a:pPr>
            <a:r>
              <a:rPr lang="en-US" sz="1700" dirty="0">
                <a:latin typeface="Arial" charset="0"/>
              </a:rPr>
              <a:t> 		</a:t>
            </a:r>
            <a:r>
              <a:rPr lang="en-US" sz="1700" dirty="0" err="1">
                <a:latin typeface="Arial" charset="0"/>
              </a:rPr>
              <a:t>goto</a:t>
            </a:r>
            <a:r>
              <a:rPr lang="en-US" sz="1700" dirty="0">
                <a:latin typeface="Arial" charset="0"/>
              </a:rPr>
              <a:t>	Loop	; Return to start to loop</a:t>
            </a:r>
          </a:p>
          <a:p>
            <a:pPr lvl="1">
              <a:lnSpc>
                <a:spcPct val="80000"/>
              </a:lnSpc>
            </a:pPr>
            <a:endParaRPr lang="en-US" sz="2000" dirty="0">
              <a:latin typeface="Arial" charset="0"/>
            </a:endParaRPr>
          </a:p>
          <a:p>
            <a:pPr marL="669925" lvl="2" indent="0">
              <a:lnSpc>
                <a:spcPct val="80000"/>
              </a:lnSpc>
            </a:pPr>
            <a:endParaRPr lang="en-US" sz="1700" dirty="0">
              <a:latin typeface="Arial" charset="0"/>
            </a:endParaRPr>
          </a:p>
        </p:txBody>
      </p:sp>
      <p:sp>
        <p:nvSpPr>
          <p:cNvPr id="3072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C86F447-2C21-334F-B463-A1A65B37F5EB}" type="datetime1">
              <a:rPr lang="en-US" sz="1200" smtClean="0">
                <a:latin typeface="Garamond" charset="0"/>
              </a:rPr>
              <a:t>4/1/2016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23</a:t>
            </a:r>
            <a:endParaRPr lang="en-US" altLang="en-US"/>
          </a:p>
        </p:txBody>
      </p:sp>
      <p:sp>
        <p:nvSpPr>
          <p:cNvPr id="307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7612C5E-A0AD-0740-900F-94E2EDA81A84}" type="slidenum">
              <a:rPr lang="en-US" sz="1200">
                <a:latin typeface="Garamond" charset="0"/>
              </a:rPr>
              <a:pPr eaLnBrk="1" hangingPunct="1"/>
              <a:t>8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Examples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latin typeface="Arial" charset="0"/>
              </a:rPr>
              <a:t>Translate these x86 operations to PIC code</a:t>
            </a:r>
          </a:p>
          <a:p>
            <a:r>
              <a:rPr lang="en-US" dirty="0">
                <a:latin typeface="Arial" charset="0"/>
              </a:rPr>
              <a:t>Assume that there are registers defined for each x86 register (e.g. AL, AH, BL, BH, etc.</a:t>
            </a:r>
            <a:r>
              <a:rPr lang="en-US" dirty="0" smtClean="0">
                <a:latin typeface="Arial" charset="0"/>
              </a:rPr>
              <a:t>)</a:t>
            </a:r>
          </a:p>
          <a:p>
            <a:pPr lvl="1"/>
            <a:r>
              <a:rPr lang="en-US" dirty="0" smtClean="0">
                <a:latin typeface="Arial" charset="0"/>
              </a:rPr>
              <a:t>Note: there is no actual translation from x86 to PIC</a:t>
            </a:r>
            <a:endParaRPr lang="en-US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OR</a:t>
            </a:r>
            <a:r>
              <a:rPr lang="en-US">
                <a:latin typeface="Arial" charset="0"/>
              </a:rPr>
              <a:t>	</a:t>
            </a:r>
            <a:r>
              <a:rPr lang="en-US" smtClean="0">
                <a:latin typeface="Arial" charset="0"/>
              </a:rPr>
              <a:t>	AL</a:t>
            </a:r>
            <a:r>
              <a:rPr lang="en-US" dirty="0">
                <a:latin typeface="Arial" charset="0"/>
              </a:rPr>
              <a:t>, BL</a:t>
            </a:r>
          </a:p>
          <a:p>
            <a:r>
              <a:rPr lang="en-US" dirty="0">
                <a:latin typeface="Arial" charset="0"/>
              </a:rPr>
              <a:t>SUB	BL, AL</a:t>
            </a:r>
          </a:p>
          <a:p>
            <a:r>
              <a:rPr lang="en-US" dirty="0">
                <a:latin typeface="Arial" charset="0"/>
              </a:rPr>
              <a:t>JNZ	label</a:t>
            </a:r>
          </a:p>
          <a:p>
            <a:r>
              <a:rPr lang="en-US" dirty="0">
                <a:latin typeface="Arial" charset="0"/>
              </a:rPr>
              <a:t>JB		label  </a:t>
            </a:r>
            <a:r>
              <a:rPr lang="en-US" i="1" dirty="0">
                <a:latin typeface="Arial" charset="0"/>
              </a:rPr>
              <a:t>(B = below = unsigned &lt;)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ROL	AL, 5</a:t>
            </a:r>
          </a:p>
          <a:p>
            <a:endParaRPr lang="en-US" dirty="0">
              <a:latin typeface="Arial" charset="0"/>
            </a:endParaRPr>
          </a:p>
        </p:txBody>
      </p:sp>
      <p:sp>
        <p:nvSpPr>
          <p:cNvPr id="3174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8A2D3DF-5B6A-9D42-A440-115DD6691A10}" type="datetime1">
              <a:rPr lang="en-US" sz="1200" smtClean="0">
                <a:latin typeface="Garamond" charset="0"/>
              </a:rPr>
              <a:t>4/1/2016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23</a:t>
            </a:r>
            <a:endParaRPr lang="en-US" altLang="en-US"/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9717AFA-C462-7B4D-B94C-CCEB70DD2A09}" type="slidenum">
              <a:rPr lang="en-US" sz="1200">
                <a:latin typeface="Garamond" charset="0"/>
              </a:rPr>
              <a:pPr eaLnBrk="1" hangingPunct="1"/>
              <a:t>9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9883</TotalTime>
  <Words>374</Words>
  <Application>Microsoft Office PowerPoint</Application>
  <PresentationFormat>On-screen Show (4:3)</PresentationFormat>
  <Paragraphs>173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Edge</vt:lpstr>
      <vt:lpstr>EECE.3170 Microprocessor Systems Design I</vt:lpstr>
      <vt:lpstr>Lecture outline</vt:lpstr>
      <vt:lpstr>Miscellaneous</vt:lpstr>
      <vt:lpstr>Working with multiple registers</vt:lpstr>
      <vt:lpstr>Conditional jumps</vt:lpstr>
      <vt:lpstr>Conditional jumps (cont.)</vt:lpstr>
      <vt:lpstr>Shift/rotate operations</vt:lpstr>
      <vt:lpstr>Shift/rotate operations (cont.)</vt:lpstr>
      <vt:lpstr>Examples</vt:lpstr>
      <vt:lpstr>Example solution</vt:lpstr>
      <vt:lpstr>Example solution (continued)</vt:lpstr>
      <vt:lpstr>Example solution (continued)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Microprocessors I</dc:title>
  <dc:creator>geigerm</dc:creator>
  <cp:lastModifiedBy>Michael J. Geiger</cp:lastModifiedBy>
  <cp:revision>1797</cp:revision>
  <dcterms:created xsi:type="dcterms:W3CDTF">2006-04-03T05:03:01Z</dcterms:created>
  <dcterms:modified xsi:type="dcterms:W3CDTF">2016-04-01T13:23:34Z</dcterms:modified>
</cp:coreProperties>
</file>