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497" r:id="rId4"/>
    <p:sldId id="498" r:id="rId5"/>
    <p:sldId id="478" r:id="rId6"/>
    <p:sldId id="479" r:id="rId7"/>
    <p:sldId id="480" r:id="rId8"/>
    <p:sldId id="481" r:id="rId9"/>
    <p:sldId id="483" r:id="rId10"/>
    <p:sldId id="484" r:id="rId11"/>
    <p:sldId id="485" r:id="rId12"/>
    <p:sldId id="486" r:id="rId13"/>
    <p:sldId id="495" r:id="rId14"/>
    <p:sldId id="496" r:id="rId15"/>
    <p:sldId id="379" r:id="rId1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7" autoAdjust="0"/>
    <p:restoredTop sz="89537" autoAdjust="0"/>
  </p:normalViewPr>
  <p:slideViewPr>
    <p:cSldViewPr>
      <p:cViewPr varScale="1">
        <p:scale>
          <a:sx n="87" d="100"/>
          <a:sy n="87" d="100"/>
        </p:scale>
        <p:origin x="-1504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7C4C9AE-B322-7844-BE68-EB79ED5F9B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744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844116A-06F6-CC48-86AC-589B767273E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4880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0E732C7-0E0D-F746-85C0-CBCEF82CA860}" type="slidenum">
              <a:rPr lang="en-US"/>
              <a:pPr/>
              <a:t>2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2BF3F540-B32D-D94E-999C-B0B8E2ECF09D}" type="datetime1">
              <a:rPr lang="en-US"/>
              <a:pPr/>
              <a:t>9/21/16</a:t>
            </a:fld>
            <a:endParaRPr lang="en-US"/>
          </a:p>
        </p:txBody>
      </p:sp>
      <p:sp>
        <p:nvSpPr>
          <p:cNvPr id="25603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5 part 2</a:t>
            </a:r>
          </a:p>
        </p:txBody>
      </p:sp>
      <p:sp>
        <p:nvSpPr>
          <p:cNvPr id="25604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FFF6FCF9-3E0D-3A43-99F2-FEAAD4E0706A}" type="slidenum">
              <a:rPr lang="en-US"/>
              <a:pPr/>
              <a:t>6</a:t>
            </a:fld>
            <a:endParaRPr lang="en-US"/>
          </a:p>
        </p:txBody>
      </p:sp>
      <p:sp>
        <p:nvSpPr>
          <p:cNvPr id="256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F64AAA4-5B5F-7B4F-B828-AF0CBA7F557C}" type="datetime1">
              <a:rPr lang="en-US" smtClean="0"/>
              <a:t>9/21/16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6E4D94-96C7-094F-A47B-4ED91273263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83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9BB21F-79C8-5441-90BA-C9997CEEA0E2}" type="datetime1">
              <a:rPr lang="en-US" smtClean="0"/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A80809-F010-4C41-A521-BE5C770107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026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EF413D-9747-114C-8E45-93482E83548D}" type="datetime1">
              <a:rPr lang="en-US" smtClean="0"/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5765A90-29DD-FB40-8AF2-75433A4549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2789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6C57401-1FFA-8F48-AF9E-953FEA4CEAAB}" type="datetime1">
              <a:rPr lang="en-US" smtClean="0"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A2141A6-F8A7-4D45-AF73-B197D651C0B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9496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3011F4-9CFC-784F-A4A6-C1E17AD72AD1}" type="datetime1">
              <a:rPr lang="en-US" smtClean="0"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9344AF-348A-DA4B-86FE-F66FC7FD04A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36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AE46DBE-FC0F-7947-A38B-4E3E4F291007}" type="datetime1">
              <a:rPr lang="en-US" smtClean="0"/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E0CA7C-CB59-6D4C-9FF5-5D0DE9AC21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5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386109-A76B-F548-9E78-912431F373F3}" type="datetime1">
              <a:rPr lang="en-US" smtClean="0"/>
              <a:t>9/21/16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CB77CBA-DA9C-324C-A338-A270B5615B9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023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A2AF514-47DA-0741-BD29-86C238D1EC0A}" type="datetime1">
              <a:rPr lang="en-US" smtClean="0"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1E8F60-B351-6F47-A85E-861F2D4CBD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928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09E535F-B2C9-5340-9181-A20D5D0DD1D2}" type="datetime1">
              <a:rPr lang="en-US" smtClean="0"/>
              <a:t>9/21/16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9EE7EE9-13E6-7746-B1F3-2D4F4362DB0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3282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BC41F11-2684-6A46-B426-1A115D4298AD}" type="datetime1">
              <a:rPr lang="en-US" smtClean="0"/>
              <a:t>9/21/16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240020-4EDE-CD4B-B6BB-80BC5084337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37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09F36A-86A0-E442-9410-18C8CB0CE398}" type="datetime1">
              <a:rPr lang="en-US" smtClean="0"/>
              <a:t>9/21/16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59C8FD6-17EB-6F47-8BBA-D90528D00F0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3974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2C92FC-6FFA-A843-98CA-8C194FF08F43}" type="datetime1">
              <a:rPr lang="en-US" smtClean="0"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976898A-7BBE-074C-8925-B3C53A70BA9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09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F7ACA-7E20-FB41-A6F6-7F02FCF119EE}" type="datetime1">
              <a:rPr lang="en-US" smtClean="0"/>
              <a:t>9/21/16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0ECC1D8-EBF6-E74E-974D-6274F0F5E3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934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7B7A0031-0796-2846-881C-A62874FDFB2A}" type="datetime1">
              <a:rPr lang="en-US" smtClean="0"/>
              <a:t>9/21/16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8BA10A92-8059-964B-9B46-EBE1EEC42B7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4" r:id="rId1"/>
    <p:sldLayoutId id="2147484642" r:id="rId2"/>
    <p:sldLayoutId id="2147484643" r:id="rId3"/>
    <p:sldLayoutId id="2147484644" r:id="rId4"/>
    <p:sldLayoutId id="2147484645" r:id="rId5"/>
    <p:sldLayoutId id="2147484646" r:id="rId6"/>
    <p:sldLayoutId id="2147484647" r:id="rId7"/>
    <p:sldLayoutId id="2147484648" r:id="rId8"/>
    <p:sldLayoutId id="2147484649" r:id="rId9"/>
    <p:sldLayoutId id="2147484650" r:id="rId10"/>
    <p:sldLayoutId id="2147484651" r:id="rId11"/>
    <p:sldLayoutId id="2147484652" r:id="rId12"/>
    <p:sldLayoutId id="2147484653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9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: </a:t>
            </a:r>
            <a:r>
              <a:rPr lang="en-US" dirty="0" smtClean="0">
                <a:latin typeface="Arial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Logical </a:t>
            </a:r>
            <a:r>
              <a:rPr lang="en-US" dirty="0">
                <a:latin typeface="Arial" charset="0"/>
              </a:rPr>
              <a:t>instructions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~AUT000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8163" y="990600"/>
            <a:ext cx="5608637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SAL/SHL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SHL AX,1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Before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Dest</a:t>
            </a:r>
            <a:r>
              <a:rPr lang="en-US" dirty="0" smtClean="0"/>
              <a:t>  = (AX) = </a:t>
            </a:r>
            <a:r>
              <a:rPr lang="en-US" dirty="0" smtClean="0"/>
              <a:t>0x1234   </a:t>
            </a:r>
            <a:r>
              <a:rPr lang="en-US" dirty="0" smtClean="0"/>
              <a:t>=  0001 0010 0011 0100</a:t>
            </a:r>
            <a:r>
              <a:rPr lang="en-US" baseline="-25000" dirty="0" smtClean="0"/>
              <a:t>2</a:t>
            </a:r>
            <a:r>
              <a:rPr lang="en-US" dirty="0" smtClean="0"/>
              <a:t> ,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Count = 1, CF = 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Operation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The value in all bits of AX are shifted left one bit position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Emptied LSB is filled with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Value shifted out of MSB goes to carry flag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After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/>
              <a:t>Dest</a:t>
            </a:r>
            <a:r>
              <a:rPr lang="en-US" dirty="0" smtClean="0"/>
              <a:t>  = (AX) = </a:t>
            </a:r>
            <a:r>
              <a:rPr lang="en-US" dirty="0" smtClean="0"/>
              <a:t>0x2468   </a:t>
            </a:r>
            <a:r>
              <a:rPr lang="en-US" dirty="0" smtClean="0"/>
              <a:t>=  0010 0100 0110 1000</a:t>
            </a:r>
            <a:r>
              <a:rPr lang="en-US" baseline="-25000" dirty="0" smtClean="0"/>
              <a:t>2</a:t>
            </a:r>
            <a:r>
              <a:rPr lang="en-US" dirty="0" smtClean="0"/>
              <a:t> , CF = 0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Notes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MSB isolated in CF; can be used by conditional instruction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Result has been multiplied by 2	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DE0AC78-E030-3B43-A950-835A06723591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E73A5B6-FA58-4B4B-B943-C01D09B234E0}" type="slidenum">
              <a:rPr lang="en-US">
                <a:latin typeface="Garamond" charset="0"/>
              </a:rPr>
              <a:pPr eaLnBrk="1" hangingPunct="1"/>
              <a:t>10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6" descr="~AUT000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500"/>
          <a:stretch>
            <a:fillRect/>
          </a:stretch>
        </p:blipFill>
        <p:spPr bwMode="auto">
          <a:xfrm>
            <a:off x="2895600" y="1066800"/>
            <a:ext cx="5640388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SHR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>
            <a:normAutofit fontScale="6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SHR AX,CL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Before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(AX) = </a:t>
            </a:r>
            <a:r>
              <a:rPr lang="en-US" dirty="0" smtClean="0">
                <a:sym typeface="Wingdings" pitchFamily="2" charset="2"/>
              </a:rPr>
              <a:t>0x1234 </a:t>
            </a:r>
            <a:r>
              <a:rPr lang="en-US" dirty="0" smtClean="0">
                <a:sym typeface="Wingdings" pitchFamily="2" charset="2"/>
              </a:rPr>
              <a:t>= 4660</a:t>
            </a:r>
            <a:r>
              <a:rPr lang="en-US" baseline="-25000" dirty="0" smtClean="0">
                <a:sym typeface="Wingdings" pitchFamily="2" charset="2"/>
              </a:rPr>
              <a:t>10</a:t>
            </a:r>
            <a:r>
              <a:rPr lang="en-US" dirty="0" smtClean="0">
                <a:sym typeface="Wingdings" pitchFamily="2" charset="2"/>
              </a:rPr>
              <a:t>   =  0001 00100011 0100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Count = (CL) = </a:t>
            </a:r>
            <a:r>
              <a:rPr lang="en-US" dirty="0" smtClean="0">
                <a:sym typeface="Wingdings" pitchFamily="2" charset="2"/>
              </a:rPr>
              <a:t>0x02 </a:t>
            </a:r>
            <a:r>
              <a:rPr lang="en-US" dirty="0" smtClean="0">
                <a:sym typeface="Wingdings" pitchFamily="2" charset="2"/>
              </a:rPr>
              <a:t>,  CF = X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Operation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The value in all bits of AX are shifted right two bit positions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Emptied MSBs are filled with 0s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Values shifted out of LSBs go to carry flag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After execution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err="1" smtClean="0">
                <a:sym typeface="Wingdings" pitchFamily="2" charset="2"/>
              </a:rPr>
              <a:t>Dest</a:t>
            </a:r>
            <a:r>
              <a:rPr lang="en-US" dirty="0" smtClean="0">
                <a:sym typeface="Wingdings" pitchFamily="2" charset="2"/>
              </a:rPr>
              <a:t>  = (AX) = </a:t>
            </a:r>
            <a:r>
              <a:rPr lang="en-US" dirty="0" smtClean="0">
                <a:sym typeface="Wingdings" pitchFamily="2" charset="2"/>
              </a:rPr>
              <a:t>0x048D </a:t>
            </a:r>
            <a:r>
              <a:rPr lang="en-US" dirty="0" smtClean="0">
                <a:sym typeface="Wingdings" pitchFamily="2" charset="2"/>
              </a:rPr>
              <a:t>= 1165</a:t>
            </a:r>
            <a:r>
              <a:rPr lang="en-US" baseline="-25000" dirty="0" smtClean="0">
                <a:sym typeface="Wingdings" pitchFamily="2" charset="2"/>
              </a:rPr>
              <a:t>10</a:t>
            </a:r>
            <a:r>
              <a:rPr lang="en-US" dirty="0" smtClean="0">
                <a:sym typeface="Wingdings" pitchFamily="2" charset="2"/>
              </a:rPr>
              <a:t>   = 0000 0100 1000 1101</a:t>
            </a:r>
            <a:r>
              <a:rPr lang="en-US" baseline="-25000" dirty="0" smtClean="0">
                <a:sym typeface="Wingdings" pitchFamily="2" charset="2"/>
              </a:rPr>
              <a:t>2</a:t>
            </a:r>
            <a:r>
              <a:rPr lang="en-US" dirty="0" smtClean="0">
                <a:sym typeface="Wingdings" pitchFamily="2" charset="2"/>
              </a:rPr>
              <a:t> ,CF = 0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Notes: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Bit 1 isolated in CF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ym typeface="Wingdings" pitchFamily="2" charset="2"/>
              </a:rPr>
              <a:t>Result has been divided by 4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ym typeface="Wingdings" pitchFamily="2" charset="2"/>
              </a:rPr>
              <a:t>4 X 1165 = 4660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7C85772-E5F7-C24A-859A-07199EFE46EF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A53BACF-5D90-594A-8C11-90D1D371A32C}" type="slidenum">
              <a:rPr lang="en-US">
                <a:latin typeface="Garamond" charset="0"/>
              </a:rPr>
              <a:pPr eaLnBrk="1" hangingPunct="1"/>
              <a:t>11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6" descr="~AUT0107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838200"/>
            <a:ext cx="6410325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SAR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7325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1900" dirty="0">
                <a:latin typeface="Arial" charset="0"/>
                <a:sym typeface="Wingdings" charset="0"/>
              </a:rPr>
              <a:t>SAR AX,CL</a:t>
            </a:r>
          </a:p>
          <a:p>
            <a:pPr>
              <a:lnSpc>
                <a:spcPct val="80000"/>
              </a:lnSpc>
            </a:pPr>
            <a:r>
              <a:rPr lang="en-US" sz="1900" dirty="0">
                <a:latin typeface="Arial" charset="0"/>
                <a:sym typeface="Wingdings" charset="0"/>
              </a:rPr>
              <a:t>Before execution</a:t>
            </a:r>
          </a:p>
          <a:p>
            <a:pPr lvl="1">
              <a:lnSpc>
                <a:spcPct val="80000"/>
              </a:lnSpc>
            </a:pPr>
            <a:r>
              <a:rPr lang="en-US" sz="1600" dirty="0" err="1">
                <a:latin typeface="Arial" charset="0"/>
                <a:sym typeface="Wingdings" charset="0"/>
              </a:rPr>
              <a:t>Dest</a:t>
            </a:r>
            <a:r>
              <a:rPr lang="en-US" sz="1600" dirty="0">
                <a:latin typeface="Arial" charset="0"/>
                <a:sym typeface="Wingdings" charset="0"/>
              </a:rPr>
              <a:t>  = (AX) = </a:t>
            </a:r>
            <a:r>
              <a:rPr lang="en-US" sz="1600" dirty="0" smtClean="0">
                <a:latin typeface="Arial" charset="0"/>
                <a:sym typeface="Wingdings" charset="0"/>
              </a:rPr>
              <a:t>0x091A </a:t>
            </a:r>
            <a:r>
              <a:rPr lang="en-US" sz="1600" dirty="0">
                <a:latin typeface="Arial" charset="0"/>
                <a:sym typeface="Wingdings" charset="0"/>
              </a:rPr>
              <a:t>= 0000100100011010</a:t>
            </a:r>
            <a:r>
              <a:rPr lang="en-US" sz="1600" baseline="-25000" dirty="0">
                <a:latin typeface="Arial" charset="0"/>
                <a:sym typeface="Wingdings" charset="0"/>
              </a:rPr>
              <a:t>2</a:t>
            </a:r>
            <a:r>
              <a:rPr lang="en-US" sz="1600" dirty="0">
                <a:latin typeface="Arial" charset="0"/>
                <a:sym typeface="Wingdings" charset="0"/>
              </a:rPr>
              <a:t> = +2330, Count = </a:t>
            </a:r>
            <a:r>
              <a:rPr lang="en-US" sz="1600" dirty="0" smtClean="0">
                <a:latin typeface="Arial" charset="0"/>
                <a:sym typeface="Wingdings" charset="0"/>
              </a:rPr>
              <a:t>0x02 </a:t>
            </a:r>
            <a:r>
              <a:rPr lang="en-US" sz="1600" dirty="0">
                <a:latin typeface="Arial" charset="0"/>
                <a:sym typeface="Wingdings" charset="0"/>
              </a:rPr>
              <a:t>,  CF = X</a:t>
            </a:r>
          </a:p>
          <a:p>
            <a:pPr>
              <a:lnSpc>
                <a:spcPct val="80000"/>
              </a:lnSpc>
            </a:pPr>
            <a:r>
              <a:rPr lang="en-US" sz="1900" dirty="0">
                <a:latin typeface="Arial" charset="0"/>
                <a:sym typeface="Wingdings" charset="0"/>
              </a:rPr>
              <a:t>Operation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Arial" charset="0"/>
                <a:sym typeface="Wingdings" charset="0"/>
              </a:rPr>
              <a:t>The value in all bits of AX are shifted right two bit positions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Arial" charset="0"/>
                <a:sym typeface="Wingdings" charset="0"/>
              </a:rPr>
              <a:t>Emptied MSB is filled with the value of the sign bit—sign maintained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Arial" charset="0"/>
                <a:sym typeface="Wingdings" charset="0"/>
              </a:rPr>
              <a:t>Values shifted out of LSBs go to carry flag</a:t>
            </a:r>
          </a:p>
          <a:p>
            <a:pPr>
              <a:lnSpc>
                <a:spcPct val="80000"/>
              </a:lnSpc>
            </a:pPr>
            <a:r>
              <a:rPr lang="en-US" sz="1900" dirty="0">
                <a:latin typeface="Arial" charset="0"/>
                <a:sym typeface="Wingdings" charset="0"/>
              </a:rPr>
              <a:t>After execution</a:t>
            </a:r>
          </a:p>
          <a:p>
            <a:pPr lvl="1">
              <a:lnSpc>
                <a:spcPct val="80000"/>
              </a:lnSpc>
            </a:pPr>
            <a:r>
              <a:rPr lang="en-US" sz="1600" dirty="0" err="1">
                <a:latin typeface="Arial" charset="0"/>
                <a:sym typeface="Wingdings" charset="0"/>
              </a:rPr>
              <a:t>Dest</a:t>
            </a:r>
            <a:r>
              <a:rPr lang="en-US" sz="1600" dirty="0">
                <a:latin typeface="Arial" charset="0"/>
                <a:sym typeface="Wingdings" charset="0"/>
              </a:rPr>
              <a:t>  = (AX) = </a:t>
            </a:r>
            <a:r>
              <a:rPr lang="en-US" sz="1600" dirty="0" smtClean="0">
                <a:latin typeface="Arial" charset="0"/>
                <a:sym typeface="Wingdings" charset="0"/>
              </a:rPr>
              <a:t>0x0246 </a:t>
            </a:r>
            <a:r>
              <a:rPr lang="en-US" sz="1600" dirty="0">
                <a:latin typeface="Arial" charset="0"/>
                <a:sym typeface="Wingdings" charset="0"/>
              </a:rPr>
              <a:t>=  0000001001000110</a:t>
            </a:r>
            <a:r>
              <a:rPr lang="en-US" sz="1600" baseline="-25000" dirty="0">
                <a:latin typeface="Arial" charset="0"/>
                <a:sym typeface="Wingdings" charset="0"/>
              </a:rPr>
              <a:t>2</a:t>
            </a:r>
            <a:r>
              <a:rPr lang="en-US" sz="1600" dirty="0">
                <a:latin typeface="Arial" charset="0"/>
                <a:sym typeface="Wingdings" charset="0"/>
              </a:rPr>
              <a:t>    = +582 , CF = 1</a:t>
            </a:r>
          </a:p>
          <a:p>
            <a:pPr>
              <a:lnSpc>
                <a:spcPct val="80000"/>
              </a:lnSpc>
            </a:pPr>
            <a:r>
              <a:rPr lang="en-US" sz="1900" dirty="0">
                <a:latin typeface="Arial" charset="0"/>
                <a:sym typeface="Wingdings" charset="0"/>
              </a:rPr>
              <a:t>Conclusion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Arial" charset="0"/>
                <a:sym typeface="Wingdings" charset="0"/>
              </a:rPr>
              <a:t>Bit 1 isolated in CF 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Arial" charset="0"/>
                <a:sym typeface="Wingdings" charset="0"/>
              </a:rPr>
              <a:t>Result has been sign extended</a:t>
            </a:r>
          </a:p>
          <a:p>
            <a:pPr lvl="1">
              <a:lnSpc>
                <a:spcPct val="80000"/>
              </a:lnSpc>
            </a:pPr>
            <a:r>
              <a:rPr lang="en-US" sz="1600" dirty="0">
                <a:latin typeface="Arial" charset="0"/>
                <a:sym typeface="Wingdings" charset="0"/>
              </a:rPr>
              <a:t>Result value has been divided by 4 and rounded to integer</a:t>
            </a:r>
          </a:p>
          <a:p>
            <a:pPr lvl="2">
              <a:lnSpc>
                <a:spcPct val="80000"/>
              </a:lnSpc>
            </a:pPr>
            <a:r>
              <a:rPr lang="en-US" sz="1400" dirty="0">
                <a:latin typeface="Arial" charset="0"/>
                <a:sym typeface="Wingdings" charset="0"/>
              </a:rPr>
              <a:t>4 X +582 = +2328</a:t>
            </a:r>
            <a:endParaRPr lang="en-US" sz="14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19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A539A214-2DA7-4846-8ED9-34239E961F77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14BA28F-819C-644C-832A-6300C024434D}" type="slidenum">
              <a:rPr lang="en-US">
                <a:latin typeface="Garamond" charset="0"/>
              </a:rPr>
              <a:pPr eaLnBrk="1" hangingPunct="1"/>
              <a:t>12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Shift example</a:t>
            </a:r>
          </a:p>
        </p:txBody>
      </p:sp>
      <p:sp>
        <p:nvSpPr>
          <p:cNvPr id="6147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u="sng" dirty="0">
                <a:latin typeface="Arial" charset="0"/>
              </a:rPr>
              <a:t>Example:</a:t>
            </a:r>
            <a:r>
              <a:rPr lang="en-US" dirty="0">
                <a:latin typeface="Arial" charset="0"/>
              </a:rPr>
              <a:t> Given AL = </a:t>
            </a:r>
            <a:r>
              <a:rPr lang="en-US" dirty="0" smtClean="0">
                <a:latin typeface="Arial" charset="0"/>
              </a:rPr>
              <a:t>0x15, </a:t>
            </a:r>
            <a:r>
              <a:rPr lang="en-US" dirty="0">
                <a:latin typeface="Arial" charset="0"/>
              </a:rPr>
              <a:t>CL = </a:t>
            </a:r>
            <a:r>
              <a:rPr lang="en-US" dirty="0" smtClean="0">
                <a:latin typeface="Arial" charset="0"/>
              </a:rPr>
              <a:t>0x03, </a:t>
            </a:r>
            <a:r>
              <a:rPr lang="en-US" dirty="0">
                <a:latin typeface="Arial" charset="0"/>
              </a:rPr>
              <a:t>and CF = 0 show the state of AL and CF after each instruction in the sequence below:</a:t>
            </a:r>
          </a:p>
          <a:p>
            <a:pPr lvl="1"/>
            <a:r>
              <a:rPr lang="en-US" dirty="0">
                <a:latin typeface="Arial" charset="0"/>
              </a:rPr>
              <a:t>SHL AL, 1</a:t>
            </a:r>
          </a:p>
          <a:p>
            <a:pPr lvl="1"/>
            <a:r>
              <a:rPr lang="en-US" dirty="0">
                <a:latin typeface="Arial" charset="0"/>
              </a:rPr>
              <a:t>SHR AL, CL</a:t>
            </a:r>
          </a:p>
          <a:p>
            <a:pPr lvl="1"/>
            <a:r>
              <a:rPr lang="en-US" dirty="0">
                <a:latin typeface="Arial" charset="0"/>
              </a:rPr>
              <a:t>SAL AL, 5</a:t>
            </a:r>
          </a:p>
          <a:p>
            <a:pPr lvl="1"/>
            <a:r>
              <a:rPr lang="en-US" dirty="0">
                <a:latin typeface="Arial" charset="0"/>
              </a:rPr>
              <a:t>SAR AL, 2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232FDC1E-8989-334F-A020-FA2CF83EC223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8A92C97-29BF-6947-A616-CF65422EAD55}" type="slidenum">
              <a:rPr lang="en-US">
                <a:latin typeface="Garamond" charset="0"/>
              </a:rPr>
              <a:pPr eaLnBrk="1" hangingPunct="1"/>
              <a:t>13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2503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100" dirty="0">
                <a:latin typeface="Arial" charset="0"/>
              </a:rPr>
              <a:t>Initially, AL = </a:t>
            </a:r>
            <a:r>
              <a:rPr lang="en-US" sz="2100" dirty="0" smtClean="0">
                <a:latin typeface="Arial" charset="0"/>
              </a:rPr>
              <a:t>0x15 </a:t>
            </a:r>
            <a:r>
              <a:rPr lang="en-US" sz="2100" dirty="0">
                <a:latin typeface="Arial" charset="0"/>
              </a:rPr>
              <a:t>= 00010101</a:t>
            </a:r>
            <a:r>
              <a:rPr lang="en-US" sz="2100" baseline="-25000" dirty="0">
                <a:latin typeface="Arial" charset="0"/>
              </a:rPr>
              <a:t>2</a:t>
            </a:r>
            <a:endParaRPr lang="en-US" sz="21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100" dirty="0">
                <a:latin typeface="Arial" charset="0"/>
              </a:rPr>
              <a:t>SHL AL, 1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FF0000"/>
                </a:solidFill>
                <a:latin typeface="Arial" charset="0"/>
              </a:rPr>
              <a:t>AL = (00010101 &lt;&lt; 1) = 00101010</a:t>
            </a:r>
            <a:r>
              <a:rPr lang="en-US" sz="1800" baseline="-25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1800" dirty="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0x2A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FF0000"/>
                </a:solidFill>
                <a:latin typeface="Arial" charset="0"/>
              </a:rPr>
              <a:t>CF = last bit shifted out = 0</a:t>
            </a:r>
          </a:p>
          <a:p>
            <a:pPr>
              <a:lnSpc>
                <a:spcPct val="80000"/>
              </a:lnSpc>
            </a:pPr>
            <a:r>
              <a:rPr lang="en-US" sz="2100" dirty="0">
                <a:latin typeface="Arial" charset="0"/>
              </a:rPr>
              <a:t>SHR AL, CL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FF0000"/>
                </a:solidFill>
                <a:latin typeface="Arial" charset="0"/>
              </a:rPr>
              <a:t>AL = (00101010 &gt;&gt; 3) = 00000101</a:t>
            </a:r>
            <a:r>
              <a:rPr lang="en-US" sz="1800" baseline="-25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1800" dirty="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0x05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FF0000"/>
                </a:solidFill>
                <a:latin typeface="Arial" charset="0"/>
              </a:rPr>
              <a:t>CF = last bit shifted out = 0</a:t>
            </a:r>
          </a:p>
          <a:p>
            <a:pPr>
              <a:lnSpc>
                <a:spcPct val="80000"/>
              </a:lnSpc>
            </a:pPr>
            <a:r>
              <a:rPr lang="en-US" sz="2100" dirty="0">
                <a:latin typeface="Arial" charset="0"/>
              </a:rPr>
              <a:t>SAL AL, 5</a:t>
            </a:r>
          </a:p>
          <a:p>
            <a:pPr lvl="1">
              <a:lnSpc>
                <a:spcPct val="80000"/>
              </a:lnSpc>
            </a:pPr>
            <a:r>
              <a:rPr lang="ja-JP" altLang="en-US" sz="1800" dirty="0">
                <a:solidFill>
                  <a:srgbClr val="FF0000"/>
                </a:solidFill>
                <a:latin typeface="Arial" charset="0"/>
              </a:rPr>
              <a:t>“</a:t>
            </a:r>
            <a:r>
              <a:rPr lang="en-US" sz="1800" dirty="0">
                <a:solidFill>
                  <a:srgbClr val="FF0000"/>
                </a:solidFill>
                <a:latin typeface="Arial" charset="0"/>
              </a:rPr>
              <a:t>Arithmetic</a:t>
            </a:r>
            <a:r>
              <a:rPr lang="ja-JP" altLang="en-US" sz="1800" dirty="0">
                <a:solidFill>
                  <a:srgbClr val="FF0000"/>
                </a:solidFill>
                <a:latin typeface="Arial" charset="0"/>
              </a:rPr>
              <a:t>”</a:t>
            </a:r>
            <a:r>
              <a:rPr lang="en-US" sz="1800" dirty="0">
                <a:solidFill>
                  <a:srgbClr val="FF0000"/>
                </a:solidFill>
                <a:latin typeface="Arial" charset="0"/>
              </a:rPr>
              <a:t> left shift same as SHL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FF0000"/>
                </a:solidFill>
                <a:latin typeface="Arial" charset="0"/>
              </a:rPr>
              <a:t>AL = (00000101 &lt;&lt; 5) = 10100000</a:t>
            </a:r>
            <a:r>
              <a:rPr lang="en-US" sz="1800" baseline="-25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1800" dirty="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0xA0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FF0000"/>
                </a:solidFill>
                <a:latin typeface="Arial" charset="0"/>
              </a:rPr>
              <a:t>CF = last bit shifted out = 0</a:t>
            </a:r>
          </a:p>
          <a:p>
            <a:pPr>
              <a:lnSpc>
                <a:spcPct val="80000"/>
              </a:lnSpc>
            </a:pPr>
            <a:r>
              <a:rPr lang="en-US" sz="2100" dirty="0">
                <a:latin typeface="Arial" charset="0"/>
              </a:rPr>
              <a:t>SAR AL, 2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FF0000"/>
                </a:solidFill>
                <a:latin typeface="Arial" charset="0"/>
              </a:rPr>
              <a:t>Arithmetic right shift keeps sign intact—copy MSB to fill leftmost positions</a:t>
            </a: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FF0000"/>
                </a:solidFill>
                <a:latin typeface="Arial" charset="0"/>
              </a:rPr>
              <a:t>AL = (</a:t>
            </a:r>
            <a:r>
              <a:rPr lang="en-US" sz="1800" b="1" u="sng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1800" dirty="0">
                <a:solidFill>
                  <a:srgbClr val="FF0000"/>
                </a:solidFill>
                <a:latin typeface="Arial" charset="0"/>
              </a:rPr>
              <a:t>0100000 &gt;&gt; 2) = </a:t>
            </a:r>
            <a:r>
              <a:rPr lang="en-US" sz="1800" b="1" u="sng" dirty="0">
                <a:solidFill>
                  <a:srgbClr val="0000CC"/>
                </a:solidFill>
                <a:latin typeface="Arial" charset="0"/>
              </a:rPr>
              <a:t>11</a:t>
            </a:r>
            <a:r>
              <a:rPr lang="en-US" sz="1800" b="1" u="sng" dirty="0">
                <a:solidFill>
                  <a:srgbClr val="FF0000"/>
                </a:solidFill>
                <a:latin typeface="Arial" charset="0"/>
              </a:rPr>
              <a:t>1</a:t>
            </a:r>
            <a:r>
              <a:rPr lang="en-US" sz="1800" dirty="0">
                <a:solidFill>
                  <a:srgbClr val="FF0000"/>
                </a:solidFill>
                <a:latin typeface="Arial" charset="0"/>
              </a:rPr>
              <a:t>01000</a:t>
            </a:r>
            <a:r>
              <a:rPr lang="en-US" sz="1800" baseline="-25000" dirty="0">
                <a:solidFill>
                  <a:srgbClr val="FF0000"/>
                </a:solidFill>
                <a:latin typeface="Arial" charset="0"/>
              </a:rPr>
              <a:t>2</a:t>
            </a:r>
            <a:r>
              <a:rPr lang="en-US" sz="1800" dirty="0">
                <a:solidFill>
                  <a:srgbClr val="FF0000"/>
                </a:solidFill>
                <a:latin typeface="Arial" charset="0"/>
              </a:rPr>
              <a:t> = </a:t>
            </a:r>
            <a:r>
              <a:rPr lang="en-US" sz="1800" dirty="0" smtClean="0">
                <a:solidFill>
                  <a:srgbClr val="FF0000"/>
                </a:solidFill>
                <a:latin typeface="Arial" charset="0"/>
              </a:rPr>
              <a:t>0xE8</a:t>
            </a:r>
            <a:endParaRPr lang="en-US" sz="1800" dirty="0">
              <a:solidFill>
                <a:srgbClr val="FF0000"/>
              </a:solidFill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1800" dirty="0">
                <a:solidFill>
                  <a:srgbClr val="FF0000"/>
                </a:solidFill>
                <a:latin typeface="Arial" charset="0"/>
              </a:rPr>
              <a:t>CF = last bit shifted out = 0</a:t>
            </a:r>
          </a:p>
          <a:p>
            <a:pPr>
              <a:lnSpc>
                <a:spcPct val="80000"/>
              </a:lnSpc>
            </a:pPr>
            <a:endParaRPr lang="en-US" sz="21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9A19369-27F1-DD40-9D8A-6804B0AE0BD3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47E83905-54BC-524F-8289-4DAEAE0D3CF5}" type="slidenum">
              <a:rPr lang="en-US">
                <a:latin typeface="Garamond" charset="0"/>
              </a:rPr>
              <a:pPr eaLnBrk="1" hangingPunct="1"/>
              <a:t>14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7964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</a:t>
            </a:r>
            <a:r>
              <a:rPr lang="en-US" dirty="0" smtClean="0">
                <a:latin typeface="Arial" charset="0"/>
              </a:rPr>
              <a:t>time: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 smtClean="0">
                <a:latin typeface="Arial" charset="0"/>
              </a:rPr>
              <a:t>Rotate instructions</a:t>
            </a:r>
          </a:p>
          <a:p>
            <a:pPr lvl="1"/>
            <a:r>
              <a:rPr lang="en-US" dirty="0" smtClean="0">
                <a:latin typeface="Arial" charset="0"/>
              </a:rPr>
              <a:t>Bit test </a:t>
            </a:r>
            <a:r>
              <a:rPr lang="en-US" dirty="0">
                <a:latin typeface="Arial" charset="0"/>
              </a:rPr>
              <a:t>and bit scan instructions</a:t>
            </a: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/>
            <a:r>
              <a:rPr lang="en-US" dirty="0"/>
              <a:t>HW 3 due 2:00 PM, Wednesday, 9/28</a:t>
            </a:r>
          </a:p>
          <a:p>
            <a:pPr lvl="2"/>
            <a:r>
              <a:rPr lang="en-US" b="1" u="sng" dirty="0"/>
              <a:t>No late submissions</a:t>
            </a:r>
            <a:r>
              <a:rPr lang="en-US" dirty="0"/>
              <a:t>—solution to be posted that day</a:t>
            </a:r>
            <a:endParaRPr lang="en-US" b="1" u="sng" dirty="0"/>
          </a:p>
          <a:p>
            <a:pPr lvl="1"/>
            <a:r>
              <a:rPr lang="en-US" dirty="0"/>
              <a:t>Exam 1: Friday, 9/30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 smtClean="0"/>
              <a:t>Allowed </a:t>
            </a:r>
            <a:r>
              <a:rPr lang="en-US" dirty="0"/>
              <a:t>calculator, one double-sided 8.5” x 11” note sheet</a:t>
            </a:r>
          </a:p>
          <a:p>
            <a:pPr lvl="2"/>
            <a:r>
              <a:rPr lang="en-US" dirty="0"/>
              <a:t>Will be given list of instructions covered so far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86203711-F4F4-FE44-AD78-E5678EFC4738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F1CA01F1-FD06-8F46-A7AE-95B4A58483BD}" type="slidenum">
              <a:rPr lang="en-US">
                <a:latin typeface="Garamond" charset="0"/>
              </a:rPr>
              <a:pPr eaLnBrk="1" hangingPunct="1"/>
              <a:t>15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Lecture outline</a:t>
            </a:r>
            <a:endParaRPr lang="en-US"/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Announcements/reminders</a:t>
            </a:r>
          </a:p>
          <a:p>
            <a:pPr lvl="1"/>
            <a:r>
              <a:rPr lang="en-US" dirty="0" smtClean="0"/>
              <a:t>HW </a:t>
            </a:r>
            <a:r>
              <a:rPr lang="en-US" dirty="0"/>
              <a:t>3 </a:t>
            </a:r>
            <a:r>
              <a:rPr lang="en-US" dirty="0" smtClean="0"/>
              <a:t>due </a:t>
            </a:r>
            <a:r>
              <a:rPr lang="en-US" dirty="0" smtClean="0"/>
              <a:t>2:</a:t>
            </a:r>
            <a:r>
              <a:rPr lang="en-US" dirty="0"/>
              <a:t>00 </a:t>
            </a:r>
            <a:r>
              <a:rPr lang="en-US" dirty="0" smtClean="0"/>
              <a:t>PM, </a:t>
            </a:r>
            <a:r>
              <a:rPr lang="en-US" dirty="0" smtClean="0"/>
              <a:t>Wednesday</a:t>
            </a:r>
            <a:r>
              <a:rPr lang="en-US" dirty="0" smtClean="0"/>
              <a:t>, 9/28</a:t>
            </a:r>
            <a:endParaRPr lang="en-US" dirty="0"/>
          </a:p>
          <a:p>
            <a:pPr lvl="2"/>
            <a:r>
              <a:rPr lang="en-US" b="1" u="sng" dirty="0"/>
              <a:t>No late submissions</a:t>
            </a:r>
            <a:r>
              <a:rPr lang="en-US" dirty="0"/>
              <a:t>—solution to be posted that day</a:t>
            </a:r>
            <a:endParaRPr lang="en-US" b="1" u="sng" dirty="0"/>
          </a:p>
          <a:p>
            <a:pPr lvl="1"/>
            <a:r>
              <a:rPr lang="en-US" dirty="0"/>
              <a:t>Exam 1</a:t>
            </a:r>
            <a:r>
              <a:rPr lang="en-US" dirty="0" smtClean="0"/>
              <a:t>: Friday, 9/30</a:t>
            </a:r>
            <a:endParaRPr lang="en-US" b="1" dirty="0">
              <a:solidFill>
                <a:srgbClr val="FF0000"/>
              </a:solidFill>
            </a:endParaRPr>
          </a:p>
          <a:p>
            <a:pPr lvl="2"/>
            <a:r>
              <a:rPr lang="en-US" dirty="0"/>
              <a:t>Allowed calculator, one double-sided 8.5” x 11” note sheet</a:t>
            </a:r>
          </a:p>
          <a:p>
            <a:pPr lvl="2"/>
            <a:r>
              <a:rPr lang="en-US" dirty="0"/>
              <a:t>Will be given list of instructions covered so far</a:t>
            </a:r>
          </a:p>
          <a:p>
            <a:r>
              <a:rPr lang="en-US" dirty="0" smtClean="0"/>
              <a:t>Review</a:t>
            </a:r>
          </a:p>
          <a:p>
            <a:pPr lvl="1"/>
            <a:r>
              <a:rPr lang="en-US" dirty="0" smtClean="0"/>
              <a:t>Multiplication and division</a:t>
            </a:r>
          </a:p>
          <a:p>
            <a:r>
              <a:rPr lang="en-US" dirty="0" smtClean="0"/>
              <a:t>Today’s lecture</a:t>
            </a:r>
          </a:p>
          <a:p>
            <a:pPr lvl="1"/>
            <a:r>
              <a:rPr lang="en-US" dirty="0" smtClean="0"/>
              <a:t>Logical and shift instructions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EFDA33B-017A-F74B-88C4-917D41DB2F11}" type="datetime1">
              <a:rPr lang="en-US" smtClean="0"/>
              <a:t>9/21/16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Microprocessors I:  Lecture 9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4555C288-A14B-C141-ABB4-6DFB45E2FC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MUL</a:t>
            </a:r>
            <a:r>
              <a:rPr lang="en-US" dirty="0">
                <a:latin typeface="Garamond" charset="0"/>
              </a:rPr>
              <a:t>/IMUL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MUL S </a:t>
            </a:r>
            <a:r>
              <a:rPr lang="en-US" dirty="0">
                <a:latin typeface="Arial" charset="0"/>
                <a:sym typeface="Wingdings" charset="0"/>
              </a:rPr>
              <a:t> unsigned multiplication</a:t>
            </a:r>
          </a:p>
          <a:p>
            <a:r>
              <a:rPr lang="en-US" dirty="0">
                <a:latin typeface="Arial" charset="0"/>
                <a:sym typeface="Wingdings" charset="0"/>
              </a:rPr>
              <a:t>IMUL S  signed multiplication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Byte: (AX) = (AL) * (S)</a:t>
            </a:r>
          </a:p>
          <a:p>
            <a:r>
              <a:rPr lang="en-US" dirty="0">
                <a:latin typeface="Arial" charset="0"/>
              </a:rPr>
              <a:t>Word: (DX,AX) = (AX) * (S)</a:t>
            </a:r>
          </a:p>
          <a:p>
            <a:r>
              <a:rPr lang="en-US" dirty="0">
                <a:latin typeface="Arial" charset="0"/>
              </a:rPr>
              <a:t>Double-word: (EDX,EAX) = (EAX) * (S)</a:t>
            </a:r>
          </a:p>
          <a:p>
            <a:r>
              <a:rPr lang="en-US" dirty="0">
                <a:latin typeface="Arial" charset="0"/>
              </a:rPr>
              <a:t>Only CF, OF </a:t>
            </a:r>
            <a:r>
              <a:rPr lang="en-US" dirty="0" smtClean="0">
                <a:latin typeface="Arial" charset="0"/>
              </a:rPr>
              <a:t>updated</a:t>
            </a:r>
          </a:p>
          <a:p>
            <a:pPr lvl="1"/>
            <a:r>
              <a:rPr lang="en-US" dirty="0">
                <a:latin typeface="Arial" charset="0"/>
              </a:rPr>
              <a:t>If upper half of result = 0, CF &amp; OF = 0</a:t>
            </a:r>
          </a:p>
          <a:p>
            <a:pPr lvl="1"/>
            <a:r>
              <a:rPr lang="en-US" dirty="0">
                <a:latin typeface="Arial" charset="0"/>
              </a:rPr>
              <a:t>Otherwise, CF &amp; OF = 1</a:t>
            </a: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D3AFBFD5-89D8-BA48-ADDD-E87051AE3DA6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FE36E98-CB98-1545-8445-ED95F94C0EBE}" type="slidenum">
              <a:rPr lang="en-US">
                <a:latin typeface="Garamond" charset="0"/>
              </a:rPr>
              <a:pPr eaLnBrk="1" hangingPunct="1"/>
              <a:t>3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066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Garamond" charset="0"/>
              </a:rPr>
              <a:t>Review: DIV</a:t>
            </a:r>
            <a:r>
              <a:rPr lang="en-US" dirty="0">
                <a:latin typeface="Garamond" charset="0"/>
              </a:rPr>
              <a:t>/IDIV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DIV S </a:t>
            </a:r>
            <a:r>
              <a:rPr lang="en-US" sz="2800" dirty="0">
                <a:latin typeface="Arial" charset="0"/>
                <a:sym typeface="Wingdings" charset="0"/>
              </a:rPr>
              <a:t> unsigned division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IDIV S  signed division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Result split into quotient, remainder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Byte: 	(AL) = (AX)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  <a:sym typeface="Wingdings" charset="0"/>
              </a:rPr>
              <a:t>		</a:t>
            </a:r>
            <a:r>
              <a:rPr lang="en-US" sz="2800" dirty="0" smtClean="0">
                <a:latin typeface="Arial" charset="0"/>
                <a:sym typeface="Wingdings" charset="0"/>
              </a:rPr>
              <a:t>	(</a:t>
            </a:r>
            <a:r>
              <a:rPr lang="en-US" sz="2800" dirty="0">
                <a:latin typeface="Arial" charset="0"/>
                <a:sym typeface="Wingdings" charset="0"/>
              </a:rPr>
              <a:t>AH) = (AX) % (S)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</a:rPr>
              <a:t>Word:	(AX) = (DX,AX)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</a:rPr>
              <a:t>		</a:t>
            </a:r>
            <a:r>
              <a:rPr lang="en-US" sz="2800" dirty="0" smtClean="0">
                <a:latin typeface="Arial" charset="0"/>
              </a:rPr>
              <a:t>	(</a:t>
            </a:r>
            <a:r>
              <a:rPr lang="en-US" sz="2800" dirty="0">
                <a:latin typeface="Arial" charset="0"/>
              </a:rPr>
              <a:t>DX) = (DX,AX) % (S)</a:t>
            </a:r>
          </a:p>
          <a:p>
            <a:pPr>
              <a:lnSpc>
                <a:spcPct val="80000"/>
              </a:lnSpc>
            </a:pPr>
            <a:r>
              <a:rPr lang="en-US" sz="2800" dirty="0" err="1">
                <a:latin typeface="Arial" charset="0"/>
              </a:rPr>
              <a:t>Dword</a:t>
            </a:r>
            <a:r>
              <a:rPr lang="en-US" sz="2800" dirty="0">
                <a:latin typeface="Arial" charset="0"/>
              </a:rPr>
              <a:t>:	(EAX) = (EDX,EAX) / (S)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r>
              <a:rPr lang="en-US" sz="2800" dirty="0">
                <a:latin typeface="Arial" charset="0"/>
              </a:rPr>
              <a:t>		</a:t>
            </a:r>
            <a:r>
              <a:rPr lang="en-US" sz="2800" dirty="0" smtClean="0">
                <a:latin typeface="Arial" charset="0"/>
              </a:rPr>
              <a:t>	(</a:t>
            </a:r>
            <a:r>
              <a:rPr lang="en-US" sz="2800" dirty="0">
                <a:latin typeface="Arial" charset="0"/>
              </a:rPr>
              <a:t>EDX) = (EDX,EAX) % (S</a:t>
            </a:r>
            <a:r>
              <a:rPr lang="en-US" sz="2800" dirty="0" smtClean="0">
                <a:latin typeface="Arial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en-US" sz="2800" dirty="0">
                <a:latin typeface="Arial" charset="0"/>
                <a:sym typeface="Wingdings" charset="0"/>
              </a:rPr>
              <a:t>Flags undefined</a:t>
            </a:r>
          </a:p>
          <a:p>
            <a:pPr lvl="1">
              <a:lnSpc>
                <a:spcPct val="80000"/>
              </a:lnSpc>
            </a:pPr>
            <a:r>
              <a:rPr lang="en-US" sz="2400" dirty="0">
                <a:latin typeface="Arial" charset="0"/>
                <a:sym typeface="Wingdings" charset="0"/>
              </a:rPr>
              <a:t>Overflow causes exception</a:t>
            </a: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 dirty="0">
              <a:latin typeface="Arial" charset="0"/>
            </a:endParaRPr>
          </a:p>
          <a:p>
            <a:pPr>
              <a:lnSpc>
                <a:spcPct val="80000"/>
              </a:lnSpc>
              <a:buFont typeface="Wingdings" charset="0"/>
              <a:buNone/>
            </a:pPr>
            <a:endParaRPr lang="en-US" sz="2800" dirty="0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FC3C66D-43A0-F846-BDC0-7BB784A993BD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582C4376-A49C-984D-B298-4BBB6A75366B}" type="slidenum">
              <a:rPr lang="en-US">
                <a:latin typeface="Garamond" charset="0"/>
              </a:rPr>
              <a:pPr eaLnBrk="1" hangingPunct="1"/>
              <a:t>4</a:t>
            </a:fld>
            <a:endParaRPr lang="en-US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9029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800">
                <a:latin typeface="Garamond" charset="0"/>
              </a:rPr>
              <a:t>Logical instructions (+ shift, rotate)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AND</a:t>
            </a:r>
          </a:p>
          <a:p>
            <a:r>
              <a:rPr lang="en-US">
                <a:latin typeface="Arial" charset="0"/>
              </a:rPr>
              <a:t>OR</a:t>
            </a:r>
          </a:p>
          <a:p>
            <a:r>
              <a:rPr lang="en-US">
                <a:latin typeface="Arial" charset="0"/>
              </a:rPr>
              <a:t>XOR</a:t>
            </a:r>
          </a:p>
          <a:p>
            <a:r>
              <a:rPr lang="en-US">
                <a:latin typeface="Arial" charset="0"/>
              </a:rPr>
              <a:t>NOT</a:t>
            </a:r>
          </a:p>
          <a:p>
            <a:r>
              <a:rPr lang="en-US">
                <a:latin typeface="Arial" charset="0"/>
              </a:rPr>
              <a:t>SAL/SHL</a:t>
            </a:r>
          </a:p>
          <a:p>
            <a:r>
              <a:rPr lang="en-US">
                <a:latin typeface="Arial" charset="0"/>
              </a:rPr>
              <a:t>SHR</a:t>
            </a:r>
          </a:p>
          <a:p>
            <a:r>
              <a:rPr lang="en-US">
                <a:latin typeface="Arial" charset="0"/>
              </a:rPr>
              <a:t>SAR</a:t>
            </a:r>
          </a:p>
          <a:p>
            <a:r>
              <a:rPr lang="en-US">
                <a:latin typeface="Arial" charset="0"/>
              </a:rPr>
              <a:t>SHLD</a:t>
            </a:r>
          </a:p>
          <a:p>
            <a:r>
              <a:rPr lang="en-US">
                <a:latin typeface="Arial" charset="0"/>
              </a:rPr>
              <a:t>SHRD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13316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ROL</a:t>
            </a:r>
          </a:p>
          <a:p>
            <a:r>
              <a:rPr lang="en-US">
                <a:latin typeface="Arial" charset="0"/>
              </a:rPr>
              <a:t>ROR</a:t>
            </a:r>
          </a:p>
          <a:p>
            <a:r>
              <a:rPr lang="en-US">
                <a:latin typeface="Arial" charset="0"/>
              </a:rPr>
              <a:t>RCL</a:t>
            </a:r>
          </a:p>
          <a:p>
            <a:r>
              <a:rPr lang="en-US">
                <a:latin typeface="Arial" charset="0"/>
              </a:rPr>
              <a:t>RCR</a:t>
            </a:r>
          </a:p>
          <a:p>
            <a:endParaRPr lang="en-US">
              <a:latin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AFF0914-98A2-FA46-A6B3-94E9EB549E5A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1D20FBFE-CF24-0842-98E3-D370CC404DC0}" type="slidenum">
              <a:rPr lang="en-US">
                <a:latin typeface="Garamond" charset="0"/>
              </a:rPr>
              <a:pPr eaLnBrk="1" hangingPunct="1"/>
              <a:t>5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AND / OR / XOR / NOT</a:t>
            </a:r>
          </a:p>
        </p:txBody>
      </p:sp>
      <p:sp>
        <p:nvSpPr>
          <p:cNvPr id="4096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All logical operations use form: &lt;op&gt; D, S </a:t>
            </a:r>
            <a:r>
              <a:rPr lang="en-US" dirty="0" smtClean="0">
                <a:ea typeface="+mn-ea"/>
                <a:sym typeface="Wingdings" pitchFamily="2" charset="2"/>
              </a:rPr>
              <a:t> </a:t>
            </a:r>
            <a:endParaRPr lang="en-US" dirty="0" smtClean="0">
              <a:ea typeface="+mn-ea"/>
              <a:sym typeface="Wingdings" pitchFamily="2" charset="2"/>
            </a:endParaRPr>
          </a:p>
          <a:p>
            <a:pPr marL="0" indent="0">
              <a:buNone/>
              <a:defRPr/>
            </a:pPr>
            <a:r>
              <a:rPr lang="en-US" dirty="0">
                <a:ea typeface="+mn-ea"/>
                <a:sym typeface="Wingdings" pitchFamily="2" charset="2"/>
              </a:rPr>
              <a:t>	</a:t>
            </a:r>
            <a:r>
              <a:rPr lang="en-US" dirty="0" smtClean="0">
                <a:ea typeface="+mn-ea"/>
                <a:sym typeface="Wingdings" pitchFamily="2" charset="2"/>
              </a:rPr>
              <a:t>(</a:t>
            </a:r>
            <a:r>
              <a:rPr lang="en-US" dirty="0" smtClean="0">
                <a:ea typeface="+mn-ea"/>
                <a:sym typeface="Wingdings" pitchFamily="2" charset="2"/>
              </a:rPr>
              <a:t>D) = (D) &lt;op&gt; (S)</a:t>
            </a:r>
            <a:endParaRPr lang="en-US" dirty="0" smtClean="0"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May have one memory operand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Source may be immediate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Flags updated: CF, OF, SF, ZF, PF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CF, OF </a:t>
            </a:r>
            <a:r>
              <a:rPr lang="en-US" u="sng" dirty="0" smtClean="0"/>
              <a:t>always</a:t>
            </a:r>
            <a:r>
              <a:rPr lang="en-US" dirty="0" smtClean="0"/>
              <a:t> set to 0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AND </a:t>
            </a:r>
            <a:r>
              <a:rPr lang="en-US" dirty="0" smtClean="0">
                <a:ea typeface="+mn-ea"/>
                <a:sym typeface="Wingdings" pitchFamily="2" charset="2"/>
              </a:rPr>
              <a:t> Logical AND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OR   Logical inclusive-OR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XOR  Logical exclusive-OR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sym typeface="Wingdings" pitchFamily="2" charset="2"/>
              </a:rPr>
              <a:t>NOT   Logical NOT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 lvl="2">
              <a:buFont typeface="Wingdings" pitchFamily="2" charset="2"/>
              <a:buChar char="n"/>
              <a:defRPr/>
            </a:pPr>
            <a:endParaRPr lang="en-US" dirty="0" smtClean="0"/>
          </a:p>
          <a:p>
            <a:pPr lvl="1">
              <a:buFont typeface="Wingdings" pitchFamily="2" charset="2"/>
              <a:buChar char="q"/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AC9F589-86AC-EB41-A32D-25D0D1947E0D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940A7B19-4E08-C64D-AA63-BA41F6796D8A}" type="slidenum">
              <a:rPr lang="en-US">
                <a:latin typeface="Garamond" charset="0"/>
              </a:rPr>
              <a:pPr eaLnBrk="1" hangingPunct="1"/>
              <a:t>6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ransition xmlns:p14="http://schemas.microsoft.com/office/powerpoint/2010/main">
    <p:cut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Logical instructions: example</a:t>
            </a:r>
          </a:p>
        </p:txBody>
      </p:sp>
      <p:sp>
        <p:nvSpPr>
          <p:cNvPr id="15363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Show the state of AL after each instruction in the following sequence:</a:t>
            </a:r>
          </a:p>
          <a:p>
            <a:pPr lvl="1"/>
            <a:r>
              <a:rPr lang="en-US" dirty="0">
                <a:latin typeface="Arial" charset="0"/>
              </a:rPr>
              <a:t>MOV AL, </a:t>
            </a:r>
            <a:r>
              <a:rPr lang="en-US" dirty="0" smtClean="0">
                <a:latin typeface="Arial" charset="0"/>
              </a:rPr>
              <a:t>0x55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AND AL, </a:t>
            </a:r>
            <a:r>
              <a:rPr lang="en-US" dirty="0" smtClean="0">
                <a:latin typeface="Arial" charset="0"/>
              </a:rPr>
              <a:t>0x1F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OR AL, </a:t>
            </a:r>
            <a:r>
              <a:rPr lang="en-US" dirty="0" smtClean="0">
                <a:latin typeface="Arial" charset="0"/>
              </a:rPr>
              <a:t>0xC0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XOR AL, </a:t>
            </a:r>
            <a:r>
              <a:rPr lang="en-US" dirty="0" smtClean="0">
                <a:latin typeface="Arial" charset="0"/>
              </a:rPr>
              <a:t>0x0F</a:t>
            </a:r>
            <a:endParaRPr lang="en-US" dirty="0">
              <a:latin typeface="Arial" charset="0"/>
            </a:endParaRPr>
          </a:p>
          <a:p>
            <a:pPr lvl="1"/>
            <a:r>
              <a:rPr lang="en-US" dirty="0">
                <a:latin typeface="Arial" charset="0"/>
              </a:rPr>
              <a:t>NOT AL</a:t>
            </a:r>
          </a:p>
          <a:p>
            <a:endParaRPr lang="en-US" dirty="0">
              <a:latin typeface="Arial" charset="0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649BD4B0-E266-D54F-A57E-FE261542BE0F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CDFF3F3A-0567-584F-BE3F-54E1A9785A08}" type="slidenum">
              <a:rPr lang="en-US">
                <a:latin typeface="Garamond" charset="0"/>
              </a:rPr>
              <a:pPr eaLnBrk="1" hangingPunct="1"/>
              <a:t>7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Logical instructions: solution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</a:rPr>
              <a:t>Show the state of AL after each </a:t>
            </a:r>
            <a:r>
              <a:rPr lang="en-US" dirty="0" smtClean="0">
                <a:ea typeface="+mn-ea"/>
              </a:rPr>
              <a:t>instruction</a:t>
            </a:r>
            <a:endParaRPr lang="en-US" dirty="0">
              <a:ea typeface="+mn-ea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MOV AL, </a:t>
            </a:r>
            <a:r>
              <a:rPr lang="en-US" dirty="0" smtClean="0"/>
              <a:t>0x55</a:t>
            </a: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AL = </a:t>
            </a:r>
            <a:r>
              <a:rPr lang="en-US" dirty="0" smtClean="0">
                <a:solidFill>
                  <a:srgbClr val="FF0000"/>
                </a:solidFill>
              </a:rPr>
              <a:t>0x55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AND AL, </a:t>
            </a:r>
            <a:r>
              <a:rPr lang="en-US" dirty="0" smtClean="0"/>
              <a:t>0x1FH</a:t>
            </a: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AL = </a:t>
            </a:r>
            <a:r>
              <a:rPr lang="en-US" dirty="0" smtClean="0">
                <a:solidFill>
                  <a:srgbClr val="FF0000"/>
                </a:solidFill>
              </a:rPr>
              <a:t>0x55 </a:t>
            </a:r>
            <a:r>
              <a:rPr lang="en-US" dirty="0" smtClean="0">
                <a:solidFill>
                  <a:srgbClr val="FF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0x1F </a:t>
            </a:r>
            <a:r>
              <a:rPr lang="en-US" dirty="0" smtClean="0">
                <a:solidFill>
                  <a:srgbClr val="FF0000"/>
                </a:solidFill>
              </a:rPr>
              <a:t>= 01010101 AND 00011111</a:t>
            </a:r>
          </a:p>
          <a:p>
            <a:pPr marL="914400" lvl="2" indent="0">
              <a:buFont typeface="Wingdings" pitchFamily="2" charset="2"/>
              <a:buNone/>
              <a:defRPr/>
            </a:pPr>
            <a:r>
              <a:rPr lang="en-US" dirty="0" smtClean="0">
                <a:solidFill>
                  <a:srgbClr val="FF0000"/>
                </a:solidFill>
              </a:rPr>
              <a:t>        = 00010101 = </a:t>
            </a:r>
            <a:r>
              <a:rPr lang="en-US" dirty="0" smtClean="0">
                <a:solidFill>
                  <a:srgbClr val="FF0000"/>
                </a:solidFill>
              </a:rPr>
              <a:t>0x15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OR AL, </a:t>
            </a:r>
            <a:r>
              <a:rPr lang="en-US" dirty="0" smtClean="0"/>
              <a:t>0xC0</a:t>
            </a: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AL = </a:t>
            </a:r>
            <a:r>
              <a:rPr lang="en-US" dirty="0" smtClean="0">
                <a:solidFill>
                  <a:srgbClr val="FF0000"/>
                </a:solidFill>
              </a:rPr>
              <a:t>0x15 </a:t>
            </a:r>
            <a:r>
              <a:rPr lang="en-US" dirty="0" smtClean="0">
                <a:solidFill>
                  <a:srgbClr val="FF0000"/>
                </a:solidFill>
              </a:rPr>
              <a:t>OR </a:t>
            </a:r>
            <a:r>
              <a:rPr lang="en-US" dirty="0" smtClean="0">
                <a:solidFill>
                  <a:srgbClr val="FF0000"/>
                </a:solidFill>
              </a:rPr>
              <a:t>0xC0 </a:t>
            </a:r>
            <a:r>
              <a:rPr lang="en-US" dirty="0" smtClean="0">
                <a:solidFill>
                  <a:srgbClr val="FF0000"/>
                </a:solidFill>
              </a:rPr>
              <a:t>= 00010101 OR 11000000</a:t>
            </a:r>
          </a:p>
          <a:p>
            <a:pPr marL="914400" lvl="2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= 11010101 = </a:t>
            </a:r>
            <a:r>
              <a:rPr lang="en-US" dirty="0" smtClean="0">
                <a:solidFill>
                  <a:srgbClr val="FF0000"/>
                </a:solidFill>
              </a:rPr>
              <a:t>0xD5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XOR AL, </a:t>
            </a:r>
            <a:r>
              <a:rPr lang="en-US" dirty="0" smtClean="0"/>
              <a:t>0x0F</a:t>
            </a:r>
            <a:endParaRPr lang="en-US" dirty="0" smtClean="0"/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AL = </a:t>
            </a:r>
            <a:r>
              <a:rPr lang="en-US" dirty="0" smtClean="0">
                <a:solidFill>
                  <a:srgbClr val="FF0000"/>
                </a:solidFill>
              </a:rPr>
              <a:t>0xD5 </a:t>
            </a:r>
            <a:r>
              <a:rPr lang="en-US" dirty="0" smtClean="0">
                <a:solidFill>
                  <a:srgbClr val="FF0000"/>
                </a:solidFill>
              </a:rPr>
              <a:t>XOR </a:t>
            </a:r>
            <a:r>
              <a:rPr lang="en-US" dirty="0" smtClean="0">
                <a:solidFill>
                  <a:srgbClr val="FF0000"/>
                </a:solidFill>
              </a:rPr>
              <a:t>0x0F </a:t>
            </a:r>
            <a:r>
              <a:rPr lang="en-US" dirty="0" smtClean="0">
                <a:solidFill>
                  <a:srgbClr val="FF0000"/>
                </a:solidFill>
              </a:rPr>
              <a:t>= 11010101 XOR 00001111</a:t>
            </a:r>
          </a:p>
          <a:p>
            <a:pPr marL="914400" lvl="2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= 11011010 = </a:t>
            </a:r>
            <a:r>
              <a:rPr lang="en-US" dirty="0" smtClean="0">
                <a:solidFill>
                  <a:srgbClr val="FF0000"/>
                </a:solidFill>
              </a:rPr>
              <a:t>0xDA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/>
              <a:t>NOT </a:t>
            </a:r>
            <a:r>
              <a:rPr lang="en-US" dirty="0" smtClean="0"/>
              <a:t>AL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>
                <a:solidFill>
                  <a:srgbClr val="FF0000"/>
                </a:solidFill>
              </a:rPr>
              <a:t>AL = NOT </a:t>
            </a:r>
            <a:r>
              <a:rPr lang="en-US" dirty="0" smtClean="0">
                <a:solidFill>
                  <a:srgbClr val="FF0000"/>
                </a:solidFill>
              </a:rPr>
              <a:t>0xDA </a:t>
            </a:r>
            <a:r>
              <a:rPr lang="en-US" dirty="0" smtClean="0">
                <a:solidFill>
                  <a:srgbClr val="FF0000"/>
                </a:solidFill>
              </a:rPr>
              <a:t>= NOT(11011010) = 00100101 = </a:t>
            </a:r>
            <a:r>
              <a:rPr lang="en-US" dirty="0" smtClean="0">
                <a:solidFill>
                  <a:srgbClr val="FF0000"/>
                </a:solidFill>
              </a:rPr>
              <a:t>0x25</a:t>
            </a:r>
            <a:endParaRPr lang="en-US" dirty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B219A458-FB66-6B43-A533-751934FD5016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0CA7CCA-BAFB-DD4A-BCD8-D7F3E1C15150}" type="slidenum">
              <a:rPr lang="en-US">
                <a:latin typeface="Garamond" charset="0"/>
              </a:rPr>
              <a:pPr eaLnBrk="1" hangingPunct="1"/>
              <a:t>8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SHL / SAL / SHR / SAR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Shift instruction format: &lt;op&gt; D, &lt;</a:t>
            </a:r>
            <a:r>
              <a:rPr lang="en-US" dirty="0" err="1" smtClean="0">
                <a:ea typeface="+mn-ea"/>
              </a:rPr>
              <a:t>shamt</a:t>
            </a:r>
            <a:r>
              <a:rPr lang="en-US" dirty="0" smtClean="0">
                <a:ea typeface="+mn-ea"/>
              </a:rPr>
              <a:t>&gt;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Destination may be register/memory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</a:t>
            </a:r>
            <a:r>
              <a:rPr lang="en-US" dirty="0" err="1" smtClean="0"/>
              <a:t>shamt</a:t>
            </a:r>
            <a:r>
              <a:rPr lang="en-US" dirty="0" smtClean="0"/>
              <a:t>&gt;: shift amount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May be immediate or register CL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All shift instructions store last bit shifted out in carry flag (CF)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SHL: logical shift left </a:t>
            </a:r>
            <a:r>
              <a:rPr lang="en-US" i="1" dirty="0" smtClean="0">
                <a:ea typeface="+mn-ea"/>
              </a:rPr>
              <a:t>(double-precision version SHLD)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SAL: arithmetic shift left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 to left by &lt;</a:t>
            </a:r>
            <a:r>
              <a:rPr lang="en-US" dirty="0" err="1" smtClean="0"/>
              <a:t>shamt</a:t>
            </a:r>
            <a:r>
              <a:rPr lang="en-US" dirty="0" smtClean="0"/>
              <a:t>&gt; bits; shift 0s into LS bits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SHR: logical shift right </a:t>
            </a:r>
            <a:r>
              <a:rPr lang="en-US" i="1" dirty="0" smtClean="0">
                <a:ea typeface="+mn-ea"/>
              </a:rPr>
              <a:t>(double-precision version SHRD)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 to right by &lt;</a:t>
            </a:r>
            <a:r>
              <a:rPr lang="en-US" dirty="0" err="1" smtClean="0"/>
              <a:t>shamt</a:t>
            </a:r>
            <a:r>
              <a:rPr lang="en-US" dirty="0" smtClean="0"/>
              <a:t>&gt; bits; shift 0s into MS bits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</a:rPr>
              <a:t>SAR: arithmetic shift right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Shift to right by &lt;</a:t>
            </a:r>
            <a:r>
              <a:rPr lang="en-US" dirty="0" err="1" smtClean="0"/>
              <a:t>shamt</a:t>
            </a:r>
            <a:r>
              <a:rPr lang="en-US" dirty="0" smtClean="0"/>
              <a:t>&gt; bits; copy original MSB to fill MS bits (keep sign of value intact)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30D747FE-571A-A444-8BF3-6403BEDF1DC4}" type="datetime1">
              <a:rPr lang="en-US" smtClean="0">
                <a:latin typeface="Garamond" charset="0"/>
              </a:rPr>
              <a:t>9/21/16</a:t>
            </a:fld>
            <a:endParaRPr lang="en-US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9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E85CAFBD-C260-5D4A-ACA3-F842EDFCCD2F}" type="slidenum">
              <a:rPr lang="en-US">
                <a:latin typeface="Garamond" charset="0"/>
              </a:rPr>
              <a:pPr eaLnBrk="1" hangingPunct="1"/>
              <a:t>9</a:t>
            </a:fld>
            <a:endParaRPr lang="en-US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8821</TotalTime>
  <Words>1148</Words>
  <Application>Microsoft Macintosh PowerPoint</Application>
  <PresentationFormat>On-screen Show (4:3)</PresentationFormat>
  <Paragraphs>223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Edge</vt:lpstr>
      <vt:lpstr>EECE.3170 Microprocessor Systems Design I</vt:lpstr>
      <vt:lpstr>Lecture outline</vt:lpstr>
      <vt:lpstr>Review: MUL/IMUL</vt:lpstr>
      <vt:lpstr>Review: DIV/IDIV</vt:lpstr>
      <vt:lpstr>Logical instructions (+ shift, rotate)</vt:lpstr>
      <vt:lpstr>AND / OR / XOR / NOT</vt:lpstr>
      <vt:lpstr>Logical instructions: example</vt:lpstr>
      <vt:lpstr>Logical instructions: solution</vt:lpstr>
      <vt:lpstr>SHL / SAL / SHR / SAR</vt:lpstr>
      <vt:lpstr>SAL/SHL example</vt:lpstr>
      <vt:lpstr>SHR example</vt:lpstr>
      <vt:lpstr>SAR example</vt:lpstr>
      <vt:lpstr>Shift example</vt:lpstr>
      <vt:lpstr>Solution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1713</cp:revision>
  <dcterms:created xsi:type="dcterms:W3CDTF">2006-04-03T05:03:01Z</dcterms:created>
  <dcterms:modified xsi:type="dcterms:W3CDTF">2016-09-21T15:29:32Z</dcterms:modified>
</cp:coreProperties>
</file>