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469" r:id="rId4"/>
    <p:sldId id="463" r:id="rId5"/>
    <p:sldId id="464" r:id="rId6"/>
    <p:sldId id="465" r:id="rId7"/>
    <p:sldId id="466" r:id="rId8"/>
    <p:sldId id="467" r:id="rId9"/>
    <p:sldId id="468" r:id="rId10"/>
    <p:sldId id="379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87" d="100"/>
          <a:sy n="87" d="100"/>
        </p:scale>
        <p:origin x="-15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A4E629-B258-0448-9DF9-4BC92334D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0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CD23A0-EC3F-F04F-849C-A33D8D615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1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50CCFF-BD6A-C542-B3C8-8E4D0927D77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403224-3FEA-AF49-99B7-763BE9E1FA7B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1433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(I)</a:t>
            </a:r>
          </a:p>
        </p:txBody>
      </p:sp>
      <p:sp>
        <p:nvSpPr>
          <p:cNvPr id="1434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5A13015-068A-B74D-A660-84FE50602025}" type="slidenum">
              <a:rPr lang="en-US"/>
              <a:pPr/>
              <a:t>8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86B2F5-2BF2-F34F-80B8-AEC71DD91775}" type="datetime1">
              <a:rPr lang="en-US" smtClean="0"/>
              <a:t>9/14/16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B18F-AB6B-CA46-8F6F-D1CCAF513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6C935-7F71-3841-A557-D77B78A453B3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2CA7F-42B9-F54F-8CA9-DE48DB184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2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D3E52-ACC4-9044-9831-3534F51E876F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CB706-1FBC-7845-8EB9-F403ACD50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1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9AE78-7288-9E4E-AF70-64039C2A8E91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A842F-11FC-2D4F-8AA3-2811A857D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540817-7FFC-5A40-9F97-3A9C5B8EDC04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4406C-C095-AD4E-B8CB-652946407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2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3D7E0-6EBB-B34F-A5C3-83BD44F48B23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D36A5-3219-684F-AA92-0147FB9A11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8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5B1EA-65F6-1148-BF83-83E34551D712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E7C92-3E85-7A42-8231-C88DD1457D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24264-7B1F-C845-8684-2DD5B9C91BBC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7E4F6-3BDF-AD40-8581-E4FDB71135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539264-93EE-994A-A946-223CC8AB335F}" type="datetime1">
              <a:rPr lang="en-US" smtClean="0"/>
              <a:t>9/14/16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F61C4-3FF0-4E45-82D4-E5786C422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1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92147-59B7-5145-A784-8E82336DFAAA}" type="datetime1">
              <a:rPr lang="en-US" smtClean="0"/>
              <a:t>9/14/16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79A6-1EDE-A842-BA5C-1F4E8EB55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6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37942-68E2-A044-9E1A-7B84069C2E86}" type="datetime1">
              <a:rPr lang="en-US" smtClean="0"/>
              <a:t>9/14/16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D12BB-6601-1043-A23A-28EA9A565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6E5C0-70B4-594B-9620-B3BC637FE74F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E06DD-F10F-B64B-BA73-4779127EE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8A134-62E4-D047-ACFE-8517545B5D77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593A1-E357-BB45-8224-BCF135975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7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610F274-8C2D-E845-AE26-C963FA88C9A3}" type="datetime1">
              <a:rPr lang="en-US" smtClean="0"/>
              <a:t>9/14/16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81FC58E-BBD5-7742-B809-86144AE43A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8" r:id="rId2"/>
    <p:sldLayoutId id="2147484549" r:id="rId3"/>
    <p:sldLayoutId id="2147484550" r:id="rId4"/>
    <p:sldLayoutId id="2147484551" r:id="rId5"/>
    <p:sldLayoutId id="2147484552" r:id="rId6"/>
    <p:sldLayoutId id="2147484553" r:id="rId7"/>
    <p:sldLayoutId id="2147484554" r:id="rId8"/>
    <p:sldLayoutId id="2147484555" r:id="rId9"/>
    <p:sldLayoutId id="2147484556" r:id="rId10"/>
    <p:sldLayoutId id="2147484557" r:id="rId11"/>
    <p:sldLayoutId id="2147484558" r:id="rId12"/>
    <p:sldLayoutId id="214748455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7: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Arithmetic instructions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Multiplication and division</a:t>
            </a:r>
          </a:p>
          <a:p>
            <a:pPr lvl="1"/>
            <a:r>
              <a:rPr lang="en-US" dirty="0" smtClean="0">
                <a:latin typeface="Arial" charset="0"/>
              </a:rPr>
              <a:t>Logical and shift instructions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2 due 2:00 PM today</a:t>
            </a:r>
          </a:p>
          <a:p>
            <a:pPr lvl="1"/>
            <a:r>
              <a:rPr lang="en-US">
                <a:latin typeface="Arial" charset="0"/>
              </a:rPr>
              <a:t>HW 3 to be posted; due 2:00 PM 9/28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457D4D-5707-1F48-A067-C73B912DF371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18A6F9-97BD-0640-AE56-DA2FF8060FFA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2 due </a:t>
            </a:r>
            <a:r>
              <a:rPr lang="en-US" dirty="0" smtClean="0">
                <a:latin typeface="Arial" charset="0"/>
              </a:rPr>
              <a:t>2:00 PM today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HW 3 to be posted; due </a:t>
            </a:r>
            <a:r>
              <a:rPr lang="en-US" dirty="0" smtClean="0">
                <a:latin typeface="Arial" charset="0"/>
              </a:rPr>
              <a:t>2:</a:t>
            </a:r>
            <a:r>
              <a:rPr lang="en-US" dirty="0" smtClean="0">
                <a:latin typeface="Arial" charset="0"/>
              </a:rPr>
              <a:t>00 PM </a:t>
            </a:r>
            <a:r>
              <a:rPr lang="en-US" dirty="0" smtClean="0">
                <a:latin typeface="Arial" charset="0"/>
              </a:rPr>
              <a:t>9/28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Data transfer instructions (XCHG, LEA)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Arithmetic instructions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B7FFAD-D093-3F47-B94B-DFD98DA2405B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D9EC90-BB3D-A849-A1D5-320D5705BB2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XCHG, LEA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XCHG: swap contents of source, </a:t>
            </a:r>
            <a:r>
              <a:rPr lang="en-US" dirty="0" err="1" smtClean="0"/>
              <a:t>dest</a:t>
            </a:r>
            <a:endParaRPr lang="en-US" dirty="0" smtClean="0"/>
          </a:p>
          <a:p>
            <a:pPr lvl="1"/>
            <a:r>
              <a:rPr lang="en-US" dirty="0" smtClean="0"/>
              <a:t>For example, </a:t>
            </a:r>
            <a:r>
              <a:rPr lang="en-US" dirty="0" smtClean="0"/>
              <a:t>if AX </a:t>
            </a:r>
            <a:r>
              <a:rPr lang="en-US" dirty="0" smtClean="0"/>
              <a:t>= </a:t>
            </a:r>
            <a:r>
              <a:rPr lang="en-US" dirty="0" smtClean="0"/>
              <a:t>0x1234 </a:t>
            </a:r>
            <a:r>
              <a:rPr lang="en-US" dirty="0" smtClean="0"/>
              <a:t>and BX = </a:t>
            </a:r>
            <a:r>
              <a:rPr lang="en-US" dirty="0" smtClean="0"/>
              <a:t>0x5678:</a:t>
            </a:r>
            <a:endParaRPr lang="en-US" dirty="0" smtClean="0"/>
          </a:p>
          <a:p>
            <a:pPr marL="344487" lvl="1" indent="0">
              <a:buNone/>
            </a:pPr>
            <a:r>
              <a:rPr lang="en-US" dirty="0" smtClean="0"/>
              <a:t>	XCHG AX, BX </a:t>
            </a:r>
            <a:r>
              <a:rPr lang="en-US" dirty="0" smtClean="0">
                <a:sym typeface="Wingdings"/>
              </a:rPr>
              <a:t> AX = </a:t>
            </a:r>
            <a:r>
              <a:rPr lang="en-US" dirty="0" smtClean="0">
                <a:sym typeface="Wingdings"/>
              </a:rPr>
              <a:t>0x5678, </a:t>
            </a:r>
            <a:r>
              <a:rPr lang="en-US" dirty="0" smtClean="0">
                <a:sym typeface="Wingdings"/>
              </a:rPr>
              <a:t>BX = </a:t>
            </a:r>
            <a:r>
              <a:rPr lang="en-US" dirty="0" smtClean="0">
                <a:sym typeface="Wingdings"/>
              </a:rPr>
              <a:t>0x1234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LEA: load effective address</a:t>
            </a:r>
          </a:p>
          <a:p>
            <a:pPr lvl="1"/>
            <a:r>
              <a:rPr lang="en-US" dirty="0" smtClean="0">
                <a:sym typeface="Wingdings"/>
              </a:rPr>
              <a:t>Store result of effective address computation in register</a:t>
            </a:r>
          </a:p>
          <a:p>
            <a:pPr lvl="1"/>
            <a:r>
              <a:rPr lang="en-US" dirty="0" smtClean="0">
                <a:sym typeface="Wingdings"/>
              </a:rPr>
              <a:t>Instruction doesn’t actually access memory</a:t>
            </a:r>
          </a:p>
          <a:p>
            <a:pPr lvl="1"/>
            <a:r>
              <a:rPr lang="en-US" dirty="0" smtClean="0">
                <a:sym typeface="Wingdings"/>
              </a:rPr>
              <a:t>For example, given AX = </a:t>
            </a:r>
            <a:r>
              <a:rPr lang="en-US" dirty="0" smtClean="0">
                <a:sym typeface="Wingdings"/>
              </a:rPr>
              <a:t>0x3170:</a:t>
            </a:r>
            <a:endParaRPr lang="en-US" dirty="0" smtClean="0">
              <a:sym typeface="Wingdings"/>
            </a:endParaRPr>
          </a:p>
          <a:p>
            <a:pPr marL="344487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LEA	CX, [AX</a:t>
            </a:r>
            <a:r>
              <a:rPr lang="en-US" dirty="0" smtClean="0">
                <a:sym typeface="Wingdings"/>
              </a:rPr>
              <a:t>+0x0220] </a:t>
            </a:r>
            <a:r>
              <a:rPr lang="en-US" dirty="0" smtClean="0">
                <a:sym typeface="Wingdings"/>
              </a:rPr>
              <a:t> CX = </a:t>
            </a:r>
            <a:r>
              <a:rPr lang="en-US" dirty="0" smtClean="0">
                <a:sym typeface="Wingdings"/>
              </a:rPr>
              <a:t>0x3390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D34D-1FC5-AB42-8B93-DA2B87763CE2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36A5-3219-684F-AA92-0147FB9A11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4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Flags</a:t>
            </a:r>
            <a:endParaRPr lang="en-US" dirty="0">
              <a:latin typeface="Garamond" charset="0"/>
            </a:endParaRPr>
          </a:p>
        </p:txBody>
      </p:sp>
      <p:sp>
        <p:nvSpPr>
          <p:cNvPr id="5123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All arithmetic instructions set flags</a:t>
            </a:r>
          </a:p>
          <a:p>
            <a:pPr lvl="1"/>
            <a:r>
              <a:rPr lang="en-US">
                <a:latin typeface="Arial" charset="0"/>
              </a:rPr>
              <a:t>CF = carry flag (carry output from MSB of add/sub)</a:t>
            </a:r>
          </a:p>
          <a:p>
            <a:pPr lvl="1"/>
            <a:r>
              <a:rPr lang="en-US">
                <a:latin typeface="Arial" charset="0"/>
              </a:rPr>
              <a:t>OF = overflow flag</a:t>
            </a:r>
          </a:p>
          <a:p>
            <a:pPr lvl="1"/>
            <a:r>
              <a:rPr lang="en-US">
                <a:latin typeface="Arial" charset="0"/>
              </a:rPr>
              <a:t>ZF = zero flag (result is zero)</a:t>
            </a:r>
          </a:p>
          <a:p>
            <a:pPr lvl="1"/>
            <a:r>
              <a:rPr lang="en-US">
                <a:latin typeface="Arial" charset="0"/>
              </a:rPr>
              <a:t>SF = sign flag (1 if negative, 0 if positive)</a:t>
            </a:r>
          </a:p>
          <a:p>
            <a:pPr lvl="1"/>
            <a:r>
              <a:rPr lang="en-US">
                <a:latin typeface="Arial" charset="0"/>
              </a:rPr>
              <a:t>PF = parity flag (even parity in LSB)</a:t>
            </a:r>
          </a:p>
          <a:p>
            <a:pPr lvl="1"/>
            <a:r>
              <a:rPr lang="en-US">
                <a:latin typeface="Arial" charset="0"/>
              </a:rPr>
              <a:t>AF = auxiliary carry (carry between nibbles)</a:t>
            </a:r>
          </a:p>
          <a:p>
            <a:r>
              <a:rPr lang="en-US">
                <a:latin typeface="Arial" charset="0"/>
              </a:rPr>
              <a:t>Stored in FLAGS register</a:t>
            </a:r>
          </a:p>
          <a:p>
            <a:r>
              <a:rPr lang="en-US">
                <a:latin typeface="Arial" charset="0"/>
              </a:rPr>
              <a:t>Referenced in conditional instructions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5F35ED-4364-EB44-9F10-A7BECB54B1E2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932200-1310-6A4E-9483-484DEA251322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25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 instructions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ADD D, S</a:t>
            </a:r>
          </a:p>
          <a:p>
            <a:pPr lvl="1"/>
            <a:r>
              <a:rPr lang="en-US">
                <a:latin typeface="Arial" charset="0"/>
              </a:rPr>
              <a:t>Operation: (D) = (D) + (S)</a:t>
            </a:r>
          </a:p>
          <a:p>
            <a:r>
              <a:rPr lang="en-US">
                <a:latin typeface="Arial" charset="0"/>
              </a:rPr>
              <a:t>ADC D, S</a:t>
            </a:r>
          </a:p>
          <a:p>
            <a:pPr lvl="1"/>
            <a:r>
              <a:rPr lang="en-US">
                <a:latin typeface="Arial" charset="0"/>
              </a:rPr>
              <a:t>Operation: (D) = (D) + (S) + (CF)</a:t>
            </a:r>
          </a:p>
          <a:p>
            <a:r>
              <a:rPr lang="en-US">
                <a:latin typeface="Arial" charset="0"/>
              </a:rPr>
              <a:t>INC D</a:t>
            </a:r>
          </a:p>
          <a:p>
            <a:pPr lvl="1"/>
            <a:r>
              <a:rPr lang="en-US">
                <a:latin typeface="Arial" charset="0"/>
              </a:rPr>
              <a:t>Operation: (D) = (D) + 1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B0FCBC-F4EA-0E4A-B985-2432D56BB8AD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57462E-DFD4-7F45-B7C7-C57528383B36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10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Subtraction instructions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SUB D, S</a:t>
            </a:r>
          </a:p>
          <a:p>
            <a:pPr lvl="1"/>
            <a:r>
              <a:rPr lang="en-US">
                <a:latin typeface="Arial" charset="0"/>
              </a:rPr>
              <a:t>Operation: (D) = (D) – (S)</a:t>
            </a:r>
          </a:p>
          <a:p>
            <a:r>
              <a:rPr lang="en-US">
                <a:latin typeface="Arial" charset="0"/>
              </a:rPr>
              <a:t>SBB D, S</a:t>
            </a:r>
          </a:p>
          <a:p>
            <a:pPr lvl="1"/>
            <a:r>
              <a:rPr lang="en-US">
                <a:latin typeface="Arial" charset="0"/>
              </a:rPr>
              <a:t>Operation: (D) = (D) – (S) – (CF)</a:t>
            </a:r>
          </a:p>
          <a:p>
            <a:r>
              <a:rPr lang="en-US">
                <a:latin typeface="Arial" charset="0"/>
              </a:rPr>
              <a:t>DEC D</a:t>
            </a:r>
          </a:p>
          <a:p>
            <a:pPr lvl="1"/>
            <a:r>
              <a:rPr lang="en-US">
                <a:latin typeface="Arial" charset="0"/>
              </a:rPr>
              <a:t>Operation: (D) = (D) – 1</a:t>
            </a:r>
          </a:p>
          <a:p>
            <a:r>
              <a:rPr lang="en-US">
                <a:latin typeface="Arial" charset="0"/>
              </a:rPr>
              <a:t>NEG D</a:t>
            </a:r>
          </a:p>
          <a:p>
            <a:pPr lvl="1"/>
            <a:r>
              <a:rPr lang="en-US">
                <a:latin typeface="Arial" charset="0"/>
              </a:rPr>
              <a:t>Operation: (D) = -(D)</a:t>
            </a:r>
          </a:p>
          <a:p>
            <a:pPr lvl="1"/>
            <a:r>
              <a:rPr lang="en-US">
                <a:latin typeface="Arial" charset="0"/>
              </a:rPr>
              <a:t>Two’s complement negation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BDAE83-2034-9C4B-82D2-72262BA06BAC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1830E9-A1F6-0B49-B71E-FBAAC6ECB041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04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Addition/subtraction examples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Given the following initial state: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AX = </a:t>
            </a:r>
            <a:r>
              <a:rPr lang="en-US" dirty="0" smtClean="0"/>
              <a:t>0x1234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BL = </a:t>
            </a:r>
            <a:r>
              <a:rPr lang="en-US" dirty="0" smtClean="0"/>
              <a:t>0xAB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Memory location SUM = </a:t>
            </a:r>
            <a:r>
              <a:rPr lang="en-US" dirty="0" smtClean="0"/>
              <a:t>0x00CD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Show the results of each step of the following instruction </a:t>
            </a:r>
            <a:r>
              <a:rPr lang="en-US" dirty="0" smtClean="0">
                <a:ea typeface="+mn-ea"/>
              </a:rPr>
              <a:t>sequence: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ADD </a:t>
            </a:r>
            <a:r>
              <a:rPr lang="en-US" dirty="0"/>
              <a:t>AX, [SUM</a:t>
            </a:r>
            <a:r>
              <a:rPr lang="en-US" dirty="0" smtClean="0"/>
              <a:t>]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ADC </a:t>
            </a:r>
            <a:r>
              <a:rPr lang="en-US" dirty="0"/>
              <a:t>BL, </a:t>
            </a:r>
            <a:r>
              <a:rPr lang="en-US" dirty="0" smtClean="0"/>
              <a:t>0x05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NEG 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SUB AX, </a:t>
            </a:r>
            <a:r>
              <a:rPr lang="en-US" dirty="0" smtClean="0"/>
              <a:t>0x12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INC </a:t>
            </a:r>
            <a:r>
              <a:rPr lang="en-US" dirty="0"/>
              <a:t>WORD PTR [SUM</a:t>
            </a:r>
            <a:r>
              <a:rPr lang="en-US" dirty="0" smtClean="0"/>
              <a:t>]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872D32-4140-A84D-BE78-47AE8843DEC8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A411A3-8AA3-AE4B-B59B-CC2B0A1093C0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7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ADD AX, [SUM]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AX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(SUM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) +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AX</a:t>
            </a:r>
            <a:endParaRPr lang="en-US" sz="2400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0x00CD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0x1234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0x1301</a:t>
            </a:r>
            <a:endParaRPr lang="en-US" sz="2400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AX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1301, CF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= 0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ADC BL</a:t>
            </a:r>
            <a:r>
              <a:rPr lang="en-US" sz="2800" dirty="0" smtClean="0">
                <a:latin typeface="Arial" charset="0"/>
              </a:rPr>
              <a:t>, 05h</a:t>
            </a:r>
            <a:endParaRPr lang="en-US" sz="28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BL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BL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0x05 + CF</a:t>
            </a:r>
            <a:endParaRPr lang="en-US" sz="2400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0xAB + 0x05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+ 0 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0xB0</a:t>
            </a:r>
            <a:endParaRPr lang="en-US" sz="2400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BL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0xB0, CF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= 0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NEG BL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BL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–BL</a:t>
            </a:r>
            <a:endParaRPr lang="en-US" sz="2400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–0xB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–(1011 0000)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= 0101 0000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0x50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800" dirty="0"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2DA904-4DB3-2F4E-A4D8-FCBD94ECF497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874945-A4F0-814A-AED4-B76FA7FD69D1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041988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SUB AX, </a:t>
            </a:r>
            <a:r>
              <a:rPr lang="en-US" dirty="0" smtClean="0">
                <a:latin typeface="Arial" charset="0"/>
              </a:rPr>
              <a:t>0x12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AX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AX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–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0x0012</a:t>
            </a:r>
            <a:endParaRPr lang="en-US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0x1301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–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0x0012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0x12EF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AX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0x12EF, CF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0</a:t>
            </a:r>
          </a:p>
          <a:p>
            <a:r>
              <a:rPr lang="en-US" dirty="0">
                <a:latin typeface="Arial" charset="0"/>
              </a:rPr>
              <a:t>INC WORD PTR [SUM]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(SUM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(SUM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 + 1</a:t>
            </a:r>
            <a:endParaRPr lang="en-US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0x00CD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+ 1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0x00CE</a:t>
            </a:r>
            <a:endParaRPr lang="en-US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(SUM)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0x00CE, CF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= 0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584FAF-7809-2442-A29D-978FF0971A1A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74FFC0-31AA-8C43-BE34-22DF0DD376AC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91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9637</TotalTime>
  <Words>565</Words>
  <Application>Microsoft Macintosh PowerPoint</Application>
  <PresentationFormat>On-screen Show (4:3)</PresentationFormat>
  <Paragraphs>121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Edge</vt:lpstr>
      <vt:lpstr>EECE.3170 Microprocessor Systems Design I</vt:lpstr>
      <vt:lpstr>Lecture outline</vt:lpstr>
      <vt:lpstr>Review: XCHG, LEA</vt:lpstr>
      <vt:lpstr>Flags</vt:lpstr>
      <vt:lpstr>Addition instructions</vt:lpstr>
      <vt:lpstr>Subtraction instructions</vt:lpstr>
      <vt:lpstr>Addition/subtraction examples</vt:lpstr>
      <vt:lpstr>Example solution</vt:lpstr>
      <vt:lpstr>Example solution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1731</cp:revision>
  <dcterms:created xsi:type="dcterms:W3CDTF">2006-04-03T05:03:01Z</dcterms:created>
  <dcterms:modified xsi:type="dcterms:W3CDTF">2016-09-14T17:57:35Z</dcterms:modified>
</cp:coreProperties>
</file>