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389" r:id="rId4"/>
    <p:sldId id="372" r:id="rId5"/>
    <p:sldId id="373" r:id="rId6"/>
    <p:sldId id="383" r:id="rId7"/>
    <p:sldId id="374" r:id="rId8"/>
    <p:sldId id="375" r:id="rId9"/>
    <p:sldId id="376" r:id="rId10"/>
    <p:sldId id="377" r:id="rId11"/>
    <p:sldId id="378" r:id="rId12"/>
    <p:sldId id="382" r:id="rId13"/>
    <p:sldId id="37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324" r:id="rId2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0FC7D6E-D835-E44C-9DCF-E64739EAF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78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77726D-A7D6-8D47-B114-B010AE609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497FA-EBDB-8E4E-B4A6-19748843BF54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538A2-9A1D-7F4D-B9C8-8829B0D3A916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B3422-514B-7B4A-A288-F43B917B2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3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28126-8B19-7844-BEFC-4052C3A5006B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A202-0AF2-3748-A71A-B6653BAA2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9C4A3-993D-0641-9088-5949D23A86B0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06672-0AB0-6B4F-8102-2C4F5BA2D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6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A1384-50E6-3D46-88BA-051E7636366B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869BA-4DFF-874C-9EAB-00660F797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74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466A1-CA51-C04B-97D4-40273ABE7992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CBCAC-22A9-3D46-B4AB-E22424CD0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2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2A592-92A3-9F49-8F86-4D20A478B23C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C0500-F21C-AC46-95BC-3C214DD39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E3750-B4D1-554E-9E2C-727FC9FE911A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7F88-155F-9342-9418-2B8CF85DC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4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858CF-C4B7-EB4C-AF28-E98D22683800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31C78-84C6-8843-8B50-660E5EE5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5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4A3FD-679B-7043-93A3-7CBF1237845A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24C75-3758-5946-8963-22A81868A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8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50178-B839-9242-A6D0-A059397C0E1E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EA272-B400-AA40-9972-4E66B1BE4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27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752B-2083-CF46-8509-0751F5CD3C99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1BDDE-E0CA-8047-BA89-763A1ACB6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1C6A2-D35A-BB47-850B-1ADFF535B2D1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3E1E1-71CD-2C48-ABFF-F021F9C33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B5F89-EFC1-344E-AF48-41B83B82F779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2DE3-3BC0-8F4F-8A66-19B406507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9FF29909-D171-884F-A6B5-49F3BB3BACB5}" type="datetime1">
              <a:rPr lang="en-US"/>
              <a:pPr>
                <a:defRPr/>
              </a:pPr>
              <a:t>11/30/16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DB269097-8615-C048-BBCD-399E35C0E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03" r:id="rId1"/>
    <p:sldLayoutId id="2147485191" r:id="rId2"/>
    <p:sldLayoutId id="2147485192" r:id="rId3"/>
    <p:sldLayoutId id="2147485193" r:id="rId4"/>
    <p:sldLayoutId id="2147485194" r:id="rId5"/>
    <p:sldLayoutId id="2147485195" r:id="rId6"/>
    <p:sldLayoutId id="2147485196" r:id="rId7"/>
    <p:sldLayoutId id="2147485197" r:id="rId8"/>
    <p:sldLayoutId id="2147485198" r:id="rId9"/>
    <p:sldLayoutId id="2147485199" r:id="rId10"/>
    <p:sldLayoutId id="2147485200" r:id="rId11"/>
    <p:sldLayoutId id="2147485201" r:id="rId12"/>
    <p:sldLayoutId id="214748520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16.317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31: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Continue with PIC example programs: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Interrupts (review)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Analog to Digital Conversion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defines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htc.h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&gt;			//PIC hardware mapping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_XTAL_FREQ 500000		//Used by the XC8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(x) macro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DOWN               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UP                  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SWITCH              PORTAbits.RA2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LED_RIGHT           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LED_LEFT            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PULL_UPS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config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bits that are part-specific for the PIC16F1829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__CONFIG(FOSC_INTOSC &amp; WDTE_OFF &amp; PWRTE_OFF &amp; MCLRE_OFF &amp; CP_OFF &amp; CPD_OFF &amp; BOREN_ON &amp; CLKOUTEN_OFF &amp; IESO_OFF &amp; FCMEN_OFF);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__CONFIG(WRT_OFF &amp; PLLEN_OFF &amp; STVREN_OFF &amp; LVP_OFF);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3B1190-BEBD-CD4E-92DF-2F574D2DAAE4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4E3602-A7D5-8548-B86F-C5346F62E73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char _direction;                       //a global variable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main(void)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//general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OSCCON = 0b00111000;                        //500KHz clock speed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TRISC = 0;                                  //all LED pins are outputs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 = 0;         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init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LEDs in OFF state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LATCbits.LATC3 = 1;                         //DS4 is lit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_direction = LED_RIGHT;                     //LEDs rotating R to 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switch (SW1)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TRISAbits.TRISA2 = 1;                       //switch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ANSELAbits.ANSA2 = 0;                       //digital switch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by using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internal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resistors, you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eliminate external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pull-up/down resistor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WPUA2 = 1;    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weak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pull-up 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nWPUEN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0;                  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global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weak pull-up bit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A055B70-1FAE-1440-B89B-53CE9873E3AF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7CBB32-9056-5D42-A496-52F724BAFBB1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(C): main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//1:256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for a delay of: (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insruction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-cycle * 256-counts)*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((8uS * 256)*256) =~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OPTION_REG = 0b00000111;                    //setup TIMER0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INTCONbits.TMR0IE = 1;                      //enable the TMR0 rollover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        //setup interrupt on 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INTCONbits.IOCIE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= 1;                       //enable interrupt on change global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IOCANbits.IOCAN2 = 1;                       //when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GIE = 1;                                    //enable global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interupts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while (1)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continue;                               //can spend rest of time doing something critical here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1368CDF-8924-EE41-AA5A-6CC88644DD34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6902A1C-FC51-4F46-B09E-DA9BC383D69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Rotate with interrupts (C): ISR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void interrupt ISR(void) {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(IOCAF) {                                //SW1 was just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IOCAF = 0;                              //must clear the flag in software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                         //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by waiting and seeing if still held down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(SWITCH == DOWN)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_direction ^= 1;                    //change directions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if (INTCONbits.T0IF)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INTCONbits.T0IF = 0;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if (_direction == LED_RIGHT)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&gt;&gt; = 1;                        //rotate right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== 1)  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LATCbits.LATC3 = 1;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 else{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LATC &lt;&lt; = 1;                        //rotate left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if (LATCbits.LATC4 == 1)            //when the last LED is lit, restart the pattern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LATCbits.LATC0 = 1;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}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B1E5A4-E009-A14A-8DC7-F925B7C391A8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F5ACFF3-9E0E-264D-9814-B1371CBFBC68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Analog to digital converter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10 bits of resolution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 value = (V / V</a:t>
            </a:r>
            <a:r>
              <a:rPr lang="en-US" baseline="-25000" dirty="0" smtClean="0"/>
              <a:t>REF</a:t>
            </a:r>
            <a:r>
              <a:rPr lang="en-US" dirty="0" smtClean="0"/>
              <a:t>) * 1023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11 analog input channels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Split across ports A, B, and C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be referenced to V</a:t>
            </a:r>
            <a:r>
              <a:rPr lang="en-US" baseline="-25000" dirty="0" smtClean="0">
                <a:ea typeface="+mn-ea"/>
                <a:cs typeface="+mn-cs"/>
              </a:rPr>
              <a:t>DD</a:t>
            </a:r>
            <a:r>
              <a:rPr lang="en-US" dirty="0" smtClean="0">
                <a:ea typeface="+mn-ea"/>
                <a:cs typeface="+mn-cs"/>
              </a:rPr>
              <a:t> or external reference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Key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ANSELx</a:t>
            </a:r>
            <a:r>
              <a:rPr lang="en-US" dirty="0" smtClean="0"/>
              <a:t>: Determines if pin(s) on port x are configured as analog or digital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ADCON0/ADCON1: Configuration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ADRESH/ADRESL: High/low bits of ADC result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ADC can generate interrupt when done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PEIE (peripheral interrupt enable) in INTCON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ADIE (analog to digital interrupt enable) in PIE1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When interrupt occurs, ADIF = 1 in PIR1 (must be cleared)</a:t>
            </a: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25F80-71ED-4143-A6DB-6BA05E0F09D9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466182-12E7-6C42-B56D-2608D4D171F7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block diagram</a:t>
            </a:r>
          </a:p>
        </p:txBody>
      </p:sp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EC3AE7B-D99F-D64C-87EF-4998AE13C2C7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A0D43A-05D8-8F44-A95A-7788C3943FEB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27113"/>
            <a:ext cx="6743700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ADCON0</a:t>
            </a:r>
          </a:p>
        </p:txBody>
      </p:sp>
      <p:sp>
        <p:nvSpPr>
          <p:cNvPr id="33794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8229600" cy="3768725"/>
          </a:xfrm>
        </p:spPr>
        <p:txBody>
          <a:bodyPr/>
          <a:lstStyle/>
          <a:p>
            <a:r>
              <a:rPr lang="en-US">
                <a:latin typeface="Arial" charset="0"/>
              </a:rPr>
              <a:t>CHS &lt;4:0&gt;: channel select</a:t>
            </a:r>
          </a:p>
          <a:p>
            <a:r>
              <a:rPr lang="en-US">
                <a:latin typeface="Arial" charset="0"/>
              </a:rPr>
              <a:t>GO/DONE’: start/end conversion</a:t>
            </a:r>
          </a:p>
          <a:p>
            <a:pPr lvl="1"/>
            <a:r>
              <a:rPr lang="en-US">
                <a:latin typeface="Arial" charset="0"/>
              </a:rPr>
              <a:t>Explicitly set to 1 to start conversion</a:t>
            </a:r>
          </a:p>
          <a:p>
            <a:pPr lvl="1"/>
            <a:r>
              <a:rPr lang="en-US">
                <a:latin typeface="Arial" charset="0"/>
              </a:rPr>
              <a:t>ADC will clear when conversion is done</a:t>
            </a:r>
          </a:p>
          <a:p>
            <a:r>
              <a:rPr lang="en-US">
                <a:latin typeface="Arial" charset="0"/>
              </a:rPr>
              <a:t>ADON: Turns ADC on/off</a:t>
            </a: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581927-0D06-B04B-A48F-1D2F833F2760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C86E53-865E-6942-948B-5C0333BF21B7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896143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ADCON1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ADFM: Result format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ADFM = 0 </a:t>
            </a:r>
            <a:r>
              <a:rPr lang="en-US" dirty="0" smtClean="0">
                <a:sym typeface="Wingdings" pitchFamily="2" charset="2"/>
              </a:rPr>
              <a:t> right justified (ADRESL holds low 8 bits of result; upper 6 bits of ADRESH = 0)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ADFM = 1  left justified (ADRESH holds upper 8 bits of result; lower 6 bits of ADRESL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ADCS&lt;2:0&gt;: Conversion clock select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Divide system clock by factor between 2 and 64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Or, select dedicated RC oscillator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ADNREF: Negative reference voltage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</a:t>
            </a:r>
            <a:r>
              <a:rPr lang="en-US" baseline="-25000" dirty="0" smtClean="0">
                <a:sym typeface="Wingdings" pitchFamily="2" charset="2"/>
              </a:rPr>
              <a:t>SS</a:t>
            </a:r>
            <a:r>
              <a:rPr lang="en-US" dirty="0" smtClean="0">
                <a:sym typeface="Wingdings" pitchFamily="2" charset="2"/>
              </a:rPr>
              <a:t> or negative reference input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  <a:sym typeface="Wingdings" pitchFamily="2" charset="2"/>
              </a:rPr>
              <a:t>ADPREF: Positive reference voltage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</a:t>
            </a:r>
            <a:r>
              <a:rPr lang="en-US" baseline="-25000" dirty="0" smtClean="0">
                <a:sym typeface="Wingdings" pitchFamily="2" charset="2"/>
              </a:rPr>
              <a:t>DD</a:t>
            </a:r>
            <a:r>
              <a:rPr lang="en-US" dirty="0" smtClean="0">
                <a:sym typeface="Wingdings" pitchFamily="2" charset="2"/>
              </a:rPr>
              <a:t>, positive reference input, or internal fixed voltage reference</a:t>
            </a:r>
            <a:endParaRPr lang="en-US" dirty="0"/>
          </a:p>
        </p:txBody>
      </p:sp>
      <p:sp>
        <p:nvSpPr>
          <p:cNvPr id="3481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36A6AC-C129-E54A-B974-33EE52D189FA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D872BC-9872-364F-BC7D-311F44584FEC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61438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setup</a:t>
            </a:r>
          </a:p>
        </p:txBody>
      </p:sp>
      <p:sp>
        <p:nvSpPr>
          <p:cNvPr id="35842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Arial" charset="0"/>
              </a:rPr>
              <a:t>In assembly (a2d.asm)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;already in bank1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bsf		TRISA, 4		;Pot.connected to RA4 	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movlw b'00001101</a:t>
            </a:r>
            <a:r>
              <a:rPr lang="ja-JP" altLang="en-US" sz="1900">
                <a:latin typeface="Courier New" charset="0"/>
                <a:cs typeface="Courier New" charset="0"/>
              </a:rPr>
              <a:t>‘</a:t>
            </a:r>
            <a:r>
              <a:rPr lang="en-US" altLang="ja-JP" sz="1900">
                <a:latin typeface="Courier New" charset="0"/>
                <a:cs typeface="Courier New" charset="0"/>
              </a:rPr>
              <a:t>	;select RA4 as ADC source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movwf	 ADCON0		; &amp; enable (actually AN3)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movlw	 b'00010000</a:t>
            </a:r>
            <a:r>
              <a:rPr lang="ja-JP" altLang="en-US" sz="1900">
                <a:latin typeface="Courier New" charset="0"/>
                <a:cs typeface="Courier New" charset="0"/>
              </a:rPr>
              <a:t>‘</a:t>
            </a:r>
            <a:r>
              <a:rPr lang="en-US" altLang="ja-JP" sz="1900">
                <a:latin typeface="Courier New" charset="0"/>
                <a:cs typeface="Courier New" charset="0"/>
              </a:rPr>
              <a:t>	;left justified, Fosc/8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movwf	 ADCON1		; speed, vref is Vdd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banksel	ANSELA		;bank3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bsf			ANSELA, 4	;analog for ADC</a:t>
            </a:r>
          </a:p>
          <a:p>
            <a:pPr>
              <a:lnSpc>
                <a:spcPct val="8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Arial" charset="0"/>
              </a:rPr>
              <a:t>In C (a2d.c)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TRISAbits.TRISA4 = 1;	//Pot. connected to RA4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ANSELAbits.ANSA4 = 1;	//analog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ADCON0 = 0b00001101;	//select RA4 as source of ADC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		//  and enable module (AN3)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ADCON1 = 0b00010000;	//left justified, FOSC/8 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1900">
                <a:latin typeface="Courier New" charset="0"/>
                <a:cs typeface="Courier New" charset="0"/>
              </a:rPr>
              <a:t>							//  ref is Vdd</a:t>
            </a:r>
          </a:p>
        </p:txBody>
      </p:sp>
      <p:sp>
        <p:nvSpPr>
          <p:cNvPr id="3584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5E0FA1B-96BD-9745-B63A-51990659721E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58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4108A0-67AC-5449-84BB-C06345AAC4E1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access in assembly (a2d.asm)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ea typeface="+mn-ea"/>
                <a:cs typeface="+mn-cs"/>
              </a:rPr>
              <a:t>Read ADC; put upper 4 bits on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;required ADC delay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ADCON0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;this bit will be cleared when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;  the conversion is complete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$-1			;keep checking until GO clear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;Grab Results and write to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swapf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ADRESH, w	;Get top 4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LATC		;move into the LEDs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E7FABF6-94F7-2445-A907-623405C161C7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73C7DC-0126-9846-BB35-5825356CF4D0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/>
              <a:t>HW 8</a:t>
            </a:r>
            <a:r>
              <a:rPr lang="en-US" dirty="0"/>
              <a:t> </a:t>
            </a:r>
            <a:r>
              <a:rPr lang="en-US" dirty="0" smtClean="0"/>
              <a:t>due 2:30 PM, 12/9</a:t>
            </a:r>
          </a:p>
          <a:p>
            <a:pPr lvl="2">
              <a:defRPr/>
            </a:pPr>
            <a:r>
              <a:rPr lang="en-US" dirty="0" smtClean="0"/>
              <a:t>Group assignment using </a:t>
            </a:r>
            <a:r>
              <a:rPr lang="en-US" dirty="0" err="1" smtClean="0"/>
              <a:t>PICkits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HW 9 due 2:30 PM, 12/9</a:t>
            </a:r>
          </a:p>
          <a:p>
            <a:pPr lvl="2">
              <a:defRPr/>
            </a:pPr>
            <a:r>
              <a:rPr lang="en-US" dirty="0" smtClean="0"/>
              <a:t>Individual </a:t>
            </a:r>
          </a:p>
          <a:p>
            <a:pPr lvl="1">
              <a:defRPr/>
            </a:pPr>
            <a:r>
              <a:rPr lang="en-US" dirty="0" smtClean="0"/>
              <a:t>Exam </a:t>
            </a:r>
            <a:r>
              <a:rPr lang="en-US" dirty="0" smtClean="0"/>
              <a:t>3: </a:t>
            </a:r>
            <a:r>
              <a:rPr lang="en-US" dirty="0" smtClean="0"/>
              <a:t>Wednesday, 12/14, 3-6 PM, Pasteur 301</a:t>
            </a:r>
          </a:p>
          <a:p>
            <a:pPr lvl="2">
              <a:defRPr/>
            </a:pPr>
            <a:r>
              <a:rPr lang="en-US" dirty="0" smtClean="0"/>
              <a:t>Will post course </a:t>
            </a:r>
            <a:r>
              <a:rPr lang="en-US" dirty="0" err="1" smtClean="0"/>
              <a:t>eval</a:t>
            </a:r>
            <a:r>
              <a:rPr lang="en-US" dirty="0" smtClean="0"/>
              <a:t> prior to exam</a:t>
            </a:r>
            <a:endParaRPr lang="en-US" dirty="0" smtClean="0"/>
          </a:p>
          <a:p>
            <a:pPr>
              <a:defRPr/>
            </a:pPr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Interrupts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Today’s lecture: analog to digital conversion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E13BBD-648B-0447-BCDC-7B95BD81A6CB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F1310F-A42F-514B-AD24-9590489A264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ADC access in C (a2d.c)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delay_us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 //wait for ADC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	// charging cap to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// settle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GO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//wait for conversion to finish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(GO) continue; 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//grab the top 4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LATC = (ADRESH &gt;&gt; 4);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378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2E5C3B-1FDE-4740-8CE9-FC2443B12EF9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7E7397-2A34-6C47-B5E3-58A208310914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(1/4)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A2d	;get the ADC result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are now in the working register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Delay2	;move result to outer delay loop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;if ADC result is zero, load in a value of '1' or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 else delay loop will decrement starting at 255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call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CheckIfZero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;delay next LED turning ON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call	Rotate			;rotate the LEDs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bra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MainLoop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;do this forever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0EBD97-D49C-354A-B612-A4631F639603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29867D-2803-7E41-959A-4210B1D6D8C4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(2/4)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CheckIfZero: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movlw		d'0</a:t>
            </a:r>
            <a:r>
              <a:rPr lang="ja-JP" altLang="en-US" sz="2100">
                <a:latin typeface="Courier New" charset="0"/>
                <a:cs typeface="Courier New" charset="0"/>
              </a:rPr>
              <a:t>‘</a:t>
            </a:r>
            <a:r>
              <a:rPr lang="en-US" altLang="ja-JP" sz="2100">
                <a:latin typeface="Courier New" charset="0"/>
                <a:cs typeface="Courier New" charset="0"/>
              </a:rPr>
              <a:t>		;load wreg with '0'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xorwf		Delay2, w	;XOR wreg with the ADC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					;  result and save in wreg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btfss		STATUS, Z	;if ADC result is NOT '0', 						; simply return to MainLoop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return			;return to MainLoop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endParaRPr lang="en-US" sz="21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;ADC result IS '0'. Load delay routine with '1'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; to avoid decrementing a rollover value of 255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movlw		d'1'		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movwf		Delay2	;move into delay location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100">
                <a:latin typeface="Courier New" charset="0"/>
                <a:cs typeface="Courier New" charset="0"/>
              </a:rPr>
              <a:t>	return			;return to MainLoop</a:t>
            </a:r>
            <a:endParaRPr lang="en-US" sz="2100">
              <a:latin typeface="Arial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EFD1FB-2795-7C4B-843F-B5A85667FB9B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39F56F-334F-9A47-AE07-4979E72264ED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(3/4)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0"/>
          </a:xfrm>
        </p:spPr>
        <p:txBody>
          <a:bodyPr>
            <a:normAutofit fontScale="77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A2d: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nop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;required ADC delay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ADCON0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;start the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ADCON0, GO	;this bit cleared when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	; conversion complete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$-1		; check until GO clear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ADRESH, w	;Get the 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return  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14177A-99F3-674B-8EC2-6FD476302F25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B1A986D-B5E6-EE48-998B-483C7DCB79E5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Using ADC to determine delay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 (4/4)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: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;Delay amount determined by ADC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Delay1,f	;will always be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 decrementing 255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decfsz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Delay2,f ;Delay2 = 8 MSBs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			;  from ADC            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DelayLoop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return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198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B81FC90-FFCC-EF40-978D-BE9AA212D35A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A3D7A4-95EA-514D-B0C2-6190FC3FEA9E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Using ADC to determine delay 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while (1)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delay =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adc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();		//grab the top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(5);		//delay for AT LEAST 5ms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//decrement the 8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MSbs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of the ADC and delay 2ms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  for each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while (delay-- != 0)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	__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delay_ms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(2);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//shift to the right to light up the next LED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 &gt;&gt; = 1;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//when the last LED is lit, restart the pattern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if(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STATUSbits.C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)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LATCbits.LATC3 = 1;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F88C7-36A0-BC4A-9BB0-E907623EF64F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30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F66B18-7498-0A4B-BE88-7BE2AAFB9ECC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time: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Example </a:t>
            </a:r>
            <a:r>
              <a:rPr lang="en-US" dirty="0" smtClean="0">
                <a:latin typeface="Arial" charset="0"/>
              </a:rPr>
              <a:t>problems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Last lecture of new material</a:t>
            </a:r>
          </a:p>
          <a:p>
            <a:pPr lvl="2">
              <a:defRPr/>
            </a:pPr>
            <a:r>
              <a:rPr lang="en-US" dirty="0" smtClean="0">
                <a:latin typeface="Arial" charset="0"/>
              </a:rPr>
              <a:t>Will be in office during class hours </a:t>
            </a:r>
            <a:r>
              <a:rPr lang="en-US" dirty="0" smtClean="0">
                <a:latin typeface="Arial" charset="0"/>
              </a:rPr>
              <a:t>12/7</a:t>
            </a:r>
            <a:endParaRPr lang="en-US" dirty="0" smtClean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Friday</a:t>
            </a:r>
            <a:r>
              <a:rPr lang="en-US" smtClean="0">
                <a:latin typeface="Arial" charset="0"/>
              </a:rPr>
              <a:t>, </a:t>
            </a:r>
            <a:r>
              <a:rPr lang="en-US" smtClean="0">
                <a:latin typeface="Arial" charset="0"/>
              </a:rPr>
              <a:t>12/9 will </a:t>
            </a:r>
            <a:r>
              <a:rPr lang="en-US" dirty="0" smtClean="0">
                <a:latin typeface="Arial" charset="0"/>
              </a:rPr>
              <a:t>be Exam 3 Preview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/>
              <a:t>HW 8 due 2:30 PM, 12/9</a:t>
            </a:r>
          </a:p>
          <a:p>
            <a:pPr lvl="2">
              <a:defRPr/>
            </a:pPr>
            <a:r>
              <a:rPr lang="en-US" dirty="0"/>
              <a:t>Group assignment using </a:t>
            </a:r>
            <a:r>
              <a:rPr lang="en-US" dirty="0" err="1"/>
              <a:t>PICkits</a:t>
            </a:r>
            <a:endParaRPr lang="en-US" dirty="0"/>
          </a:p>
          <a:p>
            <a:pPr lvl="1">
              <a:defRPr/>
            </a:pPr>
            <a:r>
              <a:rPr lang="en-US" dirty="0"/>
              <a:t>HW 9 due 2:30 PM, 12/9</a:t>
            </a:r>
          </a:p>
          <a:p>
            <a:pPr lvl="2">
              <a:defRPr/>
            </a:pPr>
            <a:r>
              <a:rPr lang="en-US" dirty="0"/>
              <a:t>Individual </a:t>
            </a:r>
          </a:p>
          <a:p>
            <a:pPr lvl="1">
              <a:defRPr/>
            </a:pPr>
            <a:r>
              <a:rPr lang="en-US" dirty="0"/>
              <a:t>Exam 3: Wednesday, 12/14, 3-6 PM, Pasteur 301</a:t>
            </a:r>
          </a:p>
          <a:p>
            <a:pPr lvl="2">
              <a:defRPr/>
            </a:pPr>
            <a:r>
              <a:rPr lang="en-US" dirty="0"/>
              <a:t>Will post course </a:t>
            </a:r>
            <a:r>
              <a:rPr lang="en-US" dirty="0" err="1"/>
              <a:t>eval</a:t>
            </a:r>
            <a:r>
              <a:rPr lang="en-US" dirty="0"/>
              <a:t> prior to exam</a:t>
            </a: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8E6568-D83D-8840-B9FC-979D7DFEC3A1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A2E991-70A7-F54C-AE4E-C19DBDEF35FC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Interrupts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PIC controllers allow internal and external interrupts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Single interrupt service routine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Must determine interrupt cause, then handle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Code addresses handled slightly differently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Processor goes to address 0 on reset, 4 on interrupt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Reset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vector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: jump to start of main program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Interrupt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vector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: jump to start of ISR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Interrupt setup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Enable device-specific interrupts first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Enable global interrupts (GIE bit on PIC16F1829)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Interrupt handling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Determine which device caused interrupt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Clear device-specific interrupt flag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Execute code to actually process interrupt, then retfie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6CB4EEF-6324-E14C-87E1-C87A30AA93B0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125708-971D-9741-80A8-759E3355B030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(1/3)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5626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SWITCH  PORTA, 2   ;pin where SW1 is connected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PULL_UPS           ;if this is uncommented, JP5 can be pulled out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LED_RIGHT   0xFF   ;keep track of LED 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#define     LED_LEFT    0x00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cblock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0x70                ;shared memory accessible from all banks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Direction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Delay1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endc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                            ;Reset Vector starts at 0x0000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bra            Start               ;main code execution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Org 0x0004                         ;Interrupt Vector starts at address 0x0004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ISR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Start: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OSCCON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b'00111000'        ;set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cpu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clock speed FO 500KHz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OSCCON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TRISA, RA2         ;switch as input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ANSELA             ;bank3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ANSELA, RA2        ;digital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;can reference pins by position or name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B26138-C824-AB4D-B2CE-BCECD12850C5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7424D0-581D-5040-A696-CCCAFE0822A1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(2/3)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;Configure the LEDs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TRISC     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TRISC               ;make all of PORTC an output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LATC                ;bank2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b'00001000'         ;start with DS4 lit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          ;Setup Timer0 as the delay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OPTION_REG          ;bank1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b'00000111'         ;1:256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prescaler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for a delay of 524mS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OPTION_REG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TMR0IE      ;enable the rollover interrupt to occur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;Setup interrupt-on-change for the switch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IOCIE       ;set global IOC enable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IOCAN               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IOCAN,  IOCAN2      ;when SW1 is pressed, enter the ISR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INTCON, GIE         ;must set GIE to allow any interrupt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592B24-CF72-FB43-BAEA-2EAFF82EB314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0324BF-AB89-654C-AD6A-038BC24D8C45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Setup (3/3)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ifdef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PULL_UPS     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;set up pull up resistors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WPUA		;bank4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bsf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WPUA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2	;enable pull-up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for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switch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OPTION_REG	;bank1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;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enable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(clear) the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global weak pull-up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bit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OPTION_REG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NOT_WPUEN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#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endif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LED_RIGHT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; LEDs start moving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Direction ;  to right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;Clear the RAM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</a:t>
            </a:r>
            <a:r>
              <a:rPr lang="en-US" dirty="0" err="1">
                <a:latin typeface="Courier New" pitchFamily="49" charset="0"/>
                <a:ea typeface="+mn-ea"/>
                <a:cs typeface="Courier New" pitchFamily="49" charset="0"/>
              </a:rPr>
              <a:t>clrf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           Delay1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0F4421-C3A6-504B-8EB6-1597A0C4AB86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0CDE7C-4BA7-864C-B4F6-E50B4B3E18C7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Main loop, </a:t>
            </a:r>
            <a:r>
              <a:rPr lang="en-US" dirty="0" err="1" smtClean="0">
                <a:ea typeface="+mj-ea"/>
                <a:cs typeface="+mj-cs"/>
              </a:rPr>
              <a:t>debounce</a:t>
            </a:r>
            <a:r>
              <a:rPr lang="en-US" dirty="0" smtClean="0">
                <a:ea typeface="+mj-ea"/>
                <a:cs typeface="+mj-cs"/>
              </a:rPr>
              <a:t>, rotate LEDs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534400" cy="4800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MainLoop: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MainLoop   ; Main program doesn</a:t>
            </a:r>
            <a:r>
              <a:rPr lang="ja-JP" altLang="en-US" sz="1400">
                <a:latin typeface="Courier New" charset="0"/>
                <a:cs typeface="Courier New" charset="0"/>
              </a:rPr>
              <a:t>’</a:t>
            </a:r>
            <a:r>
              <a:rPr lang="en-US" altLang="ja-JP" sz="1400">
                <a:latin typeface="Courier New" charset="0"/>
                <a:cs typeface="Courier New" charset="0"/>
              </a:rPr>
              <a:t>t have to wait for timer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Debounce:			; Delay for ~5 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movlw           d'209'        	;(1/(500KHz/4))*209*3 = 5.016mS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movwf           Delay1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DebounceLoop: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decfsz          Delay1, f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bra             DebounceLoop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return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RotateRight: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lsrf           LATC, f      	;logical shift right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STATUS,C     	;did the bit rotate into the carry?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LATC,3	;yes, put it into bit 3.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RotateLeft: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lslf           LATC, f	;logical shift left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btfsc          LATC, 4	;did it rotate out of the LED display?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bsf            LATC, 0	;yes, put in bit 0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     retfie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 marL="0" indent="0"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9CA6B0-85CE-984D-AFFA-4EF58A8ED26F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C46AD39-00C4-B34E-81E1-84ECFB294E3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(1/2)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410200"/>
          </a:xfrm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ISR: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	IOCAF               	;bank7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2        ;check the interrupt-on-change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Service_SW1     ;switch was pressed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      Service_TMR0    ;Timer0 overflowed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Service_SW1: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; Clear flag without changing other IOCAF bits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w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andwf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IOCAF, f ;clearing this will also clear INTCON, IOCIF bit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call     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Debounce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;delay for 5ms and check switch again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PORTA               ;bank0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SWITCH              ;is it still held down?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;nope, exit the ISR back to the main code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0xFF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xorwf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Direction, f        ;toggle direction state and save it back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retfie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                       ;return to main code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0DE586-5AA3-0741-B7AE-55F91CE269F4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BC5FB90-5C84-714B-9DF6-46920B50E560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Rotate with interrupts (</a:t>
            </a:r>
            <a:r>
              <a:rPr lang="en-US" dirty="0" err="1" smtClean="0">
                <a:ea typeface="+mj-ea"/>
                <a:cs typeface="+mj-cs"/>
              </a:rPr>
              <a:t>asm</a:t>
            </a:r>
            <a:r>
              <a:rPr lang="en-US" dirty="0" smtClean="0">
                <a:ea typeface="+mj-ea"/>
                <a:cs typeface="+mj-cs"/>
              </a:rPr>
              <a:t>): ISR (2/2)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10600" cy="4987925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Service_TMR0: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bcf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  INTCON, T0IF ; clear flag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banksel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LATC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movlw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LED_RIGHT ; check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dir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subwf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Direction, w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btfsc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 STATUS, Z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RotateRight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bra      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RotateLeft</a:t>
            </a: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   end                                 ;end code generation</a:t>
            </a: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8D5465-DEE2-8F45-AD8B-7E5A75C76A34}" type="datetime1">
              <a:rPr lang="en-US" sz="1200">
                <a:latin typeface="Garamond" charset="0"/>
              </a:rPr>
              <a:pPr eaLnBrk="1" hangingPunct="1"/>
              <a:t>11/30/16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Lecture 29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EF7765-7F98-A24C-A35C-0E31641ED3B4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13409</TotalTime>
  <Words>1746</Words>
  <Application>Microsoft Macintosh PowerPoint</Application>
  <PresentationFormat>On-screen Show (4:3)</PresentationFormat>
  <Paragraphs>468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ＭＳ Ｐゴシック</vt:lpstr>
      <vt:lpstr>Garamond</vt:lpstr>
      <vt:lpstr>Wingdings</vt:lpstr>
      <vt:lpstr>Times New Roman</vt:lpstr>
      <vt:lpstr>Courier New</vt:lpstr>
      <vt:lpstr>Edge</vt:lpstr>
      <vt:lpstr>16.317 Microprocessor Systems Design I</vt:lpstr>
      <vt:lpstr>Lecture outline</vt:lpstr>
      <vt:lpstr>Review: Interrupts</vt:lpstr>
      <vt:lpstr>Rotate with interrupts (asm): Setup (1/3)</vt:lpstr>
      <vt:lpstr>Rotate with interrupts (asm): Setup (2/3)</vt:lpstr>
      <vt:lpstr>Rotate with interrupts (asm): Setup (3/3)</vt:lpstr>
      <vt:lpstr>Rotate with interrupts (asm): Main loop, debounce, rotate LEDs</vt:lpstr>
      <vt:lpstr>Rotate with interrupts (asm): ISR (1/2)</vt:lpstr>
      <vt:lpstr>Rotate with interrupts (asm): ISR (2/2)</vt:lpstr>
      <vt:lpstr>Rotate with interrupts (C): defines</vt:lpstr>
      <vt:lpstr>Rotate with interrupts (C): main (1/2)</vt:lpstr>
      <vt:lpstr>Rotate with interrupts (C): main (2/2)</vt:lpstr>
      <vt:lpstr>Rotate with interrupts (C): ISR</vt:lpstr>
      <vt:lpstr>Analog to digital converter</vt:lpstr>
      <vt:lpstr>ADC block diagram</vt:lpstr>
      <vt:lpstr>ADCON0</vt:lpstr>
      <vt:lpstr>ADCON1</vt:lpstr>
      <vt:lpstr>ADC setup</vt:lpstr>
      <vt:lpstr>ADC access in assembly (a2d.asm)</vt:lpstr>
      <vt:lpstr>ADC access in C (a2d.c)</vt:lpstr>
      <vt:lpstr>Using ADC to determine delay (asm) (1/4)</vt:lpstr>
      <vt:lpstr>Using ADC to determine delay (asm) (2/4)</vt:lpstr>
      <vt:lpstr>Using ADC to determine delay (asm) (3/4)</vt:lpstr>
      <vt:lpstr>Using ADC to determine delay (asm) (4/4)</vt:lpstr>
      <vt:lpstr>Using ADC to determine delay (C)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2014</cp:revision>
  <dcterms:created xsi:type="dcterms:W3CDTF">2006-04-03T05:03:01Z</dcterms:created>
  <dcterms:modified xsi:type="dcterms:W3CDTF">2016-12-01T04:25:07Z</dcterms:modified>
</cp:coreProperties>
</file>