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538" r:id="rId4"/>
    <p:sldId id="540" r:id="rId5"/>
    <p:sldId id="541" r:id="rId6"/>
    <p:sldId id="539" r:id="rId7"/>
    <p:sldId id="554" r:id="rId8"/>
    <p:sldId id="523" r:id="rId9"/>
    <p:sldId id="543" r:id="rId10"/>
    <p:sldId id="544" r:id="rId11"/>
    <p:sldId id="545" r:id="rId12"/>
    <p:sldId id="546" r:id="rId13"/>
    <p:sldId id="547" r:id="rId14"/>
    <p:sldId id="548" r:id="rId15"/>
    <p:sldId id="549" r:id="rId16"/>
    <p:sldId id="550" r:id="rId17"/>
    <p:sldId id="552" r:id="rId18"/>
    <p:sldId id="553" r:id="rId19"/>
    <p:sldId id="379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F3FF76-8710-FD44-AEBB-FB343DBF89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66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27BC88-159B-B344-8D70-891EB0AE53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18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D44A286-B326-B348-9E46-F01D9FDA0F5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16DEE12-F55D-1B4A-BA68-7BCDC8DEA3E0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5A26E0-5501-5B4D-A037-7AC60B4062C5}" type="datetime1">
              <a:rPr lang="en-US"/>
              <a:pPr/>
              <a:t>10/3/16</a:t>
            </a:fld>
            <a:endParaRPr lang="en-US"/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1</a:t>
            </a:r>
          </a:p>
        </p:txBody>
      </p:sp>
      <p:sp>
        <p:nvSpPr>
          <p:cNvPr id="2253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961B081-BDA0-BB47-A52E-BD16B39AFFDB}" type="slidenum">
              <a:rPr lang="en-US"/>
              <a:pPr/>
              <a:t>9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63239-0815-AA4F-8FA4-CE76955AD7BB}" type="datetime1">
              <a:rPr lang="en-US" smtClean="0"/>
              <a:t>10/3/16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5A368-9A3C-1E41-BD6F-E7F6E81B9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8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976EDD-1C33-F046-8BA9-91FFD5FF829C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A89E9-DBAA-AA49-B0A1-4438C1C21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1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EE2C8-28FD-2848-8AAD-D8AC9D17811F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391D3-1B80-8947-BE36-2E71441D17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0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13524-96A3-A54A-B2CF-2857EAB40E0B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FED65-773A-1541-8517-475C808D1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9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77348-77D2-0948-9E58-6FFE6DB102C6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2AD33-801C-874F-BB90-2745253C70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8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4A418-5A68-6045-84F1-8EBC24DDE60F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4115F-D870-EF43-978C-3F58BEE435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7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88A63-E62E-4F49-8FD6-C60D6A54CFC8}" type="datetime1">
              <a:rPr lang="en-US" smtClean="0"/>
              <a:t>10/3/16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6FC00-3016-964B-A7C0-2856C202A6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6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B3F54-F1C0-7D4C-89D2-ADA25F99AF55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52AC-E1BD-F941-93D7-8D0A0F86A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0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50674-7D1C-2043-AEC4-5110902BECE9}" type="datetime1">
              <a:rPr lang="en-US" smtClean="0"/>
              <a:t>10/3/16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CFE117-B16F-6047-A1D1-6A53709417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8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C9544-8618-724E-846C-0B979C7AC23C}" type="datetime1">
              <a:rPr lang="en-US" smtClean="0"/>
              <a:t>10/3/16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9F2B4-AE8E-074F-AF7B-B0E606ECA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4C460-510A-4449-B3DF-904ADE62FC77}" type="datetime1">
              <a:rPr lang="en-US" smtClean="0"/>
              <a:t>10/3/16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DD11E-A52D-444B-B070-3A2746E266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0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DF5D4-89C7-8847-A8C6-53B25C05B8D2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338C9-DADD-334E-9481-649A3F7C57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4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B94DD-49C7-AB46-9B84-6D9C7AC71767}" type="datetime1">
              <a:rPr lang="en-US" smtClean="0"/>
              <a:t>10/3/16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E8F56C-7393-0945-8384-A257C49C5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7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717C275-734C-0046-8B6A-BA232CEA3ED5}" type="datetime1">
              <a:rPr lang="en-US" smtClean="0"/>
              <a:t>10/3/16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CB1AC31-E6F6-6E46-9C7C-E3F36B4A4B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84" r:id="rId2"/>
    <p:sldLayoutId id="2147484685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1" r:id="rId9"/>
    <p:sldLayoutId id="2147484692" r:id="rId10"/>
    <p:sldLayoutId id="2147484693" r:id="rId11"/>
    <p:sldLayoutId id="2147484694" r:id="rId12"/>
    <p:sldLayoutId id="2147484695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13: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Jump and loop instructions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Given the instructions below, what are the resulting register values if: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AX = 0x0010, BX = 0x0010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AX = 0x1234, BX = 0x4321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Instructions</a:t>
            </a:r>
            <a:endParaRPr lang="en-US" dirty="0">
              <a:ea typeface="+mn-ea"/>
              <a:cs typeface="+mn-cs"/>
            </a:endParaRP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CMP	AX, BX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JE	 	L1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ADD	AX, 1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JMP	L2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L1: SUB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L2: MOV	[0x100], AX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0AF7C5-41B9-5543-BEC6-854E8C10E2D3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41D611-6811-1F4F-8E1C-0D447AAAB715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205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First case: AX = BX = </a:t>
            </a:r>
            <a:r>
              <a:rPr lang="en-US" dirty="0" smtClean="0">
                <a:latin typeface="Arial" charset="0"/>
              </a:rPr>
              <a:t>0x0010</a:t>
            </a: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CMP	AX, BX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Shows AX == BX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JE	 	L1	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Cond. true—jump to L1</a:t>
            </a: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ADD	AX, 1		</a:t>
            </a: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JMP	L2</a:t>
            </a: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L1: SUB	AX, 1	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AX = AX – 1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0x000F</a:t>
            </a: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L2: MOV	</a:t>
            </a:r>
            <a:r>
              <a:rPr lang="en-US" dirty="0" smtClean="0">
                <a:latin typeface="Arial" charset="0"/>
              </a:rPr>
              <a:t>[0x100]</a:t>
            </a:r>
            <a:r>
              <a:rPr lang="en-US" dirty="0">
                <a:latin typeface="Arial" charset="0"/>
              </a:rPr>
              <a:t>, AX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Store 000F at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0x100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98D8C7-DDC6-5140-94AC-37FEBC4E2AC6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78869B-32B8-F345-8CB9-EA8142680899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316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Second case: AX = </a:t>
            </a:r>
            <a:r>
              <a:rPr lang="en-US" dirty="0" smtClean="0">
                <a:latin typeface="Arial" charset="0"/>
              </a:rPr>
              <a:t>0x1234, </a:t>
            </a:r>
            <a:r>
              <a:rPr lang="en-US" dirty="0">
                <a:latin typeface="Arial" charset="0"/>
              </a:rPr>
              <a:t>BX = </a:t>
            </a:r>
            <a:r>
              <a:rPr lang="en-US" dirty="0" smtClean="0">
                <a:latin typeface="Arial" charset="0"/>
              </a:rPr>
              <a:t>0x4321</a:t>
            </a: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CMP	AX, BX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Shows AX &lt; BX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JE	 	L1	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Cond. false—no jump</a:t>
            </a: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ADD	AX, 1	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AX = AX + 1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0x1235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JMP	L2</a:t>
            </a: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L1: SUB	AX, 1	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AX = AX – 1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0x000F</a:t>
            </a:r>
            <a:endParaRPr lang="en-US" dirty="0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L2: MOV	</a:t>
            </a:r>
            <a:r>
              <a:rPr lang="en-US" dirty="0" smtClean="0">
                <a:latin typeface="Arial" charset="0"/>
              </a:rPr>
              <a:t>[0x100]</a:t>
            </a:r>
            <a:r>
              <a:rPr lang="en-US" dirty="0">
                <a:latin typeface="Arial" charset="0"/>
              </a:rPr>
              <a:t>, AX	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 Store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0x000F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at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0x100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8B2C17-5A91-084A-B44F-EB5CCD244B52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C583AA-8FF9-454F-8818-4432D004207C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276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High-level program structure: if/else statement</a:t>
            </a:r>
          </a:p>
          <a:p>
            <a:pPr lvl="1"/>
            <a:r>
              <a:rPr lang="en-US">
                <a:latin typeface="Arial" charset="0"/>
              </a:rPr>
              <a:t>If part: compare + jump (if (AX == BX))</a:t>
            </a:r>
          </a:p>
          <a:p>
            <a:pPr lvl="1"/>
            <a:r>
              <a:rPr lang="en-US">
                <a:latin typeface="Arial" charset="0"/>
              </a:rPr>
              <a:t>Else part: what follows if condition false</a:t>
            </a:r>
          </a:p>
          <a:p>
            <a:pPr lvl="1"/>
            <a:r>
              <a:rPr lang="en-US">
                <a:latin typeface="Arial" charset="0"/>
              </a:rPr>
              <a:t>Unconditional jump used to skip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if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part</a:t>
            </a:r>
          </a:p>
          <a:p>
            <a:pPr lvl="1"/>
            <a:r>
              <a:rPr lang="en-US">
                <a:latin typeface="Arial" charset="0"/>
              </a:rPr>
              <a:t>Both parts have same exit (L2)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469CF6-976F-5C44-852D-26D8885CD8CF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7E7D72-B267-7A42-9B98-03999F0D064B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0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Given the instructions below, what are the resulting register values </a:t>
            </a:r>
            <a:r>
              <a:rPr lang="en-US" dirty="0" smtClean="0">
                <a:ea typeface="+mn-ea"/>
                <a:cs typeface="+mn-cs"/>
              </a:rPr>
              <a:t>if, initially, AX = 0x0001?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Instructions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DEC	CL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JNZ	L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ADDDF1-5005-644A-BB32-15819B95408B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6EDF0F-135C-BA4A-843B-A6B2C690CEE1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9440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Given the instructions below, what are the resulting register values </a:t>
            </a:r>
            <a:r>
              <a:rPr lang="en-US" dirty="0" smtClean="0">
                <a:ea typeface="+mn-ea"/>
                <a:cs typeface="+mn-cs"/>
              </a:rPr>
              <a:t>if, initially, AX = 0x0001?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Instructions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	MOV	CX,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	JCXZ	END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	ADD	AX, AX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	DEC	CX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	JMP	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END: 	MOV	[0x10], AX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CE49F2-89DB-9245-8BA4-65EA9119550E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360A09-B10D-D14B-A409-525140957179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925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instructions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Common operations in basic loops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Conditional jump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Decrement loop counter (CX)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Loop instructions combine all into one 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 decrement CX by 1, then check if CX ==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&lt;target&gt; must be short-label (8-bit immediate)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 &lt;target&gt;</a:t>
            </a:r>
            <a:r>
              <a:rPr lang="en-US" dirty="0" smtClean="0"/>
              <a:t>: Return to &lt;target&gt; if </a:t>
            </a:r>
            <a:r>
              <a:rPr lang="en-US" dirty="0" smtClean="0">
                <a:solidFill>
                  <a:srgbClr val="FF0000"/>
                </a:solidFill>
              </a:rPr>
              <a:t>CX !=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LOOPE/LOOPZ &lt;target&gt;</a:t>
            </a:r>
            <a:r>
              <a:rPr lang="en-US" dirty="0" smtClean="0"/>
              <a:t>: Return to &lt;target&gt; if    </a:t>
            </a:r>
          </a:p>
          <a:p>
            <a:pPr marL="688975" lvl="1" indent="0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(CX != 0) &amp;&amp; (ZF ==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LOOPNE/LOOPNZ &lt;target&gt;</a:t>
            </a:r>
            <a:r>
              <a:rPr lang="en-US" dirty="0" smtClean="0"/>
              <a:t>: Return to &lt;target&gt; if </a:t>
            </a:r>
            <a:r>
              <a:rPr lang="en-US" dirty="0" smtClean="0">
                <a:solidFill>
                  <a:srgbClr val="FF0000"/>
                </a:solidFill>
              </a:rPr>
              <a:t>(CX != 0) &amp;&amp; (ZF != 1)</a:t>
            </a:r>
          </a:p>
        </p:txBody>
      </p:sp>
      <p:sp>
        <p:nvSpPr>
          <p:cNvPr id="1434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E52B49-FC3E-FA49-A93C-431874C4F94E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378E8-54A2-0A4B-ABC3-3409E7AE4B4F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971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1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Rewrite the post-tested loop seen earlier using a loop instruction: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</a:t>
            </a:r>
            <a:r>
              <a:rPr lang="en-US" dirty="0"/>
              <a:t>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DEC	CL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JNZ	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Solution: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LOOP	L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7D73F3-B010-774B-B3AB-DB6CA23AF713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F433-40DF-CF41-9AAE-BE5C25829D63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14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Describe the operation of the following program (Example 6.15-6.16).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is the final value of ESI if the 15 bytes between 0x0A001 and 0x0A00F have the following values?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00 01 02 03 04 05 06 07 08 09 0A 0B 0C 0D 0E</a:t>
            </a: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DL, 05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EAX, 0x0000A000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ESI,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CX, 0x000F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AGAIN:INC 	SI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CMP	[EAX + ESI], DL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LOOPNE AGAIN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9C3954-AEDD-434F-A375-343D348D67E1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33D362-F473-E849-AAB0-EA7F3A1C9BE9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7658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Subroutines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>
                <a:latin typeface="Arial" charset="0"/>
              </a:rPr>
              <a:t>HW </a:t>
            </a:r>
            <a:r>
              <a:rPr lang="en-US" smtClean="0">
                <a:latin typeface="Arial" charset="0"/>
              </a:rPr>
              <a:t>4 </a:t>
            </a:r>
            <a:r>
              <a:rPr lang="en-US" dirty="0">
                <a:latin typeface="Arial" charset="0"/>
              </a:rPr>
              <a:t>to be posted; due </a:t>
            </a:r>
            <a:r>
              <a:rPr lang="en-US">
                <a:latin typeface="Arial" charset="0"/>
              </a:rPr>
              <a:t>date </a:t>
            </a:r>
            <a:r>
              <a:rPr lang="en-US" smtClean="0">
                <a:latin typeface="Arial" charset="0"/>
              </a:rPr>
              <a:t>TBD</a:t>
            </a:r>
            <a:endParaRPr lang="en-US" dirty="0">
              <a:latin typeface="Arial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5DB155-3547-6346-959C-1FBA1E17F473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DE537C-A4AE-AF40-AD2D-3BFED42AB57A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</a:t>
            </a:r>
            <a:r>
              <a:rPr lang="en-US" dirty="0" smtClean="0">
                <a:latin typeface="Arial" charset="0"/>
              </a:rPr>
              <a:t>4 </a:t>
            </a:r>
            <a:r>
              <a:rPr lang="en-US" dirty="0">
                <a:latin typeface="Arial" charset="0"/>
              </a:rPr>
              <a:t>to be posted; due date TBD</a:t>
            </a:r>
          </a:p>
          <a:p>
            <a:r>
              <a:rPr lang="en-US" dirty="0" smtClean="0">
                <a:latin typeface="Arial" charset="0"/>
              </a:rPr>
              <a:t>Today</a:t>
            </a:r>
            <a:r>
              <a:rPr lang="en-US" dirty="0" smtClean="0">
                <a:latin typeface="Arial" charset="0"/>
              </a:rPr>
              <a:t>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Review</a:t>
            </a:r>
          </a:p>
          <a:p>
            <a:pPr lvl="2"/>
            <a:r>
              <a:rPr lang="en-US" dirty="0" smtClean="0">
                <a:latin typeface="Arial" charset="0"/>
              </a:rPr>
              <a:t>Compare instructions</a:t>
            </a:r>
          </a:p>
          <a:p>
            <a:pPr lvl="2"/>
            <a:r>
              <a:rPr lang="en-US" dirty="0" smtClean="0">
                <a:latin typeface="Arial" charset="0"/>
              </a:rPr>
              <a:t>Conditional instructions (</a:t>
            </a:r>
            <a:r>
              <a:rPr lang="en-US" dirty="0" err="1" smtClean="0">
                <a:latin typeface="Arial" charset="0"/>
              </a:rPr>
              <a:t>CMOVcc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SETcc</a:t>
            </a:r>
            <a:r>
              <a:rPr lang="en-US" dirty="0" smtClean="0">
                <a:latin typeface="Arial" charset="0"/>
              </a:rPr>
              <a:t>)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Jump </a:t>
            </a:r>
            <a:r>
              <a:rPr lang="en-US" dirty="0">
                <a:latin typeface="Arial" charset="0"/>
              </a:rPr>
              <a:t>instructions</a:t>
            </a:r>
          </a:p>
          <a:p>
            <a:pPr lvl="1"/>
            <a:r>
              <a:rPr lang="en-US" dirty="0">
                <a:latin typeface="Arial" charset="0"/>
              </a:rPr>
              <a:t>Loop instructions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E3D0194A-4453-C64D-90F9-A89E05FBEB5A}" type="datetime1">
              <a:rPr lang="en-US" sz="1200" smtClean="0"/>
              <a:t>10/3/16</a:t>
            </a:fld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13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9097B477-1F14-FA4C-B423-5CD97E05D786}" type="slidenum">
              <a:rPr lang="en-US" sz="1200"/>
              <a:pPr eaLnBrk="0" hangingPunct="0"/>
              <a:t>2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compare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CMP D, S</a:t>
            </a:r>
          </a:p>
          <a:p>
            <a:pPr lvl="1"/>
            <a:r>
              <a:rPr lang="en-US" dirty="0">
                <a:latin typeface="Arial" charset="0"/>
              </a:rPr>
              <a:t>Flags show result of (D) – (S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</a:rPr>
              <a:t>Result == 0 </a:t>
            </a:r>
            <a:r>
              <a:rPr lang="en-US" dirty="0" smtClean="0">
                <a:latin typeface="Arial" charset="0"/>
                <a:sym typeface="Wingdings" panose="05000000000000000000" pitchFamily="2" charset="2"/>
              </a:rPr>
              <a:t> (D) == (S)</a:t>
            </a:r>
          </a:p>
          <a:p>
            <a:pPr lvl="1"/>
            <a:r>
              <a:rPr lang="en-US" dirty="0" smtClean="0">
                <a:latin typeface="Arial" charset="0"/>
                <a:sym typeface="Wingdings" panose="05000000000000000000" pitchFamily="2" charset="2"/>
              </a:rPr>
              <a:t>Result &lt; 0  (D) &lt; (S)</a:t>
            </a:r>
          </a:p>
          <a:p>
            <a:pPr lvl="1"/>
            <a:r>
              <a:rPr lang="en-US" dirty="0" smtClean="0">
                <a:latin typeface="Arial" charset="0"/>
                <a:sym typeface="Wingdings" panose="05000000000000000000" pitchFamily="2" charset="2"/>
              </a:rPr>
              <a:t>Result &gt; 0  (D) &gt; (S)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  <a:sym typeface="Wingdings" charset="0"/>
              </a:rPr>
              <a:t>Condition codes: mnemonics implying certain flag conditions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88061E-E6F6-9745-908C-35243A5202F5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052C2E-2B17-FA47-A52B-A613363F3A12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3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Condition </a:t>
            </a:r>
            <a:r>
              <a:rPr lang="en-US" dirty="0">
                <a:latin typeface="Garamond" charset="0"/>
              </a:rPr>
              <a:t>codes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overflow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O</a:t>
            </a:r>
            <a:r>
              <a:rPr lang="en-US" dirty="0" smtClean="0"/>
              <a:t> (OF = 1), </a:t>
            </a:r>
            <a:r>
              <a:rPr lang="en-US" dirty="0" smtClean="0">
                <a:solidFill>
                  <a:srgbClr val="0000CC"/>
                </a:solidFill>
              </a:rPr>
              <a:t>NO</a:t>
            </a:r>
            <a:r>
              <a:rPr lang="en-US" dirty="0" smtClean="0"/>
              <a:t> (OF =0)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carry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C </a:t>
            </a:r>
            <a:r>
              <a:rPr lang="en-US" dirty="0" smtClean="0"/>
              <a:t>(CF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NC </a:t>
            </a:r>
            <a:r>
              <a:rPr lang="en-US" dirty="0" smtClean="0"/>
              <a:t>(CF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sign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S</a:t>
            </a:r>
            <a:r>
              <a:rPr lang="en-US" dirty="0" smtClean="0"/>
              <a:t> (SF = 1), </a:t>
            </a:r>
            <a:r>
              <a:rPr lang="en-US" dirty="0" smtClean="0">
                <a:solidFill>
                  <a:srgbClr val="0000CC"/>
                </a:solidFill>
              </a:rPr>
              <a:t>NS</a:t>
            </a:r>
            <a:r>
              <a:rPr lang="en-US" dirty="0" smtClean="0"/>
              <a:t> (SF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parity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P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CC"/>
                </a:solidFill>
              </a:rPr>
              <a:t>PE</a:t>
            </a:r>
            <a:r>
              <a:rPr lang="en-US" dirty="0" smtClean="0"/>
              <a:t> (PF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NP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CC"/>
                </a:solidFill>
              </a:rPr>
              <a:t>PO</a:t>
            </a:r>
            <a:r>
              <a:rPr lang="en-US" dirty="0" smtClean="0"/>
              <a:t> (PF = 0)</a:t>
            </a:r>
            <a:endParaRPr lang="en-US" dirty="0"/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744539-9D7B-B64F-9F2F-F3B1DB762CF6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F64825-C110-694E-AAF5-05CED97103C2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121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Condition </a:t>
            </a:r>
            <a:r>
              <a:rPr lang="en-US" dirty="0">
                <a:latin typeface="Garamond" charset="0"/>
              </a:rPr>
              <a:t>codes (cont.)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Testing equality/zero result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Z</a:t>
            </a:r>
            <a:r>
              <a:rPr lang="en-US" sz="2200">
                <a:latin typeface="Arial" charset="0"/>
              </a:rPr>
              <a:t> (ZF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NZ</a:t>
            </a:r>
            <a:r>
              <a:rPr lang="en-US" sz="2200">
                <a:latin typeface="Arial" charset="0"/>
              </a:rPr>
              <a:t> (ZF = 0)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Signed comparison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L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NGE</a:t>
            </a:r>
            <a:r>
              <a:rPr lang="en-US" sz="2200">
                <a:latin typeface="Arial" charset="0"/>
              </a:rPr>
              <a:t> (SF XOR OF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NL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GE</a:t>
            </a:r>
            <a:r>
              <a:rPr lang="en-US" sz="2200">
                <a:latin typeface="Arial" charset="0"/>
              </a:rPr>
              <a:t> (SF XOR OF = 0)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LE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NG</a:t>
            </a:r>
            <a:r>
              <a:rPr lang="en-US" sz="2200">
                <a:latin typeface="Arial" charset="0"/>
              </a:rPr>
              <a:t> ((SF XOR OF) OR 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NLE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G</a:t>
            </a:r>
            <a:r>
              <a:rPr lang="en-US" sz="2200">
                <a:latin typeface="Arial" charset="0"/>
              </a:rPr>
              <a:t> ((SF XOR OF) OR ZF = 0)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Unsigned comparison</a:t>
            </a:r>
          </a:p>
          <a:p>
            <a:pPr lvl="1">
              <a:lnSpc>
                <a:spcPct val="8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Below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</a:t>
            </a:r>
            <a:r>
              <a:rPr lang="en-US" altLang="ja-JP" sz="2200">
                <a:latin typeface="Arial" charset="0"/>
                <a:sym typeface="Wingdings" charset="0"/>
              </a:rPr>
              <a:t> less than,</a:t>
            </a:r>
            <a:r>
              <a:rPr lang="en-US" altLang="ja-JP" sz="2200">
                <a:latin typeface="Arial" charset="0"/>
              </a:rPr>
              <a:t>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above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</a:t>
            </a:r>
            <a:r>
              <a:rPr lang="en-US" altLang="ja-JP" sz="2200">
                <a:latin typeface="Arial" charset="0"/>
                <a:sym typeface="Wingdings" charset="0"/>
              </a:rPr>
              <a:t> greater than</a:t>
            </a:r>
            <a:endParaRPr lang="en-US" altLang="ja-JP" sz="22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B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NAE </a:t>
            </a:r>
            <a:r>
              <a:rPr lang="en-US" sz="2200">
                <a:latin typeface="Arial" charset="0"/>
              </a:rPr>
              <a:t>(CF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NB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AE </a:t>
            </a:r>
            <a:r>
              <a:rPr lang="en-US" sz="2200">
                <a:latin typeface="Arial" charset="0"/>
              </a:rPr>
              <a:t>(CF = 0)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BE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NA</a:t>
            </a:r>
            <a:r>
              <a:rPr lang="en-US" sz="2200">
                <a:latin typeface="Arial" charset="0"/>
              </a:rPr>
              <a:t> (CF OR 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NBE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A</a:t>
            </a:r>
            <a:r>
              <a:rPr lang="en-US" sz="2200">
                <a:latin typeface="Arial" charset="0"/>
              </a:rPr>
              <a:t> (CF OR ZF = 0)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AA9A30-FB80-EF4C-8191-3C63326D52DD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CF7E04-DFD9-AE46-BCEC-AB9346B8F38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6042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conditional instructions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sym typeface="Wingdings" charset="0"/>
              </a:rPr>
              <a:t>Conditional move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Move performed only if condition is </a:t>
            </a:r>
            <a:r>
              <a:rPr lang="en-US" dirty="0" smtClean="0">
                <a:latin typeface="Arial" charset="0"/>
                <a:sym typeface="Wingdings" charset="0"/>
              </a:rPr>
              <a:t>true</a:t>
            </a:r>
          </a:p>
          <a:p>
            <a:pPr lvl="1"/>
            <a:r>
              <a:rPr lang="en-US" dirty="0">
                <a:latin typeface="Arial" charset="0"/>
              </a:rPr>
              <a:t>Examples:</a:t>
            </a:r>
          </a:p>
          <a:p>
            <a:pPr lvl="2"/>
            <a:r>
              <a:rPr lang="en-US" dirty="0">
                <a:latin typeface="Arial" charset="0"/>
              </a:rPr>
              <a:t>CMOVZ	AX, [SI]	</a:t>
            </a:r>
            <a:r>
              <a:rPr lang="en-US" dirty="0">
                <a:latin typeface="Arial" charset="0"/>
                <a:sym typeface="Wingdings" charset="0"/>
              </a:rPr>
              <a:t> move if ZF == 1</a:t>
            </a:r>
          </a:p>
          <a:p>
            <a:pPr lvl="2"/>
            <a:r>
              <a:rPr lang="en-US" dirty="0">
                <a:latin typeface="Arial" charset="0"/>
                <a:sym typeface="Wingdings" charset="0"/>
              </a:rPr>
              <a:t>CMOVG	EBX, EAX	 move if greater than</a:t>
            </a:r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  <a:sym typeface="Wingdings" charset="0"/>
            </a:endParaRPr>
          </a:p>
          <a:p>
            <a:r>
              <a:rPr lang="en-US" dirty="0" err="1">
                <a:latin typeface="Arial" charset="0"/>
                <a:sym typeface="Wingdings" charset="0"/>
              </a:rPr>
              <a:t>SETcc</a:t>
            </a:r>
            <a:r>
              <a:rPr lang="en-US" dirty="0">
                <a:latin typeface="Arial" charset="0"/>
                <a:sym typeface="Wingdings" charset="0"/>
              </a:rPr>
              <a:t> D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Sets single byte destination to 1 </a:t>
            </a:r>
            <a:r>
              <a:rPr lang="en-US" dirty="0" smtClean="0">
                <a:latin typeface="Arial" charset="0"/>
                <a:sym typeface="Wingdings" charset="0"/>
              </a:rPr>
              <a:t>(0x01) </a:t>
            </a:r>
            <a:r>
              <a:rPr lang="en-US" dirty="0">
                <a:latin typeface="Arial" charset="0"/>
                <a:sym typeface="Wingdings" charset="0"/>
              </a:rPr>
              <a:t>if condition true; all 0s </a:t>
            </a:r>
            <a:r>
              <a:rPr lang="en-US" dirty="0" smtClean="0">
                <a:latin typeface="Arial" charset="0"/>
                <a:sym typeface="Wingdings" charset="0"/>
              </a:rPr>
              <a:t>(0x00) </a:t>
            </a:r>
            <a:r>
              <a:rPr lang="en-US" dirty="0">
                <a:latin typeface="Arial" charset="0"/>
                <a:sym typeface="Wingdings" charset="0"/>
              </a:rPr>
              <a:t>if condition false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Can be used to build up complex conditions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40CD47-EAF4-8741-9E55-0C9B1A4593EC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75F7D7-CEAC-134F-86CF-F52D3F3F3A65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428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</a:t>
            </a:r>
            <a:r>
              <a:rPr lang="en-US" dirty="0" err="1" smtClean="0">
                <a:latin typeface="Garamond" charset="0"/>
              </a:rPr>
              <a:t>SETcc</a:t>
            </a:r>
            <a:r>
              <a:rPr lang="en-US" dirty="0" smtClean="0">
                <a:latin typeface="Garamond" charset="0"/>
              </a:rPr>
              <a:t> e</a:t>
            </a:r>
            <a:r>
              <a:rPr lang="en-US" dirty="0" smtClean="0">
                <a:latin typeface="Garamond" charset="0"/>
              </a:rPr>
              <a:t>xample</a:t>
            </a:r>
            <a:endParaRPr lang="en-US" dirty="0">
              <a:latin typeface="Garamond" charset="0"/>
            </a:endParaRPr>
          </a:p>
        </p:txBody>
      </p:sp>
      <p:sp>
        <p:nvSpPr>
          <p:cNvPr id="38914" name="Content Placeholder 13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Show the results of the following instructions, assuming that </a:t>
            </a: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A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</a:t>
            </a:r>
            <a:r>
              <a:rPr lang="en-US" altLang="ja-JP" sz="2200" dirty="0" smtClean="0">
                <a:latin typeface="Arial" charset="0"/>
              </a:rPr>
              <a:t>(0x100) </a:t>
            </a:r>
            <a:r>
              <a:rPr lang="en-US" altLang="ja-JP" sz="2200" dirty="0">
                <a:latin typeface="Arial" charset="0"/>
              </a:rPr>
              <a:t>= </a:t>
            </a:r>
            <a:r>
              <a:rPr lang="en-US" altLang="ja-JP" sz="2200" dirty="0" smtClean="0">
                <a:latin typeface="Arial" charset="0"/>
              </a:rPr>
              <a:t>0x0001</a:t>
            </a:r>
            <a:endParaRPr lang="en-US" altLang="ja-JP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B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</a:t>
            </a:r>
            <a:r>
              <a:rPr lang="en-US" altLang="ja-JP" sz="2200" dirty="0" smtClean="0">
                <a:latin typeface="Arial" charset="0"/>
              </a:rPr>
              <a:t>(0x102) </a:t>
            </a:r>
            <a:r>
              <a:rPr lang="en-US" altLang="ja-JP" sz="2200" dirty="0">
                <a:latin typeface="Arial" charset="0"/>
              </a:rPr>
              <a:t>= </a:t>
            </a:r>
            <a:r>
              <a:rPr lang="en-US" altLang="ja-JP" sz="2200" dirty="0" smtClean="0">
                <a:latin typeface="Arial" charset="0"/>
              </a:rPr>
              <a:t>0x0003</a:t>
            </a:r>
            <a:endParaRPr lang="en-US" altLang="ja-JP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C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</a:t>
            </a:r>
            <a:r>
              <a:rPr lang="en-US" altLang="ja-JP" sz="2200" dirty="0" smtClean="0">
                <a:latin typeface="Arial" charset="0"/>
              </a:rPr>
              <a:t>(0x104) </a:t>
            </a:r>
            <a:r>
              <a:rPr lang="en-US" altLang="ja-JP" sz="2200" dirty="0">
                <a:latin typeface="Arial" charset="0"/>
              </a:rPr>
              <a:t>= </a:t>
            </a:r>
            <a:r>
              <a:rPr lang="en-US" altLang="ja-JP" sz="2200" dirty="0" smtClean="0">
                <a:latin typeface="Arial" charset="0"/>
              </a:rPr>
              <a:t>0x1011</a:t>
            </a:r>
            <a:endParaRPr lang="en-US" altLang="ja-JP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D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</a:t>
            </a:r>
            <a:r>
              <a:rPr lang="en-US" altLang="ja-JP" sz="2200" dirty="0" smtClean="0">
                <a:latin typeface="Arial" charset="0"/>
              </a:rPr>
              <a:t>(0x106) </a:t>
            </a:r>
            <a:r>
              <a:rPr lang="en-US" altLang="ja-JP" sz="2200" dirty="0">
                <a:latin typeface="Arial" charset="0"/>
              </a:rPr>
              <a:t>= </a:t>
            </a:r>
            <a:r>
              <a:rPr lang="en-US" altLang="ja-JP" sz="2200" dirty="0" smtClean="0">
                <a:latin typeface="Arial" charset="0"/>
              </a:rPr>
              <a:t>0x1011</a:t>
            </a:r>
            <a:endParaRPr lang="en-US" altLang="ja-JP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E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</a:t>
            </a:r>
            <a:r>
              <a:rPr lang="en-US" altLang="ja-JP" sz="2200" dirty="0" smtClean="0">
                <a:latin typeface="Arial" charset="0"/>
              </a:rPr>
              <a:t>(0x108) </a:t>
            </a:r>
            <a:r>
              <a:rPr lang="en-US" altLang="ja-JP" sz="2200" dirty="0">
                <a:latin typeface="Arial" charset="0"/>
              </a:rPr>
              <a:t>= </a:t>
            </a:r>
            <a:r>
              <a:rPr lang="en-US" altLang="ja-JP" sz="2200" dirty="0" smtClean="0">
                <a:latin typeface="Arial" charset="0"/>
              </a:rPr>
              <a:t>0xABCD</a:t>
            </a:r>
            <a:endParaRPr lang="en-US" altLang="ja-JP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ja-JP" altLang="en-US" sz="2200" dirty="0">
                <a:latin typeface="Arial" charset="0"/>
              </a:rPr>
              <a:t>“</a:t>
            </a:r>
            <a:r>
              <a:rPr lang="en-US" altLang="ja-JP" sz="2200" dirty="0">
                <a:latin typeface="Arial" charset="0"/>
              </a:rPr>
              <a:t>F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= </a:t>
            </a:r>
            <a:r>
              <a:rPr lang="en-US" altLang="ja-JP" sz="2200" dirty="0" smtClean="0">
                <a:latin typeface="Arial" charset="0"/>
              </a:rPr>
              <a:t>(0x10A) </a:t>
            </a:r>
            <a:r>
              <a:rPr lang="en-US" altLang="ja-JP" sz="2200" dirty="0">
                <a:latin typeface="Arial" charset="0"/>
              </a:rPr>
              <a:t>= </a:t>
            </a:r>
            <a:r>
              <a:rPr lang="en-US" altLang="ja-JP" sz="2200" dirty="0" smtClean="0">
                <a:latin typeface="Arial" charset="0"/>
              </a:rPr>
              <a:t>0xDCBA</a:t>
            </a:r>
            <a:endParaRPr lang="en-US" altLang="ja-JP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What complex condition does this sequence test? 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3886200" cy="49879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</a:t>
            </a:r>
            <a:r>
              <a:rPr lang="en-US" dirty="0" smtClean="0">
                <a:ea typeface="+mn-ea"/>
                <a:cs typeface="+mn-cs"/>
              </a:rPr>
              <a:t>[0x100]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</a:t>
            </a:r>
            <a:r>
              <a:rPr lang="en-US" dirty="0" smtClean="0">
                <a:ea typeface="+mn-ea"/>
                <a:cs typeface="+mn-cs"/>
              </a:rPr>
              <a:t>[0x102]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SETLE	BL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</a:t>
            </a:r>
            <a:r>
              <a:rPr lang="en-US" dirty="0" smtClean="0">
                <a:ea typeface="+mn-ea"/>
                <a:cs typeface="+mn-cs"/>
              </a:rPr>
              <a:t>[0x104]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</a:t>
            </a:r>
            <a:r>
              <a:rPr lang="en-US" dirty="0" smtClean="0">
                <a:ea typeface="+mn-ea"/>
                <a:cs typeface="+mn-cs"/>
              </a:rPr>
              <a:t>[0x106]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SETE	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AND	BL, 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</a:t>
            </a:r>
            <a:r>
              <a:rPr lang="en-US" dirty="0" smtClean="0">
                <a:ea typeface="+mn-ea"/>
                <a:cs typeface="+mn-cs"/>
              </a:rPr>
              <a:t>[0x108]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</a:t>
            </a:r>
            <a:r>
              <a:rPr lang="en-US" dirty="0" smtClean="0">
                <a:ea typeface="+mn-ea"/>
                <a:cs typeface="+mn-cs"/>
              </a:rPr>
              <a:t>[0x10A]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SETNE	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OR		BL, BH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891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36BAA8-3D55-F648-9629-397089CA22E3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389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35F391-B6A0-DC4A-B430-A0B1F81B496D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379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Jump </a:t>
            </a:r>
            <a:r>
              <a:rPr lang="en-US" dirty="0">
                <a:latin typeface="Garamond" charset="0"/>
              </a:rPr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Used to change flow of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Next instruction specified by operand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Two general types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Unconditional: </a:t>
            </a:r>
            <a:r>
              <a:rPr lang="en-US" dirty="0" smtClean="0">
                <a:solidFill>
                  <a:srgbClr val="0000CC"/>
                </a:solidFill>
              </a:rPr>
              <a:t>JMP &lt;target&gt;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Always goes to address indicated by </a:t>
            </a:r>
            <a:r>
              <a:rPr lang="en-US" dirty="0" smtClean="0">
                <a:solidFill>
                  <a:srgbClr val="0000CC"/>
                </a:solidFill>
              </a:rPr>
              <a:t>&lt;target&gt;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Conditional: </a:t>
            </a:r>
            <a:r>
              <a:rPr lang="en-US" dirty="0" err="1" smtClean="0">
                <a:solidFill>
                  <a:srgbClr val="0000CC"/>
                </a:solidFill>
              </a:rPr>
              <a:t>J</a:t>
            </a:r>
            <a:r>
              <a:rPr lang="en-US" i="1" dirty="0" err="1" smtClean="0">
                <a:solidFill>
                  <a:srgbClr val="0000CC"/>
                </a:solidFill>
              </a:rPr>
              <a:t>cc</a:t>
            </a:r>
            <a:r>
              <a:rPr lang="en-US" dirty="0" smtClean="0">
                <a:solidFill>
                  <a:srgbClr val="0000CC"/>
                </a:solidFill>
              </a:rPr>
              <a:t> &lt;target&gt;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Jump only occurs if condition true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i="1" dirty="0" smtClean="0"/>
              <a:t>cc</a:t>
            </a:r>
            <a:r>
              <a:rPr lang="en-US" dirty="0" smtClean="0"/>
              <a:t> replaced by valid condition code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/>
              <a:t>Most codes discussed in previous lecture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/>
              <a:t>Additional codes: CXZ/ECXZ</a:t>
            </a:r>
          </a:p>
          <a:p>
            <a:pPr marL="1371600" lvl="3" indent="0"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 CX/ECX register is zero</a:t>
            </a: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4D601C-AEC2-834A-966D-EA8D276479D3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9DCFDB-2451-414A-A4B9-7EC35C75D85D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Jump Instructions</a:t>
            </a:r>
          </a:p>
        </p:txBody>
      </p:sp>
      <p:pic>
        <p:nvPicPr>
          <p:cNvPr id="6147" name="Picture 6" descr="~AUT00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3" t="169" b="55701"/>
          <a:stretch>
            <a:fillRect/>
          </a:stretch>
        </p:blipFill>
        <p:spPr>
          <a:xfrm>
            <a:off x="228600" y="1981200"/>
            <a:ext cx="4256088" cy="3475038"/>
          </a:xfrm>
        </p:spPr>
      </p:pic>
      <p:sp>
        <p:nvSpPr>
          <p:cNvPr id="61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8D0658-D1DB-7441-A6AF-AF84A767525B}" type="datetime1">
              <a:rPr lang="en-US" sz="1200" smtClean="0">
                <a:latin typeface="Garamond" charset="0"/>
              </a:rPr>
              <a:t>10/3/16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13</a:t>
            </a:r>
            <a:endParaRPr lang="en-US"/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8FCCFA-D9B8-D64B-832B-EF1A8C14660D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6" descr="~AUT0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91"/>
          <a:stretch>
            <a:fillRect/>
          </a:stretch>
        </p:blipFill>
        <p:spPr bwMode="auto">
          <a:xfrm>
            <a:off x="4341813" y="1889125"/>
            <a:ext cx="480218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4901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9484</TotalTime>
  <Words>1027</Words>
  <Application>Microsoft Macintosh PowerPoint</Application>
  <PresentationFormat>On-screen Show (4:3)</PresentationFormat>
  <Paragraphs>242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EECE.3170 Microprocessor Systems Design I</vt:lpstr>
      <vt:lpstr>Lecture outline</vt:lpstr>
      <vt:lpstr>Review: compare</vt:lpstr>
      <vt:lpstr>Review: Condition codes (cont.)</vt:lpstr>
      <vt:lpstr>Review: Condition codes (cont.)</vt:lpstr>
      <vt:lpstr>Review: conditional instructions</vt:lpstr>
      <vt:lpstr>Review: SETcc example</vt:lpstr>
      <vt:lpstr>Review: Jump instructions</vt:lpstr>
      <vt:lpstr>Jump Instructions</vt:lpstr>
      <vt:lpstr>Example: program structure 1</vt:lpstr>
      <vt:lpstr>Example solution</vt:lpstr>
      <vt:lpstr>Example solution (cont.)</vt:lpstr>
      <vt:lpstr>Example solution (cont.)</vt:lpstr>
      <vt:lpstr>Example: program structure 2</vt:lpstr>
      <vt:lpstr>Example: program structure 3</vt:lpstr>
      <vt:lpstr>Loop instructions</vt:lpstr>
      <vt:lpstr>Loop example 1</vt:lpstr>
      <vt:lpstr>Loop example 2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1697</cp:revision>
  <dcterms:created xsi:type="dcterms:W3CDTF">2006-04-03T05:03:01Z</dcterms:created>
  <dcterms:modified xsi:type="dcterms:W3CDTF">2016-10-03T20:15:37Z</dcterms:modified>
</cp:coreProperties>
</file>