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509" r:id="rId4"/>
    <p:sldId id="511" r:id="rId5"/>
    <p:sldId id="512" r:id="rId6"/>
    <p:sldId id="513" r:id="rId7"/>
    <p:sldId id="514" r:id="rId8"/>
    <p:sldId id="515" r:id="rId9"/>
    <p:sldId id="516" r:id="rId10"/>
    <p:sldId id="517" r:id="rId11"/>
    <p:sldId id="518" r:id="rId12"/>
    <p:sldId id="519" r:id="rId13"/>
    <p:sldId id="379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4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Relationship Id="rId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1DE7ECF-EC47-884F-9790-54C7E0703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43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947236D-CC93-5443-8C1A-ADF6A3B78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66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982255-AED4-EB4B-AB9F-990DC5B7DD71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40B406-95AA-BF4F-BC75-0EE07394577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46A61A-7744-0B4A-B611-EF32E8DE0A00}" type="datetime1">
              <a:rPr lang="en-US" sz="1200"/>
              <a:pPr eaLnBrk="1" hangingPunct="1"/>
              <a:t>10/3/16</a:t>
            </a:fld>
            <a:endParaRPr lang="en-US" sz="1200"/>
          </a:p>
        </p:txBody>
      </p:sp>
      <p:sp>
        <p:nvSpPr>
          <p:cNvPr id="27650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6 part 1</a:t>
            </a:r>
          </a:p>
        </p:txBody>
      </p:sp>
      <p:sp>
        <p:nvSpPr>
          <p:cNvPr id="2765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F98272-88B7-5A44-95CE-994C86402AF4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228" tIns="44614" rIns="89228" bIns="44614"/>
          <a:lstStyle/>
          <a:p>
            <a:pPr marL="209550" indent="-209550"/>
            <a:r>
              <a:rPr lang="en-US"/>
              <a:t>(D)	(S)	result		CF SF AF</a:t>
            </a:r>
          </a:p>
          <a:p>
            <a:pPr marL="209550" indent="-209550"/>
            <a:r>
              <a:rPr lang="en-US"/>
              <a:t>AX	BX			</a:t>
            </a:r>
          </a:p>
          <a:p>
            <a:pPr marL="209550" indent="-209550"/>
            <a:r>
              <a:rPr lang="en-US"/>
              <a:t>2345&gt;1234			0 0 0</a:t>
            </a:r>
          </a:p>
          <a:p>
            <a:pPr marL="209550" indent="-209550"/>
            <a:r>
              <a:rPr lang="en-US"/>
              <a:t>1234&lt;2345			1 1 1</a:t>
            </a:r>
          </a:p>
          <a:p>
            <a:pPr marL="209550" indent="-209550"/>
            <a:endParaRPr lang="en-US"/>
          </a:p>
          <a:p>
            <a:pPr marL="209550" indent="-209550"/>
            <a:r>
              <a:rPr lang="en-US"/>
              <a:t>1234&gt;ABCD			1 0 1</a:t>
            </a:r>
          </a:p>
          <a:p>
            <a:pPr marL="209550" indent="-209550"/>
            <a:r>
              <a:rPr lang="en-US"/>
              <a:t>ABCD&lt;1234			0 1 0</a:t>
            </a:r>
          </a:p>
          <a:p>
            <a:pPr marL="209550" indent="-209550"/>
            <a:endParaRPr lang="en-US"/>
          </a:p>
          <a:p>
            <a:pPr marL="209550" indent="-209550"/>
            <a:r>
              <a:rPr lang="en-US"/>
              <a:t>ABCD&gt;A000			0 0 0</a:t>
            </a:r>
          </a:p>
          <a:p>
            <a:pPr marL="209550" indent="-209550"/>
            <a:r>
              <a:rPr lang="en-US"/>
              <a:t>A000&lt;ABCD			1 1 1</a:t>
            </a:r>
          </a:p>
          <a:p>
            <a:pPr marL="209550" indent="-209550"/>
            <a:endParaRPr lang="en-US"/>
          </a:p>
          <a:p>
            <a:pPr marL="209550" indent="-209550"/>
            <a:r>
              <a:rPr lang="en-US"/>
              <a:t>7FFF	8000			overflow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95C083-6258-E147-9BB2-2AD0A55EEF32}" type="datetime1">
              <a:rPr lang="en-US" sz="1200"/>
              <a:pPr eaLnBrk="1" hangingPunct="1"/>
              <a:t>10/3/16</a:t>
            </a:fld>
            <a:endParaRPr lang="en-US" sz="1200"/>
          </a:p>
        </p:txBody>
      </p:sp>
      <p:sp>
        <p:nvSpPr>
          <p:cNvPr id="35842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6 part 1</a:t>
            </a:r>
          </a:p>
        </p:txBody>
      </p:sp>
      <p:sp>
        <p:nvSpPr>
          <p:cNvPr id="3584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3BFBD9-E7BF-734C-9DCF-6DA35B3DA4F5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330D48-EC1B-0449-BA59-249C090B2243}" type="datetime1">
              <a:rPr lang="en-US" sz="1200"/>
              <a:pPr eaLnBrk="1" hangingPunct="1"/>
              <a:t>10/3/16</a:t>
            </a:fld>
            <a:endParaRPr lang="en-US" sz="1200"/>
          </a:p>
        </p:txBody>
      </p:sp>
      <p:sp>
        <p:nvSpPr>
          <p:cNvPr id="37890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6 part 1</a:t>
            </a:r>
          </a:p>
        </p:txBody>
      </p:sp>
      <p:sp>
        <p:nvSpPr>
          <p:cNvPr id="3789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C22253-F9F0-5349-BBA6-3D538F7B19D7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031A6E-ECC9-D141-9386-378AD59AF119}" type="datetime1">
              <a:rPr lang="en-US" smtClean="0"/>
              <a:t>10/3/16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19779D-0302-B342-9EE5-5E1AB02B2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8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9500A-25CB-1F4E-B328-8EAAD5184A61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F1DB8-E4AF-7E47-921F-9206425F6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9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1FF80-006F-FA48-9896-2B4CB985FEA1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9D89B-A0CB-3D42-8B97-44E6A2D3E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3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22722-909F-F346-8042-9F431397D3FB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65815-AFA4-1F44-BFEB-65205F92E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23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F06B9-F154-A64B-9E3D-EBF6335892A3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55A7E-F480-A147-89C5-A678F190C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6409-7C81-F640-9841-921A4FED0536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FF48B-3D5B-6042-BB94-4778726C7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1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A60E1-8E26-2F40-8AB6-ADC0FBAC62D4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A07BE-C7BF-5D42-BF06-E6B77ECB7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2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1E54E-A5DC-7E4F-ADC4-536269246062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E33A-9D2A-5D4B-B2A1-0D319BBD9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024B8-2B3D-644F-85A9-113461B79316}" type="datetime1">
              <a:rPr lang="en-US" smtClean="0"/>
              <a:t>10/3/16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C96F5-9928-4A49-A845-C5EE0AAFF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1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BCA3-7441-5C4A-ACDE-05AEE7983D7E}" type="datetime1">
              <a:rPr lang="en-US" smtClean="0"/>
              <a:t>10/3/16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AE593-8A97-604D-A54B-A2CCF46CF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7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733CC-7268-4B46-B5BB-05C0657FDB91}" type="datetime1">
              <a:rPr lang="en-US" smtClean="0"/>
              <a:t>10/3/16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5C91D-8053-6E4C-B21D-F837DECE8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207C4-DB1F-E443-B343-861FD8B13326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878F7-1C63-EE44-BE71-C09003CC1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2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862ED-1A88-694A-8C55-9EC585295121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5A764-72CB-6A42-A4CC-312ED99A8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9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E0FDC3C4-60BE-EF42-BCC2-65E1B74EAA18}" type="datetime1">
              <a:rPr lang="en-US" smtClean="0"/>
              <a:t>10/3/16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DE98E13-AAED-BD47-B7C0-76367888F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12: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Conditional execution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8914" name="Content Placeholder 13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Show the results of the following instructions, assuming that 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A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</a:t>
            </a:r>
            <a:r>
              <a:rPr lang="en-US" altLang="ja-JP" sz="2200" dirty="0" smtClean="0">
                <a:latin typeface="Arial" charset="0"/>
              </a:rPr>
              <a:t>(0x100) </a:t>
            </a:r>
            <a:r>
              <a:rPr lang="en-US" altLang="ja-JP" sz="2200" dirty="0">
                <a:latin typeface="Arial" charset="0"/>
              </a:rPr>
              <a:t>= </a:t>
            </a:r>
            <a:r>
              <a:rPr lang="en-US" altLang="ja-JP" sz="2200" dirty="0" smtClean="0">
                <a:latin typeface="Arial" charset="0"/>
              </a:rPr>
              <a:t>0x0001</a:t>
            </a:r>
            <a:endParaRPr lang="en-US" altLang="ja-JP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B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</a:t>
            </a:r>
            <a:r>
              <a:rPr lang="en-US" altLang="ja-JP" sz="2200" dirty="0" smtClean="0">
                <a:latin typeface="Arial" charset="0"/>
              </a:rPr>
              <a:t>(0x102) </a:t>
            </a:r>
            <a:r>
              <a:rPr lang="en-US" altLang="ja-JP" sz="2200" dirty="0">
                <a:latin typeface="Arial" charset="0"/>
              </a:rPr>
              <a:t>= </a:t>
            </a:r>
            <a:r>
              <a:rPr lang="en-US" altLang="ja-JP" sz="2200" dirty="0" smtClean="0">
                <a:latin typeface="Arial" charset="0"/>
              </a:rPr>
              <a:t>0x0003</a:t>
            </a:r>
            <a:endParaRPr lang="en-US" altLang="ja-JP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C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</a:t>
            </a:r>
            <a:r>
              <a:rPr lang="en-US" altLang="ja-JP" sz="2200" dirty="0" smtClean="0">
                <a:latin typeface="Arial" charset="0"/>
              </a:rPr>
              <a:t>(0x104) </a:t>
            </a:r>
            <a:r>
              <a:rPr lang="en-US" altLang="ja-JP" sz="2200" dirty="0">
                <a:latin typeface="Arial" charset="0"/>
              </a:rPr>
              <a:t>= </a:t>
            </a:r>
            <a:r>
              <a:rPr lang="en-US" altLang="ja-JP" sz="2200" dirty="0" smtClean="0">
                <a:latin typeface="Arial" charset="0"/>
              </a:rPr>
              <a:t>0x1011</a:t>
            </a:r>
            <a:endParaRPr lang="en-US" altLang="ja-JP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D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</a:t>
            </a:r>
            <a:r>
              <a:rPr lang="en-US" altLang="ja-JP" sz="2200" dirty="0" smtClean="0">
                <a:latin typeface="Arial" charset="0"/>
              </a:rPr>
              <a:t>(0x106) </a:t>
            </a:r>
            <a:r>
              <a:rPr lang="en-US" altLang="ja-JP" sz="2200" dirty="0">
                <a:latin typeface="Arial" charset="0"/>
              </a:rPr>
              <a:t>= </a:t>
            </a:r>
            <a:r>
              <a:rPr lang="en-US" altLang="ja-JP" sz="2200" dirty="0" smtClean="0">
                <a:latin typeface="Arial" charset="0"/>
              </a:rPr>
              <a:t>0x1011</a:t>
            </a:r>
            <a:endParaRPr lang="en-US" altLang="ja-JP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E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</a:t>
            </a:r>
            <a:r>
              <a:rPr lang="en-US" altLang="ja-JP" sz="2200" dirty="0" smtClean="0">
                <a:latin typeface="Arial" charset="0"/>
              </a:rPr>
              <a:t>(0x108) </a:t>
            </a:r>
            <a:r>
              <a:rPr lang="en-US" altLang="ja-JP" sz="2200" dirty="0">
                <a:latin typeface="Arial" charset="0"/>
              </a:rPr>
              <a:t>= </a:t>
            </a:r>
            <a:r>
              <a:rPr lang="en-US" altLang="ja-JP" sz="2200" dirty="0" smtClean="0">
                <a:latin typeface="Arial" charset="0"/>
              </a:rPr>
              <a:t>0xABCD</a:t>
            </a:r>
            <a:endParaRPr lang="en-US" altLang="ja-JP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F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</a:t>
            </a:r>
            <a:r>
              <a:rPr lang="en-US" altLang="ja-JP" sz="2200" dirty="0" smtClean="0">
                <a:latin typeface="Arial" charset="0"/>
              </a:rPr>
              <a:t>(0x10A) </a:t>
            </a:r>
            <a:r>
              <a:rPr lang="en-US" altLang="ja-JP" sz="2200" dirty="0">
                <a:latin typeface="Arial" charset="0"/>
              </a:rPr>
              <a:t>= </a:t>
            </a:r>
            <a:r>
              <a:rPr lang="en-US" altLang="ja-JP" sz="2200" dirty="0" smtClean="0">
                <a:latin typeface="Arial" charset="0"/>
              </a:rPr>
              <a:t>0xDCBA</a:t>
            </a:r>
            <a:endParaRPr lang="en-US" altLang="ja-JP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What complex condition does this sequence test? 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3886200" cy="4987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</a:t>
            </a:r>
            <a:r>
              <a:rPr lang="en-US" dirty="0" smtClean="0">
                <a:ea typeface="+mn-ea"/>
                <a:cs typeface="+mn-cs"/>
              </a:rPr>
              <a:t>[0x100]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</a:t>
            </a:r>
            <a:r>
              <a:rPr lang="en-US" dirty="0" smtClean="0">
                <a:ea typeface="+mn-ea"/>
                <a:cs typeface="+mn-cs"/>
              </a:rPr>
              <a:t>[0x102]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SETLE	BL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</a:t>
            </a:r>
            <a:r>
              <a:rPr lang="en-US" dirty="0" smtClean="0">
                <a:ea typeface="+mn-ea"/>
                <a:cs typeface="+mn-cs"/>
              </a:rPr>
              <a:t>[0x104]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</a:t>
            </a:r>
            <a:r>
              <a:rPr lang="en-US" dirty="0" smtClean="0">
                <a:ea typeface="+mn-ea"/>
                <a:cs typeface="+mn-cs"/>
              </a:rPr>
              <a:t>[0x106]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SETE	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AND	BL, 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</a:t>
            </a:r>
            <a:r>
              <a:rPr lang="en-US" dirty="0" smtClean="0">
                <a:ea typeface="+mn-ea"/>
                <a:cs typeface="+mn-cs"/>
              </a:rPr>
              <a:t>[0x108]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</a:t>
            </a:r>
            <a:r>
              <a:rPr lang="en-US" dirty="0" smtClean="0">
                <a:ea typeface="+mn-ea"/>
                <a:cs typeface="+mn-cs"/>
              </a:rPr>
              <a:t>[0x10A]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SETNE	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OR		BL, BH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891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99D4A6-9E39-DB4A-9FAE-B826AB905488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89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35F391-B6A0-DC4A-B430-A0B1F81B496D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993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Condition being tested: </a:t>
            </a:r>
          </a:p>
          <a:p>
            <a:pPr lvl="1"/>
            <a:r>
              <a:rPr lang="en-US">
                <a:latin typeface="Arial" charset="0"/>
              </a:rPr>
              <a:t>To simplify, treat each word as a variable named “A” through “F”</a:t>
            </a:r>
          </a:p>
          <a:p>
            <a:pPr lvl="1"/>
            <a:r>
              <a:rPr lang="en-US">
                <a:latin typeface="Arial" charset="0"/>
              </a:rPr>
              <a:t>((A &lt;= B) &amp;&amp; (C == D)) || (E != F)</a:t>
            </a:r>
          </a:p>
          <a:p>
            <a:r>
              <a:rPr lang="en-US">
                <a:latin typeface="Arial" charset="0"/>
              </a:rPr>
              <a:t>Source: http://www.arl.wustl.edu/~lockwood/class/cs306/books/artofasm/Chapter_6/CH06-4.html</a:t>
            </a:r>
          </a:p>
        </p:txBody>
      </p:sp>
      <p:sp>
        <p:nvSpPr>
          <p:cNvPr id="3993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154E0D-133B-0B41-9D61-F70A9641A36C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994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8F6843-5A82-C546-B19E-A42994F1696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Jump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Used to change flow of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Next instruction specified by operand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Two general types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Unconditional: </a:t>
            </a:r>
            <a:r>
              <a:rPr lang="en-US" dirty="0" smtClean="0">
                <a:solidFill>
                  <a:srgbClr val="0000CC"/>
                </a:solidFill>
              </a:rPr>
              <a:t>JMP &lt;target&gt;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Always goes to address indicated by </a:t>
            </a:r>
            <a:r>
              <a:rPr lang="en-US" dirty="0" smtClean="0">
                <a:solidFill>
                  <a:srgbClr val="0000CC"/>
                </a:solidFill>
              </a:rPr>
              <a:t>&lt;target&gt;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Conditional: </a:t>
            </a:r>
            <a:r>
              <a:rPr lang="en-US" dirty="0" err="1" smtClean="0">
                <a:solidFill>
                  <a:srgbClr val="0000CC"/>
                </a:solidFill>
              </a:rPr>
              <a:t>J</a:t>
            </a:r>
            <a:r>
              <a:rPr lang="en-US" i="1" dirty="0" err="1" smtClean="0">
                <a:solidFill>
                  <a:srgbClr val="0000CC"/>
                </a:solidFill>
              </a:rPr>
              <a:t>cc</a:t>
            </a:r>
            <a:r>
              <a:rPr lang="en-US" dirty="0" smtClean="0">
                <a:solidFill>
                  <a:srgbClr val="0000CC"/>
                </a:solidFill>
              </a:rPr>
              <a:t> &lt;target&gt;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Jump only occurs if condition true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i="1" dirty="0" smtClean="0"/>
              <a:t>cc</a:t>
            </a:r>
            <a:r>
              <a:rPr lang="en-US" dirty="0" smtClean="0"/>
              <a:t> replaced by valid condition code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/>
              <a:t>Most codes discussed in previous lecture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/>
              <a:t>Additional codes: CXZ/ECXZ</a:t>
            </a:r>
          </a:p>
          <a:p>
            <a:pPr marL="1371600" lvl="3" indent="0"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 CX/ECX register is zero</a:t>
            </a:r>
            <a:endParaRPr lang="en-US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7702EF-7812-9C46-9E74-98A77C54A8AA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9C618B-3A6C-4248-8ECF-EF07A21A8166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4353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Exams to be returned Wednesday or Friday</a:t>
            </a:r>
          </a:p>
          <a:p>
            <a:pPr lvl="1"/>
            <a:r>
              <a:rPr lang="en-US" dirty="0" smtClean="0">
                <a:latin typeface="Arial" charset="0"/>
              </a:rPr>
              <a:t>Jump/loop instructions</a:t>
            </a:r>
          </a:p>
          <a:p>
            <a:r>
              <a:rPr lang="en-US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HW 4 to be posted; due date TBD</a:t>
            </a:r>
            <a:endParaRPr lang="en-US" sz="2400" dirty="0">
              <a:latin typeface="Arial" charset="0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B8937A-0E93-E04C-990E-086C266713BC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C80DC7-BC85-5F41-BC68-912190A258A7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Exams to be returned Wednesday or Friday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HW 4 to be posted; due date TBD</a:t>
            </a: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Today’s </a:t>
            </a:r>
            <a:r>
              <a:rPr lang="en-US" sz="2800" dirty="0">
                <a:latin typeface="Arial" charset="0"/>
              </a:rPr>
              <a:t>lecture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Conditional execution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514E15-417C-6640-B782-1DAB2BFB3B6A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E1EDEA-4DA8-6A47-B7C9-20FC5FBA70A2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Compare Instructions  </a:t>
            </a:r>
          </a:p>
        </p:txBody>
      </p:sp>
      <p:sp>
        <p:nvSpPr>
          <p:cNvPr id="26626" name="Rectangle 409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Compare 2 values; store result in ZF/SF</a:t>
            </a:r>
          </a:p>
          <a:p>
            <a:r>
              <a:rPr lang="en-US">
                <a:latin typeface="Arial" charset="0"/>
              </a:rPr>
              <a:t>General format: CMP  D,S</a:t>
            </a:r>
          </a:p>
          <a:p>
            <a:pPr lvl="1"/>
            <a:r>
              <a:rPr lang="en-US">
                <a:latin typeface="Arial" charset="0"/>
              </a:rPr>
              <a:t>Works by performing subtraction (D) – (S)</a:t>
            </a:r>
          </a:p>
          <a:p>
            <a:pPr lvl="2"/>
            <a:r>
              <a:rPr lang="en-US">
                <a:latin typeface="Arial" charset="0"/>
              </a:rPr>
              <a:t>D, S unchanged</a:t>
            </a:r>
          </a:p>
          <a:p>
            <a:pPr lvl="1"/>
            <a:r>
              <a:rPr lang="en-US">
                <a:latin typeface="Arial" charset="0"/>
              </a:rPr>
              <a:t>ZF/SF/OF indicate result (signed values)</a:t>
            </a:r>
          </a:p>
          <a:p>
            <a:pPr lvl="2"/>
            <a:r>
              <a:rPr lang="en-US">
                <a:solidFill>
                  <a:srgbClr val="0000CC"/>
                </a:solidFill>
                <a:latin typeface="Arial" charset="0"/>
                <a:sym typeface="Wingdings" charset="0"/>
              </a:rPr>
              <a:t>ZF = 1</a:t>
            </a:r>
            <a:r>
              <a:rPr lang="en-US">
                <a:latin typeface="Arial" charset="0"/>
                <a:sym typeface="Wingdings" charset="0"/>
              </a:rPr>
              <a:t>			 D == S</a:t>
            </a:r>
          </a:p>
          <a:p>
            <a:pPr lvl="2"/>
            <a:r>
              <a:rPr lang="en-US">
                <a:solidFill>
                  <a:srgbClr val="0000CC"/>
                </a:solidFill>
                <a:latin typeface="Arial" charset="0"/>
                <a:sym typeface="Wingdings" charset="0"/>
              </a:rPr>
              <a:t>ZF = 0, (SF XOR OF) = 1 	</a:t>
            </a:r>
            <a:r>
              <a:rPr lang="en-US">
                <a:latin typeface="Arial" charset="0"/>
                <a:sym typeface="Wingdings" charset="0"/>
              </a:rPr>
              <a:t> D &lt; S</a:t>
            </a:r>
          </a:p>
          <a:p>
            <a:pPr lvl="2"/>
            <a:r>
              <a:rPr lang="en-US">
                <a:solidFill>
                  <a:srgbClr val="0000CC"/>
                </a:solidFill>
                <a:latin typeface="Arial" charset="0"/>
                <a:sym typeface="Wingdings" charset="0"/>
              </a:rPr>
              <a:t>ZF = 0, (SF XOR OF) = 0 </a:t>
            </a:r>
            <a:r>
              <a:rPr lang="en-US">
                <a:latin typeface="Arial" charset="0"/>
                <a:sym typeface="Wingdings" charset="0"/>
              </a:rPr>
              <a:t>	 D &gt; S</a:t>
            </a:r>
          </a:p>
        </p:txBody>
      </p:sp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1636B2-3799-6649-910B-1813EFA4DEA2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FD6797-26AA-9C45-985B-7EBAAEE537D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 codes</a:t>
            </a:r>
          </a:p>
        </p:txBody>
      </p:sp>
      <p:sp>
        <p:nvSpPr>
          <p:cNvPr id="30722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Conditional execution: result depends on value of flag bit(s)</a:t>
            </a:r>
          </a:p>
          <a:p>
            <a:r>
              <a:rPr lang="en-US">
                <a:latin typeface="Arial" charset="0"/>
              </a:rPr>
              <a:t>Intel instructions specify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condition codes</a:t>
            </a:r>
          </a:p>
          <a:p>
            <a:pPr lvl="1"/>
            <a:r>
              <a:rPr lang="en-US">
                <a:latin typeface="Arial" charset="0"/>
              </a:rPr>
              <a:t>Condition code implies certain flag values</a:t>
            </a:r>
          </a:p>
          <a:p>
            <a:pPr lvl="1"/>
            <a:r>
              <a:rPr lang="en-US">
                <a:latin typeface="Arial" charset="0"/>
              </a:rPr>
              <a:t>Opcodes written with </a:t>
            </a:r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 as part of name</a:t>
            </a:r>
          </a:p>
          <a:p>
            <a:pPr lvl="1"/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 can be replaced by any valid code</a:t>
            </a:r>
          </a:p>
          <a:p>
            <a:pPr lvl="1"/>
            <a:r>
              <a:rPr lang="en-US">
                <a:latin typeface="Arial" charset="0"/>
              </a:rPr>
              <a:t>Examples: CMOV</a:t>
            </a:r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, SET</a:t>
            </a:r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, J</a:t>
            </a:r>
            <a:r>
              <a:rPr lang="en-US" i="1">
                <a:latin typeface="Arial" charset="0"/>
              </a:rPr>
              <a:t>cc</a:t>
            </a:r>
          </a:p>
          <a:p>
            <a:pPr lvl="2"/>
            <a:r>
              <a:rPr lang="en-US">
                <a:latin typeface="Arial" charset="0"/>
              </a:rPr>
              <a:t>Specific examples: CMOVE, SETL, SETZ, JNE, JG</a:t>
            </a:r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820F0E-3435-5B4E-9638-D1C7464D1204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07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8D4A88-2B1F-D94E-94DE-D04EBF174DDD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 codes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overflow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O</a:t>
            </a:r>
            <a:r>
              <a:rPr lang="en-US" dirty="0" smtClean="0"/>
              <a:t> (OF = 1), </a:t>
            </a:r>
            <a:r>
              <a:rPr lang="en-US" dirty="0" smtClean="0">
                <a:solidFill>
                  <a:srgbClr val="0000CC"/>
                </a:solidFill>
              </a:rPr>
              <a:t>NO</a:t>
            </a:r>
            <a:r>
              <a:rPr lang="en-US" dirty="0" smtClean="0"/>
              <a:t> (OF =0)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carry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C </a:t>
            </a:r>
            <a:r>
              <a:rPr lang="en-US" dirty="0" smtClean="0"/>
              <a:t>(CF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NC </a:t>
            </a:r>
            <a:r>
              <a:rPr lang="en-US" dirty="0" smtClean="0"/>
              <a:t>(CF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sign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S</a:t>
            </a:r>
            <a:r>
              <a:rPr lang="en-US" dirty="0" smtClean="0"/>
              <a:t> (SF = 1), </a:t>
            </a:r>
            <a:r>
              <a:rPr lang="en-US" dirty="0" smtClean="0">
                <a:solidFill>
                  <a:srgbClr val="0000CC"/>
                </a:solidFill>
              </a:rPr>
              <a:t>NS</a:t>
            </a:r>
            <a:r>
              <a:rPr lang="en-US" dirty="0" smtClean="0"/>
              <a:t> (SF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parity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P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CC"/>
                </a:solidFill>
              </a:rPr>
              <a:t>PE</a:t>
            </a:r>
            <a:r>
              <a:rPr lang="en-US" dirty="0" smtClean="0"/>
              <a:t> (PF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NP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CC"/>
                </a:solidFill>
              </a:rPr>
              <a:t>PO</a:t>
            </a:r>
            <a:r>
              <a:rPr lang="en-US" dirty="0" smtClean="0"/>
              <a:t> (PF = 0)</a:t>
            </a:r>
            <a:endParaRPr lang="en-US" dirty="0"/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14061F-CB4B-A048-9B7B-0E40535BBA0F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F64825-C110-694E-AAF5-05CED97103C2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 codes (cont.)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Testing equality/zero result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Z</a:t>
            </a:r>
            <a:r>
              <a:rPr lang="en-US" sz="2200">
                <a:latin typeface="Arial" charset="0"/>
              </a:rPr>
              <a:t> (ZF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NZ</a:t>
            </a:r>
            <a:r>
              <a:rPr lang="en-US" sz="2200">
                <a:latin typeface="Arial" charset="0"/>
              </a:rPr>
              <a:t> (ZF = 0)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Signed comparison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L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NGE</a:t>
            </a:r>
            <a:r>
              <a:rPr lang="en-US" sz="2200">
                <a:latin typeface="Arial" charset="0"/>
              </a:rPr>
              <a:t> (SF XOR OF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NL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GE</a:t>
            </a:r>
            <a:r>
              <a:rPr lang="en-US" sz="2200">
                <a:latin typeface="Arial" charset="0"/>
              </a:rPr>
              <a:t> (SF XOR OF = 0)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LE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NG</a:t>
            </a:r>
            <a:r>
              <a:rPr lang="en-US" sz="2200">
                <a:latin typeface="Arial" charset="0"/>
              </a:rPr>
              <a:t> ((SF XOR OF) OR 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NLE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G</a:t>
            </a:r>
            <a:r>
              <a:rPr lang="en-US" sz="2200">
                <a:latin typeface="Arial" charset="0"/>
              </a:rPr>
              <a:t> ((SF XOR OF) OR ZF = 0)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Unsigned comparison</a:t>
            </a:r>
          </a:p>
          <a:p>
            <a:pPr lvl="1">
              <a:lnSpc>
                <a:spcPct val="8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Below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</a:t>
            </a:r>
            <a:r>
              <a:rPr lang="en-US" altLang="ja-JP" sz="2200">
                <a:latin typeface="Arial" charset="0"/>
                <a:sym typeface="Wingdings" charset="0"/>
              </a:rPr>
              <a:t> less than,</a:t>
            </a:r>
            <a:r>
              <a:rPr lang="en-US" altLang="ja-JP" sz="2200">
                <a:latin typeface="Arial" charset="0"/>
              </a:rPr>
              <a:t>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above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</a:t>
            </a:r>
            <a:r>
              <a:rPr lang="en-US" altLang="ja-JP" sz="2200">
                <a:latin typeface="Arial" charset="0"/>
                <a:sym typeface="Wingdings" charset="0"/>
              </a:rPr>
              <a:t> greater than</a:t>
            </a:r>
            <a:endParaRPr lang="en-US" altLang="ja-JP" sz="22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B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NAE </a:t>
            </a:r>
            <a:r>
              <a:rPr lang="en-US" sz="2200">
                <a:latin typeface="Arial" charset="0"/>
              </a:rPr>
              <a:t>(CF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NB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AE </a:t>
            </a:r>
            <a:r>
              <a:rPr lang="en-US" sz="2200">
                <a:latin typeface="Arial" charset="0"/>
              </a:rPr>
              <a:t>(CF = 0)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BE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NA</a:t>
            </a:r>
            <a:r>
              <a:rPr lang="en-US" sz="2200">
                <a:latin typeface="Arial" charset="0"/>
              </a:rPr>
              <a:t> (CF OR 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NBE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A</a:t>
            </a:r>
            <a:r>
              <a:rPr lang="en-US" sz="2200">
                <a:latin typeface="Arial" charset="0"/>
              </a:rPr>
              <a:t> (CF OR ZF = 0)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646865-4EDC-1744-905F-501ECCDF7CDA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CF7E04-DFD9-AE46-BCEC-AB9346B8F386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move (CMOV)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Only in Pentium Pro &amp; later</a:t>
            </a:r>
          </a:p>
          <a:p>
            <a:r>
              <a:rPr lang="en-US">
                <a:latin typeface="Arial" charset="0"/>
              </a:rPr>
              <a:t>Perform move only if condition is true</a:t>
            </a:r>
          </a:p>
          <a:p>
            <a:r>
              <a:rPr lang="en-US">
                <a:latin typeface="Arial" charset="0"/>
              </a:rPr>
              <a:t>Examples:</a:t>
            </a:r>
          </a:p>
          <a:p>
            <a:pPr lvl="1"/>
            <a:r>
              <a:rPr lang="en-US">
                <a:latin typeface="Arial" charset="0"/>
              </a:rPr>
              <a:t>CMOVZ	AX, [SI]	</a:t>
            </a:r>
            <a:r>
              <a:rPr lang="en-US">
                <a:latin typeface="Arial" charset="0"/>
                <a:sym typeface="Wingdings" charset="0"/>
              </a:rPr>
              <a:t> move if ZF == 1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CMOVG	EBX, EAX	 move if greater than</a:t>
            </a:r>
            <a:endParaRPr lang="en-US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3B83F2-C4C9-9C4C-9342-80C04542973C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A0DFB3-9B34-E14E-9A88-E7CA9061333A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Byte Set on Condition Instruction  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Byte set on condition instruction</a:t>
            </a:r>
          </a:p>
          <a:p>
            <a:pPr lvl="1"/>
            <a:r>
              <a:rPr lang="en-US" dirty="0">
                <a:latin typeface="Arial" charset="0"/>
              </a:rPr>
              <a:t>Used to set byte based on condition code</a:t>
            </a:r>
          </a:p>
          <a:p>
            <a:pPr lvl="1"/>
            <a:r>
              <a:rPr lang="en-US" dirty="0">
                <a:latin typeface="Arial" charset="0"/>
              </a:rPr>
              <a:t>Can be used for </a:t>
            </a:r>
            <a:r>
              <a:rPr lang="en-US" dirty="0" err="1">
                <a:latin typeface="Arial" charset="0"/>
              </a:rPr>
              <a:t>boolean</a:t>
            </a:r>
            <a:r>
              <a:rPr lang="en-US" dirty="0">
                <a:latin typeface="Arial" charset="0"/>
              </a:rPr>
              <a:t> results—complex conditions</a:t>
            </a:r>
          </a:p>
          <a:p>
            <a:pPr lvl="1"/>
            <a:r>
              <a:rPr lang="en-US" dirty="0">
                <a:latin typeface="Arial" charset="0"/>
              </a:rPr>
              <a:t>General format:</a:t>
            </a:r>
          </a:p>
          <a:p>
            <a:pPr lvl="2"/>
            <a:r>
              <a:rPr lang="en-US" dirty="0" err="1">
                <a:latin typeface="Arial" charset="0"/>
              </a:rPr>
              <a:t>SETcc</a:t>
            </a:r>
            <a:r>
              <a:rPr lang="en-US" dirty="0">
                <a:latin typeface="Arial" charset="0"/>
              </a:rPr>
              <a:t>  D</a:t>
            </a:r>
          </a:p>
          <a:p>
            <a:pPr lvl="2"/>
            <a:r>
              <a:rPr lang="en-US" dirty="0">
                <a:latin typeface="Arial" charset="0"/>
              </a:rPr>
              <a:t>cc = one of the supported conditional relationships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Result</a:t>
            </a:r>
          </a:p>
          <a:p>
            <a:pPr lvl="2"/>
            <a:r>
              <a:rPr lang="en-US" dirty="0">
                <a:latin typeface="Arial" charset="0"/>
                <a:sym typeface="Wingdings" charset="0"/>
              </a:rPr>
              <a:t>D = </a:t>
            </a:r>
            <a:r>
              <a:rPr lang="en-US" dirty="0" smtClean="0">
                <a:latin typeface="Arial" charset="0"/>
                <a:sym typeface="Wingdings" charset="0"/>
              </a:rPr>
              <a:t>0x01 </a:t>
            </a:r>
            <a:r>
              <a:rPr lang="en-US" dirty="0">
                <a:latin typeface="Arial" charset="0"/>
                <a:sym typeface="Wingdings" charset="0"/>
              </a:rPr>
              <a:t>if condition true</a:t>
            </a:r>
          </a:p>
          <a:p>
            <a:pPr lvl="2"/>
            <a:r>
              <a:rPr lang="en-US" dirty="0">
                <a:latin typeface="Arial" charset="0"/>
                <a:sym typeface="Wingdings" charset="0"/>
              </a:rPr>
              <a:t>D = </a:t>
            </a:r>
            <a:r>
              <a:rPr lang="en-US" dirty="0" smtClean="0">
                <a:latin typeface="Arial" charset="0"/>
                <a:sym typeface="Wingdings" charset="0"/>
              </a:rPr>
              <a:t>0x00 </a:t>
            </a:r>
            <a:r>
              <a:rPr lang="en-US" dirty="0">
                <a:latin typeface="Arial" charset="0"/>
                <a:sym typeface="Wingdings" charset="0"/>
              </a:rPr>
              <a:t>if condition false		</a:t>
            </a:r>
          </a:p>
        </p:txBody>
      </p:sp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CB0983-5425-7D42-9A54-8ADB2C2FCB80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DF08C9-FB5A-004D-A571-D8D5CBEFAC67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Garamond" charset="0"/>
              </a:rPr>
              <a:t>Byte Set on Condition Instruction 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150000"/>
              <a:buFontTx/>
              <a:buChar char="•"/>
            </a:pPr>
            <a:r>
              <a:rPr lang="en-US" sz="2000" dirty="0">
                <a:latin typeface="Arial" charset="0"/>
              </a:rPr>
              <a:t>Operation: Flags tested for conditions defined by “cc” and the destination in a register or memory updated as follows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</a:rPr>
              <a:t>		If cc test True: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</a:rPr>
              <a:t>	00000001</a:t>
            </a:r>
            <a:r>
              <a:rPr lang="en-US" sz="2000" baseline="-25000" dirty="0"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 = </a:t>
            </a:r>
            <a:r>
              <a:rPr lang="en-US" sz="2000" dirty="0" smtClean="0">
                <a:latin typeface="Arial" charset="0"/>
              </a:rPr>
              <a:t>0x01 </a:t>
            </a:r>
            <a:r>
              <a:rPr lang="en-US" sz="2000" dirty="0" smtClean="0">
                <a:latin typeface="Arial" charset="0"/>
                <a:sym typeface="Wingdings" charset="0"/>
              </a:rPr>
              <a:t> </a:t>
            </a:r>
            <a:r>
              <a:rPr lang="en-US" sz="2000" dirty="0">
                <a:latin typeface="Arial" charset="0"/>
                <a:sym typeface="Wingdings" charset="0"/>
              </a:rPr>
              <a:t>D </a:t>
            </a:r>
            <a:r>
              <a:rPr lang="en-US" sz="2000" dirty="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</a:rPr>
              <a:t>If cc test False: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</a:rPr>
              <a:t>	00000000</a:t>
            </a:r>
            <a:r>
              <a:rPr lang="en-US" sz="2000" baseline="-25000" dirty="0"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 = </a:t>
            </a:r>
            <a:r>
              <a:rPr lang="en-US" sz="2000" dirty="0" smtClean="0">
                <a:latin typeface="Arial" charset="0"/>
              </a:rPr>
              <a:t>0x00 </a:t>
            </a:r>
            <a:r>
              <a:rPr lang="en-US" sz="2000" dirty="0">
                <a:latin typeface="Arial" charset="0"/>
                <a:sym typeface="Wingdings" charset="0"/>
              </a:rPr>
              <a:t> D </a:t>
            </a:r>
            <a:r>
              <a:rPr lang="en-US" sz="2000" dirty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SzPct val="150000"/>
              <a:buFontTx/>
              <a:buChar char="•"/>
            </a:pPr>
            <a:r>
              <a:rPr lang="en-US" sz="2000" dirty="0">
                <a:latin typeface="Arial" charset="0"/>
              </a:rPr>
              <a:t>Examples of conditional tests: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</a:rPr>
              <a:t>      SETE = set byte if equal  </a:t>
            </a:r>
            <a:r>
              <a:rPr lang="en-US" sz="2000" dirty="0">
                <a:latin typeface="Arial" charset="0"/>
                <a:sym typeface="Wingdings" charset="0"/>
              </a:rPr>
              <a:t> ZF = 1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  <a:sym typeface="Wingdings" charset="0"/>
              </a:rPr>
              <a:t>      SETC = set byte if carry    CF =1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  <a:sym typeface="Wingdings" charset="0"/>
              </a:rPr>
              <a:t>      SETBE = set byte if below or equal  CF = 1 +(or) ZF = 1 </a:t>
            </a:r>
            <a:r>
              <a:rPr lang="en-US" sz="2000" dirty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SzPct val="150000"/>
              <a:buFontTx/>
              <a:buChar char="•"/>
            </a:pPr>
            <a:r>
              <a:rPr lang="en-US" sz="2000" dirty="0">
                <a:latin typeface="Arial" charset="0"/>
              </a:rPr>
              <a:t>Example: </a:t>
            </a:r>
            <a:r>
              <a:rPr lang="en-US" sz="2000" dirty="0">
                <a:latin typeface="Arial" charset="0"/>
                <a:sym typeface="Wingdings" charset="0"/>
              </a:rPr>
              <a:t>	SETA AL = set byte if above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  <a:sym typeface="Wingdings" charset="0"/>
              </a:rPr>
              <a:t>		if CF = 0  </a:t>
            </a:r>
            <a:r>
              <a:rPr lang="en-US" sz="2000" dirty="0">
                <a:latin typeface="Arial" charset="0"/>
                <a:sym typeface="Symbol" charset="0"/>
              </a:rPr>
              <a:t></a:t>
            </a:r>
            <a:r>
              <a:rPr lang="en-US" sz="2000" dirty="0">
                <a:latin typeface="Arial" charset="0"/>
                <a:sym typeface="Wingdings" charset="0"/>
              </a:rPr>
              <a:t> (and) ZF = 0 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  <a:sym typeface="Wingdings" charset="0"/>
              </a:rPr>
              <a:t>		(AL) = </a:t>
            </a:r>
            <a:r>
              <a:rPr lang="en-US" sz="2000" dirty="0" smtClean="0">
                <a:latin typeface="Arial" charset="0"/>
                <a:sym typeface="Wingdings" charset="0"/>
              </a:rPr>
              <a:t>0x01</a:t>
            </a:r>
            <a:endParaRPr lang="en-US" sz="2000" dirty="0"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  <a:sym typeface="Wingdings" charset="0"/>
              </a:rPr>
              <a:t>		Otherwise,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  <a:sym typeface="Wingdings" charset="0"/>
              </a:rPr>
              <a:t>		(AL) </a:t>
            </a:r>
            <a:r>
              <a:rPr lang="en-US" sz="2000" dirty="0" smtClean="0">
                <a:latin typeface="Arial" charset="0"/>
                <a:sym typeface="Wingdings" charset="0"/>
              </a:rPr>
              <a:t>= 0x00</a:t>
            </a:r>
            <a:r>
              <a:rPr lang="en-US" sz="2000" dirty="0">
                <a:latin typeface="Arial" charset="0"/>
                <a:sym typeface="Wingdings" charset="0"/>
              </a:rPr>
              <a:t>		  </a:t>
            </a:r>
          </a:p>
          <a:p>
            <a:pPr lvl="2">
              <a:lnSpc>
                <a:spcPct val="90000"/>
              </a:lnSpc>
              <a:buSzPct val="150000"/>
              <a:buFontTx/>
              <a:buNone/>
            </a:pPr>
            <a:r>
              <a:rPr lang="en-US" sz="1800" dirty="0">
                <a:latin typeface="Arial" charset="0"/>
                <a:sym typeface="Wingdings" charset="0"/>
              </a:rPr>
              <a:t>		</a:t>
            </a:r>
          </a:p>
        </p:txBody>
      </p:sp>
      <p:sp>
        <p:nvSpPr>
          <p:cNvPr id="3686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6855F3-BBBC-5241-B4F5-CC7E40E02018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68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11886E-76C7-C448-AFB5-D2148434779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8345</TotalTime>
  <Words>799</Words>
  <Application>Microsoft Macintosh PowerPoint</Application>
  <PresentationFormat>On-screen Show (4:3)</PresentationFormat>
  <Paragraphs>189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EECE.3170 Microprocessor Systems Design I</vt:lpstr>
      <vt:lpstr>Lecture outline</vt:lpstr>
      <vt:lpstr>Compare Instructions  </vt:lpstr>
      <vt:lpstr>Condition codes</vt:lpstr>
      <vt:lpstr>Condition codes (cont.)</vt:lpstr>
      <vt:lpstr>Condition codes (cont.)</vt:lpstr>
      <vt:lpstr>Conditional move (CMOV)</vt:lpstr>
      <vt:lpstr>Byte Set on Condition Instruction  </vt:lpstr>
      <vt:lpstr>Byte Set on Condition Instruction  </vt:lpstr>
      <vt:lpstr>Example</vt:lpstr>
      <vt:lpstr>Example solution</vt:lpstr>
      <vt:lpstr>Jump instructions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1698</cp:revision>
  <dcterms:created xsi:type="dcterms:W3CDTF">2006-04-03T05:03:01Z</dcterms:created>
  <dcterms:modified xsi:type="dcterms:W3CDTF">2016-10-03T20:15:23Z</dcterms:modified>
</cp:coreProperties>
</file>