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13"/>
  </p:notesMasterIdLst>
  <p:handoutMasterIdLst>
    <p:handoutMasterId r:id="rId14"/>
  </p:handoutMasterIdLst>
  <p:sldIdLst>
    <p:sldId id="256" r:id="rId2"/>
    <p:sldId id="257" r:id="rId3"/>
    <p:sldId id="509" r:id="rId4"/>
    <p:sldId id="517" r:id="rId5"/>
    <p:sldId id="511" r:id="rId6"/>
    <p:sldId id="513" r:id="rId7"/>
    <p:sldId id="514" r:id="rId8"/>
    <p:sldId id="515" r:id="rId9"/>
    <p:sldId id="516" r:id="rId10"/>
    <p:sldId id="519" r:id="rId11"/>
    <p:sldId id="379" r:id="rId12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41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FD11926-5EE4-0B49-91BB-02E9EB8652E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74024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4B1AAEE-3EED-1A43-8659-22E107B2A35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1407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8AD848D9-8C78-FF4A-807A-A1FE812B3E88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C98D38-D2D6-CE44-8EA4-AC0BE5CA5D9E}" type="datetime1">
              <a:rPr lang="en-US" smtClean="0"/>
              <a:t>9/27/16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2EB2F9-C7EF-2544-9CED-408CA6E2289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37856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75BD9DE-6E66-A448-91F3-C3FA47059C8C}" type="datetime1">
              <a:rPr lang="en-US" smtClean="0"/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D28880C-6ECC-CF44-8C90-D00FDB459D8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240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B932296-359F-3C48-A8DC-8C61DFE63AC7}" type="datetime1">
              <a:rPr lang="en-US" smtClean="0"/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05F3186-C528-194E-B1A2-C6F97F2476B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9977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A5AC81E-1592-EA49-A447-DD22AC8B131C}" type="datetime1">
              <a:rPr lang="en-US" smtClean="0"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3E807C-D584-3243-ABC5-DC8CB92B178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330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C9CF1E-5FED-8B49-947B-0325FAC7F2A1}" type="datetime1">
              <a:rPr lang="en-US" smtClean="0"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630650-49DC-8044-A121-230BF18FF2C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9949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65D7481-CFA7-8743-99C2-DFC3D31ABDD3}" type="datetime1">
              <a:rPr lang="en-US" smtClean="0"/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3C7FEBB-B524-7D47-8208-ABFAD910209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674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16BEA91-C8E0-C940-B22E-7E51493CBF99}" type="datetime1">
              <a:rPr lang="en-US" smtClean="0"/>
              <a:t>9/27/16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C30FF9-C375-7A4C-B62E-F24BF0AEBFF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0839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5AAE784-374B-CE45-A28A-05D8320D728A}" type="datetime1">
              <a:rPr lang="en-US" smtClean="0"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A77045F-173A-544C-BB34-84CCE87CEAD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27805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4FA8CA3-1C63-8F48-A9E3-FF7CDB67A0C2}" type="datetime1">
              <a:rPr lang="en-US" smtClean="0"/>
              <a:t>9/27/16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62BA8CE-B244-8D43-AB35-9E1E5AF2E29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05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3A6680E-CE0B-6A41-AA8A-C270374048E3}" type="datetime1">
              <a:rPr lang="en-US" smtClean="0"/>
              <a:t>9/27/16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980659B-F9D8-E44E-949F-249BC9ABD4A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09023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B95881C-1C99-AF4C-98AD-94EFBC34DE4C}" type="datetime1">
              <a:rPr lang="en-US" smtClean="0"/>
              <a:t>9/27/16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754E702-CDD5-9647-A715-74828DB4B27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56455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CCAD139-ED49-2A42-AFC3-F41B1DE12FB7}" type="datetime1">
              <a:rPr lang="en-US" smtClean="0"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A03FD38-E442-FC48-A470-FDE9C821F1B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93944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58B4A09-067C-5349-A886-A99A90A4877E}" type="datetime1">
              <a:rPr lang="en-US" smtClean="0"/>
              <a:t>9/27/16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314423A-3B4D-4F45-9667-F2F9D7C0FA7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1929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Garamond" charset="0"/>
              </a:defRPr>
            </a:lvl1pPr>
          </a:lstStyle>
          <a:p>
            <a:fld id="{AAD8ADE8-2A9D-8F44-85A3-F61F9FE4CBA4}" type="datetime1">
              <a:rPr lang="en-US" smtClean="0"/>
              <a:t>9/27/16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Garamond" charset="0"/>
              </a:defRPr>
            </a:lvl1pPr>
          </a:lstStyle>
          <a:p>
            <a:fld id="{981D4B6A-DBBE-0943-9891-9DECD315E36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/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Fall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11: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Exam 1 Preview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rotate instructions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Rotate instructions: bits that are shifted out one side are shifted back in other side</a:t>
            </a:r>
          </a:p>
          <a:p>
            <a:pPr lvl="1" eaLnBrk="1" hangingPunct="1"/>
            <a:r>
              <a:rPr lang="en-US">
                <a:latin typeface="Arial" charset="0"/>
              </a:rPr>
              <a:t>ROL &lt;src&gt;, &lt;amt&gt; or ROR &lt;src&gt;, &lt;amt&gt;</a:t>
            </a:r>
          </a:p>
          <a:p>
            <a:pPr lvl="1" eaLnBrk="1" hangingPunct="1"/>
            <a:r>
              <a:rPr lang="en-US">
                <a:latin typeface="Arial" charset="0"/>
              </a:rPr>
              <a:t>CF = last bit rotated</a:t>
            </a:r>
          </a:p>
          <a:p>
            <a:pPr eaLnBrk="1" hangingPunct="1"/>
            <a:r>
              <a:rPr lang="en-US">
                <a:latin typeface="Arial" charset="0"/>
              </a:rPr>
              <a:t>Rotate through carry instructions</a:t>
            </a:r>
          </a:p>
          <a:p>
            <a:pPr lvl="1"/>
            <a:r>
              <a:rPr lang="en-US">
                <a:latin typeface="Arial" charset="0"/>
              </a:rPr>
              <a:t>CF acts as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extra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bit that is part of value being rotated</a:t>
            </a:r>
          </a:p>
          <a:p>
            <a:pPr lvl="1"/>
            <a:r>
              <a:rPr lang="en-US">
                <a:latin typeface="Arial" charset="0"/>
              </a:rPr>
              <a:t>RCL &lt;src&gt;, &lt;amt&gt; or RCR &lt;src&gt;, &lt;amt&gt;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61EF919-06EB-0642-A6F4-1E76A43A54C2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F8A04BC-C187-3B41-99B1-69495CF98103}" type="slidenum">
              <a:rPr lang="en-US" sz="1200">
                <a:latin typeface="Garamond" charset="0"/>
              </a:rPr>
              <a:pPr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>
                <a:latin typeface="Arial" charset="0"/>
              </a:rPr>
              <a:t>Exam 1—</a:t>
            </a:r>
            <a:r>
              <a:rPr lang="en-US" b="1" u="sng" dirty="0">
                <a:latin typeface="Arial" charset="0"/>
              </a:rPr>
              <a:t>PLEASE BE ON TIME!!</a:t>
            </a:r>
          </a:p>
          <a:p>
            <a:pPr lvl="1"/>
            <a:endParaRPr lang="en-US" b="1" u="sng" dirty="0">
              <a:latin typeface="Arial" charset="0"/>
            </a:endParaRPr>
          </a:p>
          <a:p>
            <a:pPr lvl="1"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lvl="1"/>
            <a:endParaRPr lang="en-US" dirty="0">
              <a:latin typeface="Arial" charset="0"/>
            </a:endParaRPr>
          </a:p>
        </p:txBody>
      </p:sp>
      <p:sp>
        <p:nvSpPr>
          <p:cNvPr id="1638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E551958-8A56-9549-9691-718BB47B97DA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4C8D12B-DDDC-2B48-9185-484B8B4D985A}" type="slidenum">
              <a:rPr lang="en-US" sz="1200">
                <a:latin typeface="Garamond" charset="0"/>
              </a:rPr>
              <a:pPr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4099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Announcements/reminders</a:t>
            </a:r>
          </a:p>
          <a:p>
            <a:pPr lvl="1"/>
            <a:r>
              <a:rPr lang="en-US" dirty="0" smtClean="0">
                <a:latin typeface="Arial" charset="0"/>
              </a:rPr>
              <a:t>HW 3 due today by 2:00 PM</a:t>
            </a:r>
          </a:p>
          <a:p>
            <a:pPr lvl="2"/>
            <a:r>
              <a:rPr lang="en-US" b="1" dirty="0" smtClean="0">
                <a:solidFill>
                  <a:srgbClr val="FF0000"/>
                </a:solidFill>
                <a:latin typeface="Arial" charset="0"/>
              </a:rPr>
              <a:t>No late submissions—solution to be posted today</a:t>
            </a:r>
          </a:p>
          <a:p>
            <a:pPr lvl="1"/>
            <a:r>
              <a:rPr lang="en-US" dirty="0" smtClean="0">
                <a:latin typeface="Arial" charset="0"/>
              </a:rPr>
              <a:t>Exam </a:t>
            </a:r>
            <a:r>
              <a:rPr lang="en-US" dirty="0">
                <a:latin typeface="Arial" charset="0"/>
              </a:rPr>
              <a:t>1: </a:t>
            </a:r>
            <a:r>
              <a:rPr lang="en-US" dirty="0" smtClean="0">
                <a:latin typeface="Arial" charset="0"/>
              </a:rPr>
              <a:t>Friday, 9/30</a:t>
            </a:r>
            <a:endParaRPr lang="en-US" dirty="0">
              <a:latin typeface="Arial" charset="0"/>
            </a:endParaRPr>
          </a:p>
          <a:p>
            <a:pPr lvl="2"/>
            <a:r>
              <a:rPr lang="en-US" dirty="0">
                <a:latin typeface="Arial" charset="0"/>
              </a:rPr>
              <a:t>Will be allowed calculator, </a:t>
            </a:r>
            <a:r>
              <a:rPr lang="en-US" dirty="0" smtClean="0">
                <a:latin typeface="Arial" charset="0"/>
              </a:rPr>
              <a:t>one 8.5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x 11</a:t>
            </a:r>
            <a:r>
              <a:rPr lang="ja-JP" altLang="en-US" dirty="0">
                <a:latin typeface="Arial" charset="0"/>
              </a:rPr>
              <a:t>”</a:t>
            </a:r>
            <a:r>
              <a:rPr lang="en-US" altLang="ja-JP" dirty="0">
                <a:latin typeface="Arial" charset="0"/>
              </a:rPr>
              <a:t> double-sided note sheet</a:t>
            </a:r>
          </a:p>
          <a:p>
            <a:pPr lvl="2"/>
            <a:r>
              <a:rPr lang="en-US" dirty="0">
                <a:latin typeface="Arial" charset="0"/>
              </a:rPr>
              <a:t>x86 instructions covered through </a:t>
            </a:r>
            <a:r>
              <a:rPr lang="en-US" dirty="0" smtClean="0">
                <a:latin typeface="Arial" charset="0"/>
              </a:rPr>
              <a:t>Monday are posted</a:t>
            </a:r>
          </a:p>
          <a:p>
            <a:r>
              <a:rPr lang="en-US" dirty="0" smtClean="0">
                <a:latin typeface="Arial" charset="0"/>
              </a:rPr>
              <a:t>Today’</a:t>
            </a:r>
            <a:r>
              <a:rPr lang="en-US" altLang="ja-JP" dirty="0" smtClean="0">
                <a:latin typeface="Arial" charset="0"/>
              </a:rPr>
              <a:t>s </a:t>
            </a:r>
            <a:r>
              <a:rPr lang="en-US" altLang="ja-JP" dirty="0">
                <a:latin typeface="Arial" charset="0"/>
              </a:rPr>
              <a:t>lecture: Exam 1 Preview</a:t>
            </a:r>
          </a:p>
          <a:p>
            <a:pPr lvl="1"/>
            <a:r>
              <a:rPr lang="en-US" dirty="0">
                <a:latin typeface="Arial" charset="0"/>
              </a:rPr>
              <a:t>General exam notes</a:t>
            </a:r>
          </a:p>
          <a:p>
            <a:pPr lvl="1"/>
            <a:r>
              <a:rPr lang="en-US" dirty="0">
                <a:latin typeface="Arial" charset="0"/>
              </a:rPr>
              <a:t>Review of material</a:t>
            </a:r>
          </a:p>
        </p:txBody>
      </p:sp>
      <p:sp>
        <p:nvSpPr>
          <p:cNvPr id="410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186AD7-7072-7E41-9CCD-8BFFAD18BE52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 dirty="0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05311A1-6363-E34C-9614-FEFD4E4F51DF}" type="slidenum">
              <a:rPr lang="en-US" sz="1200">
                <a:latin typeface="Garamond" charset="0"/>
              </a:rPr>
              <a:pPr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 1 notes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Allowed 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One 8.5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x 11</a:t>
            </a:r>
            <a:r>
              <a:rPr lang="ja-JP" altLang="en-US" sz="2200" dirty="0">
                <a:latin typeface="Arial" charset="0"/>
              </a:rPr>
              <a:t>”</a:t>
            </a:r>
            <a:r>
              <a:rPr lang="en-US" altLang="ja-JP" sz="2200" dirty="0">
                <a:latin typeface="Arial" charset="0"/>
              </a:rPr>
              <a:t> double-sided sheet of notes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Calculator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x86 instruction set (so far) provided for you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No other notes or electronic devices (phone, laptop, etc.)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Exam will be 50 minutes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Will start at </a:t>
            </a:r>
            <a:r>
              <a:rPr lang="en-US" sz="2200" dirty="0" smtClean="0">
                <a:latin typeface="Arial" charset="0"/>
              </a:rPr>
              <a:t>8:00 AM</a:t>
            </a:r>
            <a:r>
              <a:rPr lang="en-US" sz="2200" dirty="0">
                <a:latin typeface="Arial" charset="0"/>
              </a:rPr>
              <a:t>—</a:t>
            </a:r>
            <a:r>
              <a:rPr lang="en-US" sz="2200" b="1" u="sng" dirty="0">
                <a:latin typeface="Arial" charset="0"/>
              </a:rPr>
              <a:t>please be on time!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Covers all lectures through </a:t>
            </a:r>
            <a:r>
              <a:rPr lang="en-US" sz="2600" dirty="0" smtClean="0">
                <a:latin typeface="Arial" charset="0"/>
              </a:rPr>
              <a:t>Monday</a:t>
            </a:r>
          </a:p>
          <a:p>
            <a:pPr lvl="1">
              <a:lnSpc>
                <a:spcPct val="8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Bit test/scan instructions will not be on the </a:t>
            </a: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exam …</a:t>
            </a:r>
          </a:p>
          <a:p>
            <a:pPr lvl="1">
              <a:lnSpc>
                <a:spcPct val="80000"/>
              </a:lnSpc>
            </a:pPr>
            <a:r>
              <a:rPr lang="en-US" sz="2200" b="1" dirty="0" smtClean="0">
                <a:solidFill>
                  <a:srgbClr val="FF0000"/>
                </a:solidFill>
                <a:latin typeface="Arial" charset="0"/>
              </a:rPr>
              <a:t>… but rotate instructions (also covered Monday) will</a:t>
            </a:r>
            <a:endParaRPr lang="en-US" sz="2200" b="1" dirty="0">
              <a:solidFill>
                <a:srgbClr val="FF0000"/>
              </a:solidFill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Arial" charset="0"/>
              </a:rPr>
              <a:t>General format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1 multiple choice question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2-3 short answer questions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Arial" charset="0"/>
              </a:rPr>
              <a:t>1 extra credit problem</a:t>
            </a:r>
          </a:p>
          <a:p>
            <a:pPr lvl="1">
              <a:lnSpc>
                <a:spcPct val="80000"/>
              </a:lnSpc>
            </a:pPr>
            <a:endParaRPr lang="en-US" sz="2200" dirty="0">
              <a:latin typeface="Arial" charset="0"/>
            </a:endParaRPr>
          </a:p>
          <a:p>
            <a:pPr>
              <a:lnSpc>
                <a:spcPct val="80000"/>
              </a:lnSpc>
            </a:pPr>
            <a:endParaRPr lang="en-US" sz="2600" dirty="0">
              <a:latin typeface="Arial" charset="0"/>
            </a:endParaRPr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C000765-8BAC-D946-992D-73BDABCFA079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EF46B5F-77F2-5344-AC6A-96F8E3A102AD}" type="slidenum">
              <a:rPr lang="en-US" sz="1200">
                <a:latin typeface="Garamond" charset="0"/>
              </a:rPr>
              <a:pPr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Test policies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Prior to passing out exam, I will verify that you only have one note sheet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have multiple sheets, I will take all notes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You will not be allowed to remove anything from your bag after that point in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If you need an additional pencil, eraser, or piece of scrap paper during the exam, ask me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Only one person will be allowed to use the bathroom at a time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You must leave your cell phone either with me or clearly visible on the table near your seat</a:t>
            </a:r>
            <a:endParaRPr lang="en-US" dirty="0"/>
          </a:p>
        </p:txBody>
      </p:sp>
      <p:sp>
        <p:nvSpPr>
          <p:cNvPr id="614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BA927C8-9A97-5340-B4EF-0D74C0727CAB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615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B650A0A-8825-8740-8A19-18EC295E3C89}" type="slidenum">
              <a:rPr lang="en-US" sz="1200">
                <a:latin typeface="Garamond" charset="0"/>
              </a:rPr>
              <a:pPr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ISA, storage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Instruction set architecture (cont.)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Operands</a:t>
            </a:r>
            <a:r>
              <a:rPr lang="en-US" sz="2000" dirty="0">
                <a:latin typeface="Arial" charset="0"/>
              </a:rPr>
              <a:t>: the data being operated on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are the bits interpreted? (</a:t>
            </a:r>
            <a:r>
              <a:rPr lang="en-US" sz="1700" dirty="0" err="1">
                <a:latin typeface="Arial" charset="0"/>
              </a:rPr>
              <a:t>int</a:t>
            </a:r>
            <a:r>
              <a:rPr lang="en-US" sz="1700" dirty="0">
                <a:latin typeface="Arial" charset="0"/>
              </a:rPr>
              <a:t>, FP, signed/unsigned)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What size are they? (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byte</a:t>
            </a:r>
            <a:r>
              <a:rPr lang="en-US" sz="1700" dirty="0">
                <a:latin typeface="Arial" charset="0"/>
              </a:rPr>
              <a:t>,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word</a:t>
            </a:r>
            <a:r>
              <a:rPr lang="en-US" sz="1700" dirty="0">
                <a:latin typeface="Arial" charset="0"/>
              </a:rPr>
              <a:t>, etc.)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How do we reference </a:t>
            </a:r>
            <a:r>
              <a:rPr lang="en-US" sz="1700">
                <a:latin typeface="Arial" charset="0"/>
              </a:rPr>
              <a:t>operands</a:t>
            </a:r>
            <a:r>
              <a:rPr lang="en-US" sz="1700" smtClean="0">
                <a:latin typeface="Arial" charset="0"/>
              </a:rPr>
              <a:t>?</a:t>
            </a:r>
            <a:endParaRPr lang="en-US" sz="2000" dirty="0">
              <a:latin typeface="Arial" charset="0"/>
            </a:endParaRPr>
          </a:p>
          <a:p>
            <a:pPr>
              <a:lnSpc>
                <a:spcPct val="80000"/>
              </a:lnSpc>
            </a:pPr>
            <a:r>
              <a:rPr lang="en-US" sz="2300" dirty="0">
                <a:latin typeface="Arial" charset="0"/>
              </a:rPr>
              <a:t>Data storage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Registers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Small, fast set of on-chip storage (primarily for speed)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Referenced by name</a:t>
            </a:r>
          </a:p>
          <a:p>
            <a:pPr lvl="1">
              <a:lnSpc>
                <a:spcPct val="80000"/>
              </a:lnSpc>
            </a:pPr>
            <a:r>
              <a:rPr lang="en-US" sz="2000" dirty="0">
                <a:solidFill>
                  <a:srgbClr val="FF0000"/>
                </a:solidFill>
                <a:latin typeface="Arial" charset="0"/>
              </a:rPr>
              <a:t>Memory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Larger, slower set of storage (primarily for capacity)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Organized as hierarchy …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… but programmer references single range of </a:t>
            </a:r>
            <a:r>
              <a:rPr lang="en-US" sz="1700" dirty="0">
                <a:solidFill>
                  <a:srgbClr val="0000FF"/>
                </a:solidFill>
                <a:latin typeface="Arial" charset="0"/>
              </a:rPr>
              <a:t>addresses</a:t>
            </a:r>
          </a:p>
          <a:p>
            <a:pPr lvl="2">
              <a:lnSpc>
                <a:spcPct val="80000"/>
              </a:lnSpc>
            </a:pPr>
            <a:r>
              <a:rPr lang="en-US" sz="1700" dirty="0">
                <a:latin typeface="Arial" charset="0"/>
              </a:rPr>
              <a:t>Memory issues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solidFill>
                  <a:srgbClr val="0000FF"/>
                </a:solidFill>
                <a:latin typeface="Arial" charset="0"/>
              </a:rPr>
              <a:t>Aligned</a:t>
            </a:r>
            <a:r>
              <a:rPr lang="en-US" sz="1600" dirty="0">
                <a:latin typeface="Arial" charset="0"/>
              </a:rPr>
              <a:t> data: address divisible by number of bytes</a:t>
            </a:r>
          </a:p>
          <a:p>
            <a:pPr lvl="3">
              <a:lnSpc>
                <a:spcPct val="80000"/>
              </a:lnSpc>
            </a:pPr>
            <a:r>
              <a:rPr lang="en-US" sz="1600" dirty="0">
                <a:latin typeface="Arial" charset="0"/>
              </a:rPr>
              <a:t>Endianness: 80x86 data is</a:t>
            </a:r>
            <a:r>
              <a:rPr lang="en-US" sz="1600" dirty="0">
                <a:solidFill>
                  <a:srgbClr val="0000FF"/>
                </a:solidFill>
                <a:latin typeface="Arial" charset="0"/>
              </a:rPr>
              <a:t> little endian</a:t>
            </a:r>
          </a:p>
          <a:p>
            <a:pPr lvl="2">
              <a:lnSpc>
                <a:spcPct val="80000"/>
              </a:lnSpc>
            </a:pPr>
            <a:endParaRPr lang="en-US" sz="1700" dirty="0">
              <a:solidFill>
                <a:srgbClr val="0000FF"/>
              </a:solidFill>
              <a:latin typeface="Arial" charset="0"/>
            </a:endParaRP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A4980FC-289D-714E-BF3D-170E60283EAD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A5CBD9CD-5821-9D47-B4F3-702A8498554F}" type="slidenum">
              <a:rPr lang="en-US" sz="1200">
                <a:latin typeface="Garamond" charset="0"/>
              </a:rPr>
              <a:pPr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Review: data</a:t>
            </a:r>
            <a:r>
              <a:rPr lang="en-US" dirty="0">
                <a:ea typeface="+mj-ea"/>
                <a:cs typeface="+mj-cs"/>
              </a:rPr>
              <a:t> </a:t>
            </a:r>
            <a:r>
              <a:rPr lang="en-US" dirty="0" smtClean="0">
                <a:ea typeface="+mj-ea"/>
                <a:cs typeface="+mj-cs"/>
              </a:rPr>
              <a:t>&amp; data transfer instructions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x86 data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Registers: access as 8-bit (e.g. AL, AH), 16-bit (AX), 32-bit (EAX)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Memory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Data size usually matches register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 smtClean="0"/>
              <a:t>If not, explicitly specify (BYTE PTR, WORD PTR, DWORD PTR)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MOV: basic data transfer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 smtClean="0"/>
              <a:t>Can use registers, memory, </a:t>
            </a:r>
            <a:r>
              <a:rPr lang="en-US" dirty="0" err="1" smtClean="0"/>
              <a:t>immediates</a:t>
            </a:r>
            <a:endParaRPr lang="en-US" dirty="0" smtClean="0"/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smtClean="0">
                <a:ea typeface="+mn-ea"/>
                <a:cs typeface="+mn-cs"/>
              </a:rPr>
              <a:t>MOVSX/MOVZX</a:t>
            </a:r>
            <a:endParaRPr lang="en-US" dirty="0" smtClean="0">
              <a:ea typeface="+mn-ea"/>
              <a:cs typeface="+mn-cs"/>
            </a:endParaRP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Sign-extend or zero-extend register/memory value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XCHG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Exchange contents of source, </a:t>
            </a:r>
            <a:r>
              <a:rPr lang="en-US" dirty="0" err="1" smtClean="0"/>
              <a:t>dest</a:t>
            </a:r>
            <a:endParaRPr lang="en-US" dirty="0" smtClean="0"/>
          </a:p>
          <a:p>
            <a:pPr>
              <a:buFont typeface="Wingdings" pitchFamily="2" charset="2"/>
              <a:buChar char="n"/>
              <a:defRPr/>
            </a:pP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575299A-20B6-4744-96C7-61B3B3F335B7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11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692D680-6EB8-7447-83FB-D76CF0D62625}" type="slidenum">
              <a:rPr lang="en-US" sz="1200">
                <a:latin typeface="Garamond" charset="0"/>
              </a:rPr>
              <a:pPr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data transfer, arithmetic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64125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>
                <a:latin typeface="Arial" charset="0"/>
              </a:rPr>
              <a:t>LEA: load effective address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400">
                <a:latin typeface="Arial" charset="0"/>
              </a:rPr>
              <a:t>Calculate EA/store in register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Reviewed flags: CF, AF, SF, ZF, PF, OF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Addition instructions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ADD AX,BX </a:t>
            </a:r>
            <a:r>
              <a:rPr lang="en-US" sz="2400">
                <a:latin typeface="Arial" charset="0"/>
                <a:sym typeface="Wingdings" charset="0"/>
              </a:rPr>
              <a:t> AX = AX + BX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ADC AX,BX  AX = AX + BX + CF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INC AX  AX = AX + 1</a:t>
            </a:r>
          </a:p>
          <a:p>
            <a:pPr>
              <a:lnSpc>
                <a:spcPct val="80000"/>
              </a:lnSpc>
            </a:pPr>
            <a:r>
              <a:rPr lang="en-US" sz="2800">
                <a:latin typeface="Arial" charset="0"/>
              </a:rPr>
              <a:t>Subtraction instructions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</a:rPr>
              <a:t>SUB AX,BX </a:t>
            </a:r>
            <a:r>
              <a:rPr lang="en-US" sz="2400">
                <a:latin typeface="Arial" charset="0"/>
                <a:sym typeface="Wingdings" charset="0"/>
              </a:rPr>
              <a:t> AX = AX – BX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SBB AX,BX  AX = AX – BX – CF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DEC AX  AX = AX – 1</a:t>
            </a:r>
          </a:p>
          <a:p>
            <a:pPr lvl="1">
              <a:lnSpc>
                <a:spcPct val="80000"/>
              </a:lnSpc>
            </a:pPr>
            <a:r>
              <a:rPr lang="en-US" sz="2400">
                <a:latin typeface="Arial" charset="0"/>
                <a:sym typeface="Wingdings" charset="0"/>
              </a:rPr>
              <a:t>NEG AX  AX = -AX = 0 - AX</a:t>
            </a:r>
            <a:endParaRPr lang="en-US" sz="2400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5E7445A-5253-AF4C-A897-EBEFBA86ED9F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B3C3EE4-DF34-704A-8D74-2C994BDA3197}" type="slidenum">
              <a:rPr lang="en-US" sz="1200">
                <a:latin typeface="Garamond" charset="0"/>
              </a:rPr>
              <a:pPr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Multiplication &amp; division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</a:rPr>
              <a:t>Multiplication instructions</a:t>
            </a:r>
          </a:p>
          <a:p>
            <a:pPr lvl="1" eaLnBrk="1" hangingPunct="1"/>
            <a:r>
              <a:rPr lang="en-US">
                <a:latin typeface="Arial" charset="0"/>
              </a:rPr>
              <a:t>MUL (unsigned), IMUL (signed)</a:t>
            </a:r>
          </a:p>
          <a:p>
            <a:pPr lvl="1" eaLnBrk="1" hangingPunct="1"/>
            <a:r>
              <a:rPr lang="en-US">
                <a:latin typeface="Arial" charset="0"/>
              </a:rPr>
              <a:t>Result uses 2x bits of source</a:t>
            </a:r>
          </a:p>
          <a:p>
            <a:pPr lvl="1" eaLnBrk="1" hangingPunct="1"/>
            <a:r>
              <a:rPr lang="en-US">
                <a:latin typeface="Arial" charset="0"/>
              </a:rPr>
              <a:t>Source usually implied (AL/AX/EAX)</a:t>
            </a:r>
          </a:p>
          <a:p>
            <a:pPr eaLnBrk="1" hangingPunct="1"/>
            <a:r>
              <a:rPr lang="en-US">
                <a:latin typeface="Arial" charset="0"/>
              </a:rPr>
              <a:t>Division instructions</a:t>
            </a:r>
          </a:p>
          <a:p>
            <a:pPr lvl="1" eaLnBrk="1" hangingPunct="1"/>
            <a:r>
              <a:rPr lang="en-US">
                <a:latin typeface="Arial" charset="0"/>
              </a:rPr>
              <a:t>DIV (unsigned), IDIV (signed)</a:t>
            </a:r>
          </a:p>
          <a:p>
            <a:pPr lvl="1" eaLnBrk="1" hangingPunct="1"/>
            <a:r>
              <a:rPr lang="en-US">
                <a:latin typeface="Arial" charset="0"/>
              </a:rPr>
              <a:t>Implied source (AX, (DX,AX), (EDX,EAX)) 2x bits of specified source</a:t>
            </a:r>
          </a:p>
          <a:p>
            <a:pPr lvl="1" eaLnBrk="1" hangingPunct="1"/>
            <a:r>
              <a:rPr lang="en-US">
                <a:latin typeface="Arial" charset="0"/>
              </a:rPr>
              <a:t>Quotient/remainder split across result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9BA8EDA-F82C-F84E-ADA0-837B13F9EF7C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D2835BF-F2FB-BD4C-8A1D-EFDB969BD652}" type="slidenum">
              <a:rPr lang="en-US" sz="1200">
                <a:latin typeface="Garamond" charset="0"/>
              </a:rPr>
              <a:pPr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Review: Logical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Logical instructions (AND/OR/XOR/NOT)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Basic shift instructions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by &lt;</a:t>
            </a:r>
            <a:r>
              <a:rPr lang="en-US" dirty="0" err="1"/>
              <a:t>amt</a:t>
            </a:r>
            <a:r>
              <a:rPr lang="en-US" dirty="0"/>
              <a:t>&gt; bits; add 0s to left or right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SHL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left</a:t>
            </a:r>
          </a:p>
          <a:p>
            <a:pPr lvl="2" eaLnBrk="1" hangingPunct="1">
              <a:buFont typeface="Wingdings" pitchFamily="2" charset="2"/>
              <a:buChar char="n"/>
              <a:defRPr/>
            </a:pPr>
            <a:r>
              <a:rPr lang="en-US" dirty="0"/>
              <a:t>SAL exactly the same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SHR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&gt;: Move &lt;</a:t>
            </a:r>
            <a:r>
              <a:rPr lang="en-US" dirty="0" err="1"/>
              <a:t>src</a:t>
            </a:r>
            <a:r>
              <a:rPr lang="en-US" dirty="0"/>
              <a:t>&gt; to right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Arithmetic right shift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Move value right by &lt;</a:t>
            </a:r>
            <a:r>
              <a:rPr lang="en-US" dirty="0" err="1"/>
              <a:t>amt</a:t>
            </a:r>
            <a:r>
              <a:rPr lang="en-US" dirty="0"/>
              <a:t>&gt;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Copy sign bit to fill remaining bits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CF = last bit shifted out</a:t>
            </a:r>
          </a:p>
          <a:p>
            <a:pPr lvl="1" eaLnBrk="1" hangingPunct="1">
              <a:buFont typeface="Wingdings" pitchFamily="2" charset="2"/>
              <a:buChar char="q"/>
              <a:defRPr/>
            </a:pPr>
            <a:r>
              <a:rPr lang="en-US" dirty="0"/>
              <a:t>SAR &lt;</a:t>
            </a:r>
            <a:r>
              <a:rPr lang="en-US" dirty="0" err="1"/>
              <a:t>src</a:t>
            </a:r>
            <a:r>
              <a:rPr lang="en-US" dirty="0"/>
              <a:t>&gt;, &lt;</a:t>
            </a:r>
            <a:r>
              <a:rPr lang="en-US" dirty="0" err="1"/>
              <a:t>amt</a:t>
            </a:r>
            <a:r>
              <a:rPr lang="en-US" dirty="0"/>
              <a:t>&gt;</a:t>
            </a:r>
          </a:p>
          <a:p>
            <a:pPr eaLnBrk="1" hangingPunct="1"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53D2689-C4CD-D743-828E-7B326C49AF1A}" type="datetime1">
              <a:rPr lang="en-US" sz="1200" smtClean="0">
                <a:latin typeface="Garamond" charset="0"/>
              </a:rPr>
              <a:t>9/27/16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11</a:t>
            </a:r>
            <a:endParaRPr lang="en-US" alt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F101364-1BEF-1544-ABCF-70DB009B8D15}" type="slidenum">
              <a:rPr lang="en-US" sz="1200">
                <a:latin typeface="Garamond" charset="0"/>
              </a:rPr>
              <a:pPr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8687</TotalTime>
  <Words>930</Words>
  <Application>Microsoft Macintosh PowerPoint</Application>
  <PresentationFormat>On-screen Show (4:3)</PresentationFormat>
  <Paragraphs>144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Edge</vt:lpstr>
      <vt:lpstr>EECE.3170 Microprocessor Systems Design I</vt:lpstr>
      <vt:lpstr>Lecture outline</vt:lpstr>
      <vt:lpstr>Exam 1 notes</vt:lpstr>
      <vt:lpstr>Test policies</vt:lpstr>
      <vt:lpstr>Review: ISA, storage</vt:lpstr>
      <vt:lpstr>Review: data &amp; data transfer instructions</vt:lpstr>
      <vt:lpstr>Review: data transfer, arithmetic</vt:lpstr>
      <vt:lpstr>Review: Multiplication &amp; division</vt:lpstr>
      <vt:lpstr>Review: Logical instructions</vt:lpstr>
      <vt:lpstr>Review: rotate instructions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Geiger</cp:lastModifiedBy>
  <cp:revision>1699</cp:revision>
  <dcterms:created xsi:type="dcterms:W3CDTF">2006-04-03T05:03:01Z</dcterms:created>
  <dcterms:modified xsi:type="dcterms:W3CDTF">2016-09-27T19:16:24Z</dcterms:modified>
</cp:coreProperties>
</file>