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504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497" r:id="rId12"/>
    <p:sldId id="498" r:id="rId13"/>
    <p:sldId id="499" r:id="rId14"/>
    <p:sldId id="500" r:id="rId15"/>
    <p:sldId id="508" r:id="rId16"/>
    <p:sldId id="509" r:id="rId17"/>
    <p:sldId id="510" r:id="rId18"/>
    <p:sldId id="379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100" d="100"/>
          <a:sy n="100" d="100"/>
        </p:scale>
        <p:origin x="-1128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9AEEEB-7AA7-A344-BB32-13D640B9B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86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DD453D-8CCC-3144-B01B-A238F7479B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17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4296A16-9AD4-414B-AF2D-67BA0855725E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68C8AD-DA04-5847-B5CD-CC70CDB4028D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8079407-60D1-7840-86CC-A26A27F12CEF}" type="slidenum">
              <a:rPr lang="en-US"/>
              <a:pPr/>
              <a:t>12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E354F55-8FD4-E34A-B456-4863B41ACB73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8C81D81-C66B-6E43-8699-8EE217F0825B}" type="slidenum">
              <a:rPr lang="en-US"/>
              <a:pPr/>
              <a:t>13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482C495-A9B0-E446-BE89-7CF40E7C4D7E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560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7DF5C92-FB13-BA4B-8235-A37FCDD950EC}" type="slidenum">
              <a:rPr lang="en-US"/>
              <a:pPr/>
              <a:t>14</a:t>
            </a:fld>
            <a:endParaRPr lang="en-US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DFD902-E1E4-D64F-9D31-D0084E867337}" type="datetime1">
              <a:rPr lang="en-US" smtClean="0"/>
              <a:t>9/21/16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62EB7-FFF8-6842-A1EC-4AAAAB1605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9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146A1-6DF7-0240-ACE0-B58F7CAFFD21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731BE-7B4B-4E49-AE5E-AC445D1E8A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2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9748AF-4FD6-1044-86D2-00AFEDD333AA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0AD02-2150-CC4B-B50B-F12C23617E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96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36727-6F1D-0143-8007-61D416C0763C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181CD7-1C99-5D41-9DA3-7798E23D0A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29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2AD9B9-5E7D-894E-B050-D6377755FAB8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41221-7DBE-4D4A-9B0A-2C1FBBCE1D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3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571FE-264F-9243-B972-7D110BE891E8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8E2FB-E281-1F4A-BBE6-B0C3FCC6B9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5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0598D0-C7B8-CE44-9460-5D377B949AE1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1DD3B-E9F4-344F-B56B-76721575B0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C0DCD-0688-E247-B70A-CBA58F768C29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A2D82-1178-C647-9BEC-4ACC059A42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3B31B-B704-6A42-95AB-F319B8B4DCEF}" type="datetime1">
              <a:rPr lang="en-US" smtClean="0"/>
              <a:t>9/21/16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1116B-31E5-AF43-964B-AA998B0FF7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5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34196-022D-DD4F-98B3-10B966C157BC}" type="datetime1">
              <a:rPr lang="en-US" smtClean="0"/>
              <a:t>9/21/16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AD0D7-C3CC-1048-BA0E-2B939056E7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2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10D91-EB25-3344-A971-3C902F4A3BA6}" type="datetime1">
              <a:rPr lang="en-US" smtClean="0"/>
              <a:t>9/21/16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7CC4B-017F-6345-A79E-DB5461216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9BCE6-4390-664D-A1A3-163C2253E005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181A8-10F4-9F41-8D8C-D9858BA89B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7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5067F-1747-324A-B39E-A3C11210B3E3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CD938-CD3B-4445-A0AB-F3729C561E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7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B53F2B27-214C-BA44-9C06-884B6D8FF9C0}" type="datetime1">
              <a:rPr lang="en-US" smtClean="0"/>
              <a:t>9/21/16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FFAB5A4-B326-7C46-91B2-00CB76F33A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  <p:sldLayoutId id="2147484680" r:id="rId12"/>
    <p:sldLayoutId id="214748468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10: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Rotate, bit test, and bit scan instructions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Initially, AL = </a:t>
            </a:r>
            <a:r>
              <a:rPr lang="en-US" dirty="0" smtClean="0">
                <a:ea typeface="+mn-ea"/>
              </a:rPr>
              <a:t>0x43 </a:t>
            </a:r>
            <a:r>
              <a:rPr lang="en-US" dirty="0" smtClean="0">
                <a:ea typeface="+mn-ea"/>
              </a:rPr>
              <a:t>= 01000011</a:t>
            </a:r>
            <a:r>
              <a:rPr lang="en-US" baseline="-25000" dirty="0" smtClean="0">
                <a:ea typeface="+mn-ea"/>
              </a:rPr>
              <a:t>2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ROR AL, 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 = 010000</a:t>
            </a:r>
            <a:r>
              <a:rPr lang="en-US" b="1" u="sng" dirty="0" smtClean="0">
                <a:solidFill>
                  <a:srgbClr val="FF0000"/>
                </a:solidFill>
              </a:rPr>
              <a:t>11</a:t>
            </a:r>
            <a:r>
              <a:rPr lang="en-US" dirty="0" smtClean="0">
                <a:solidFill>
                  <a:srgbClr val="FF0000"/>
                </a:solidFill>
              </a:rPr>
              <a:t> rotated right by 2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 </a:t>
            </a:r>
            <a:r>
              <a:rPr lang="en-US" dirty="0" smtClean="0">
                <a:solidFill>
                  <a:srgbClr val="FF0000"/>
                </a:solidFill>
              </a:rPr>
              <a:t>   = </a:t>
            </a:r>
            <a:r>
              <a:rPr lang="en-US" b="1" u="sng" dirty="0" smtClean="0">
                <a:solidFill>
                  <a:srgbClr val="FF0000"/>
                </a:solidFill>
              </a:rPr>
              <a:t>11</a:t>
            </a:r>
            <a:r>
              <a:rPr lang="en-US" dirty="0" smtClean="0">
                <a:solidFill>
                  <a:srgbClr val="FF0000"/>
                </a:solidFill>
              </a:rPr>
              <a:t>010000 = </a:t>
            </a:r>
            <a:r>
              <a:rPr lang="en-US" dirty="0" smtClean="0">
                <a:solidFill>
                  <a:srgbClr val="FF0000"/>
                </a:solidFill>
              </a:rPr>
              <a:t>0xD0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CF = last bit rotated in = 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ROL AL, CL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 = </a:t>
            </a:r>
            <a:r>
              <a:rPr lang="en-US" b="1" u="sng" dirty="0" smtClean="0">
                <a:solidFill>
                  <a:srgbClr val="FF0000"/>
                </a:solidFill>
              </a:rPr>
              <a:t>1101</a:t>
            </a:r>
            <a:r>
              <a:rPr lang="en-US" dirty="0" smtClean="0">
                <a:solidFill>
                  <a:srgbClr val="FF0000"/>
                </a:solidFill>
              </a:rPr>
              <a:t>0000 rotated left by 4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	    = 0000</a:t>
            </a:r>
            <a:r>
              <a:rPr lang="en-US" b="1" u="sng" dirty="0" smtClean="0">
                <a:solidFill>
                  <a:srgbClr val="FF0000"/>
                </a:solidFill>
              </a:rPr>
              <a:t>1101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0x0D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CF = last bit rotated in = 1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D9451F-D0A9-B349-A77D-BE43A6FDACA9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2F4391-25AD-824A-8CCE-F89D90A47B91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RCR AL, 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(AL,CF) = 000011</a:t>
            </a:r>
            <a:r>
              <a:rPr lang="en-US" b="1" u="sng" dirty="0" smtClean="0">
                <a:solidFill>
                  <a:srgbClr val="FF0000"/>
                </a:solidFill>
              </a:rPr>
              <a:t>01 1</a:t>
            </a:r>
            <a:r>
              <a:rPr lang="en-US" dirty="0" smtClean="0">
                <a:solidFill>
                  <a:srgbClr val="FF0000"/>
                </a:solidFill>
              </a:rPr>
              <a:t> rotated right by 3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	            = </a:t>
            </a:r>
            <a:r>
              <a:rPr lang="en-US" b="1" u="sng" dirty="0" smtClean="0">
                <a:solidFill>
                  <a:srgbClr val="FF0000"/>
                </a:solidFill>
              </a:rPr>
              <a:t>011</a:t>
            </a:r>
            <a:r>
              <a:rPr lang="en-US" dirty="0" smtClean="0">
                <a:solidFill>
                  <a:srgbClr val="FF0000"/>
                </a:solidFill>
              </a:rPr>
              <a:t>00001 1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CF = 1, AL = 01100001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0x61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RCL AL, 4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(CF,AL) = </a:t>
            </a:r>
            <a:r>
              <a:rPr lang="en-US" b="1" u="sng" dirty="0" smtClean="0">
                <a:solidFill>
                  <a:srgbClr val="FF0000"/>
                </a:solidFill>
              </a:rPr>
              <a:t>1 011</a:t>
            </a:r>
            <a:r>
              <a:rPr lang="en-US" dirty="0" smtClean="0">
                <a:solidFill>
                  <a:srgbClr val="FF0000"/>
                </a:solidFill>
              </a:rPr>
              <a:t>00001 rotated left by 4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	            = 0 0001</a:t>
            </a:r>
            <a:r>
              <a:rPr lang="en-US" b="1" u="sng" dirty="0" smtClean="0">
                <a:solidFill>
                  <a:srgbClr val="FF0000"/>
                </a:solidFill>
              </a:rPr>
              <a:t>1011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CF = 0, AL = 00011011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0x1B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50FFA6-87BD-AA41-A6D7-AAF581CA1220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5BB452-9041-E644-BC64-57435DC5AC54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Bit Test Instructions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BT   </a:t>
            </a:r>
            <a:r>
              <a:rPr lang="en-US" dirty="0" smtClean="0">
                <a:ea typeface="+mn-ea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test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BTR 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test and  reset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BTS 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test and  set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BTC 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test and complement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Format of bit test instruction: BT(x)   D,S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(S)  index that selects the position of the bit tested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(D)  Holds value tested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Enables programmer to test bit in a value in register or 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All 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Save the value of the selected bit in the CF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BT   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Leaves selected bit unchanged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BTR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Clears the bit (bit = 0)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BTS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Sets the bit (bit 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BTC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Complements the bit (bit = ~bit)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9BBACE-F214-4745-A522-9437806C0365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C6296A-D6F0-AF42-A550-378B8EB7860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Bit Test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sym typeface="Wingdings" charset="0"/>
              </a:rPr>
              <a:t>Example: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BTC  BX,7</a:t>
            </a:r>
          </a:p>
          <a:p>
            <a:r>
              <a:rPr lang="en-US" dirty="0">
                <a:latin typeface="Arial" charset="0"/>
                <a:sym typeface="Wingdings" charset="0"/>
              </a:rPr>
              <a:t>Before execution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(BX) = </a:t>
            </a:r>
            <a:r>
              <a:rPr lang="en-US" dirty="0" smtClean="0">
                <a:latin typeface="Arial" charset="0"/>
                <a:sym typeface="Wingdings" charset="0"/>
              </a:rPr>
              <a:t>0x03F0 </a:t>
            </a:r>
            <a:r>
              <a:rPr lang="en-US" dirty="0">
                <a:latin typeface="Arial" charset="0"/>
                <a:sym typeface="Wingdings" charset="0"/>
              </a:rPr>
              <a:t>= 0000 0011 </a:t>
            </a:r>
            <a:r>
              <a:rPr lang="en-US" u="sng" dirty="0">
                <a:solidFill>
                  <a:srgbClr val="FF0000"/>
                </a:solidFill>
                <a:latin typeface="Arial" charset="0"/>
                <a:sym typeface="Wingdings" charset="0"/>
              </a:rPr>
              <a:t>1</a:t>
            </a:r>
            <a:r>
              <a:rPr lang="en-US" dirty="0">
                <a:latin typeface="Arial" charset="0"/>
                <a:sym typeface="Wingdings" charset="0"/>
              </a:rPr>
              <a:t>111 0000</a:t>
            </a:r>
            <a:r>
              <a:rPr lang="en-US" baseline="-25000" dirty="0">
                <a:latin typeface="Arial" charset="0"/>
                <a:sym typeface="Wingdings" charset="0"/>
              </a:rPr>
              <a:t>2</a:t>
            </a:r>
          </a:p>
          <a:p>
            <a:r>
              <a:rPr lang="en-US" dirty="0">
                <a:latin typeface="Arial" charset="0"/>
                <a:sym typeface="Wingdings" charset="0"/>
              </a:rPr>
              <a:t>After Execution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(CF) = bit 7 of BX = 1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(BX) = </a:t>
            </a:r>
            <a:r>
              <a:rPr lang="en-US" dirty="0" smtClean="0">
                <a:latin typeface="Arial" charset="0"/>
                <a:sym typeface="Wingdings" charset="0"/>
              </a:rPr>
              <a:t>0x0370 </a:t>
            </a:r>
            <a:r>
              <a:rPr lang="en-US" dirty="0">
                <a:latin typeface="Arial" charset="0"/>
                <a:sym typeface="Wingdings" charset="0"/>
              </a:rPr>
              <a:t>= 0000 0011 </a:t>
            </a:r>
            <a:r>
              <a:rPr lang="en-US" u="sng" dirty="0">
                <a:solidFill>
                  <a:srgbClr val="FF0000"/>
                </a:solidFill>
                <a:latin typeface="Arial" charset="0"/>
                <a:sym typeface="Wingdings" charset="0"/>
              </a:rPr>
              <a:t>0</a:t>
            </a:r>
            <a:r>
              <a:rPr lang="en-US" dirty="0">
                <a:latin typeface="Arial" charset="0"/>
                <a:sym typeface="Wingdings" charset="0"/>
              </a:rPr>
              <a:t>111 0000</a:t>
            </a:r>
            <a:r>
              <a:rPr lang="en-US" baseline="-25000" dirty="0">
                <a:latin typeface="Arial" charset="0"/>
                <a:sym typeface="Wingdings" charset="0"/>
              </a:rPr>
              <a:t>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374906-20D8-6949-BBB5-243722038241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AE3C142-4249-C648-B16E-01A166F3D573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Bit Scan Instructions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BSF </a:t>
            </a:r>
            <a:r>
              <a:rPr lang="en-US" dirty="0" smtClean="0">
                <a:ea typeface="+mn-ea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scan forward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BSR 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scan reverse</a:t>
            </a:r>
            <a:r>
              <a:rPr lang="en-US" dirty="0" smtClean="0">
                <a:ea typeface="+mn-ea"/>
                <a:sym typeface="Wingdings" pitchFamily="2" charset="2"/>
              </a:rPr>
              <a:t> 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Format of bit scan instructions: BS(x)   D,S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(S)  Holds value for which bits are tested to be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(D)  Index of first bit that tests as non-zero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Enable programmer to test value to determine if all bits are 0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BSF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Scans bits starting from bit 0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Set ZF = 0 if all bits are found to be zero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Sets ZF = 1 when first 1 bit detected and places index of that bit into destination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BSR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Scans bits starting from MSB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Set ZF = 0 if all bits are found to be zero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Sets ZF = 1 when first 1 bit detected and places index of that bit into destination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 Example: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BSF ESI,EDX  32-bits of EDX scanned starting from B</a:t>
            </a:r>
            <a:r>
              <a:rPr lang="en-US" baseline="-25000" dirty="0" smtClean="0">
                <a:sym typeface="Wingdings" pitchFamily="2" charset="2"/>
              </a:rPr>
              <a:t>0</a:t>
            </a:r>
            <a:endParaRPr lang="en-US" dirty="0"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If EDX = </a:t>
            </a:r>
            <a:r>
              <a:rPr lang="en-US" dirty="0" smtClean="0">
                <a:sym typeface="Wingdings" pitchFamily="2" charset="2"/>
              </a:rPr>
              <a:t>0x00000000 </a:t>
            </a:r>
            <a:r>
              <a:rPr lang="en-US" dirty="0" smtClean="0">
                <a:sym typeface="Wingdings" pitchFamily="2" charset="2"/>
              </a:rPr>
              <a:t> ZF = 0 (all bits zero)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If EDX = </a:t>
            </a:r>
            <a:r>
              <a:rPr lang="en-US" dirty="0" smtClean="0">
                <a:sym typeface="Wingdings" pitchFamily="2" charset="2"/>
              </a:rPr>
              <a:t>0x00000001 </a:t>
            </a:r>
            <a:r>
              <a:rPr lang="en-US" dirty="0" smtClean="0">
                <a:sym typeface="Wingdings" pitchFamily="2" charset="2"/>
              </a:rPr>
              <a:t> ESI = </a:t>
            </a:r>
            <a:r>
              <a:rPr lang="en-US" dirty="0" smtClean="0">
                <a:sym typeface="Wingdings" pitchFamily="2" charset="2"/>
              </a:rPr>
              <a:t>0x00000000</a:t>
            </a:r>
            <a:r>
              <a:rPr lang="en-US" dirty="0" smtClean="0">
                <a:sym typeface="Wingdings" pitchFamily="2" charset="2"/>
              </a:rPr>
              <a:t>, ZF = 1 (bit 0 is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If EDX = </a:t>
            </a:r>
            <a:r>
              <a:rPr lang="en-US" dirty="0" smtClean="0">
                <a:sym typeface="Wingdings" pitchFamily="2" charset="2"/>
              </a:rPr>
              <a:t>0x00003000 </a:t>
            </a:r>
            <a:r>
              <a:rPr lang="en-US" dirty="0" smtClean="0">
                <a:sym typeface="Wingdings" pitchFamily="2" charset="2"/>
              </a:rPr>
              <a:t> ESI = </a:t>
            </a:r>
            <a:r>
              <a:rPr lang="en-US" dirty="0" smtClean="0">
                <a:sym typeface="Wingdings" pitchFamily="2" charset="2"/>
              </a:rPr>
              <a:t>0x0000000C</a:t>
            </a:r>
            <a:r>
              <a:rPr lang="en-US" dirty="0" smtClean="0">
                <a:sym typeface="Wingdings" pitchFamily="2" charset="2"/>
              </a:rPr>
              <a:t>, ZF = 1 (bit 12 is first bit set to 1)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209C89-0DE7-4C4F-87BB-D45C20BD3D03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737B86-6733-0A47-8516-E4652C1AF5F4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Given initial state shown in handout</a:t>
            </a:r>
          </a:p>
          <a:p>
            <a:r>
              <a:rPr lang="en-US" dirty="0">
                <a:latin typeface="Arial" charset="0"/>
              </a:rPr>
              <a:t>List all changed registers/memory locations and their values, as well as CF</a:t>
            </a:r>
          </a:p>
          <a:p>
            <a:r>
              <a:rPr lang="en-US" dirty="0">
                <a:latin typeface="Arial" charset="0"/>
              </a:rPr>
              <a:t>Instructions</a:t>
            </a:r>
          </a:p>
          <a:p>
            <a:pPr lvl="1"/>
            <a:r>
              <a:rPr lang="en-US" dirty="0">
                <a:latin typeface="Arial" charset="0"/>
              </a:rPr>
              <a:t>BT	WORD PTR </a:t>
            </a:r>
            <a:r>
              <a:rPr lang="en-US" dirty="0" smtClean="0">
                <a:latin typeface="Arial" charset="0"/>
              </a:rPr>
              <a:t>[0x21102]</a:t>
            </a:r>
            <a:r>
              <a:rPr lang="en-US" dirty="0">
                <a:latin typeface="Arial" charset="0"/>
              </a:rPr>
              <a:t>, 4</a:t>
            </a:r>
          </a:p>
          <a:p>
            <a:pPr lvl="1"/>
            <a:r>
              <a:rPr lang="en-US" dirty="0">
                <a:latin typeface="Arial" charset="0"/>
              </a:rPr>
              <a:t>BTC	WORD PTR </a:t>
            </a:r>
            <a:r>
              <a:rPr lang="en-US" dirty="0" smtClean="0">
                <a:latin typeface="Arial" charset="0"/>
              </a:rPr>
              <a:t>[0x21110]</a:t>
            </a:r>
            <a:r>
              <a:rPr lang="en-US" dirty="0">
                <a:latin typeface="Arial" charset="0"/>
              </a:rPr>
              <a:t>, 1</a:t>
            </a:r>
          </a:p>
          <a:p>
            <a:pPr lvl="1"/>
            <a:r>
              <a:rPr lang="en-US" dirty="0">
                <a:latin typeface="Arial" charset="0"/>
              </a:rPr>
              <a:t>BTS	WORD PTR </a:t>
            </a:r>
            <a:r>
              <a:rPr lang="en-US" dirty="0" smtClean="0">
                <a:latin typeface="Arial" charset="0"/>
              </a:rPr>
              <a:t>[0x21104]</a:t>
            </a:r>
            <a:r>
              <a:rPr lang="en-US" dirty="0">
                <a:latin typeface="Arial" charset="0"/>
              </a:rPr>
              <a:t>, 1</a:t>
            </a:r>
          </a:p>
          <a:p>
            <a:pPr lvl="1"/>
            <a:r>
              <a:rPr lang="en-US" dirty="0">
                <a:latin typeface="Arial" charset="0"/>
              </a:rPr>
              <a:t>BSF	CX, WORD PTR </a:t>
            </a:r>
            <a:r>
              <a:rPr lang="en-US" dirty="0" smtClean="0">
                <a:latin typeface="Arial" charset="0"/>
              </a:rPr>
              <a:t>[0x2110E]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BSR	DX, WORD PTR </a:t>
            </a:r>
            <a:r>
              <a:rPr lang="en-US" dirty="0" smtClean="0">
                <a:latin typeface="Arial" charset="0"/>
              </a:rPr>
              <a:t>[0x21109]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DD60BC-6967-FB4D-99EF-98F96CBAB4AE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EE7D33-8059-3241-98C8-287A6AC15D93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3812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BT WORD PTR </a:t>
            </a:r>
            <a:r>
              <a:rPr lang="en-US" dirty="0" smtClean="0">
                <a:latin typeface="Arial" charset="0"/>
              </a:rPr>
              <a:t>[0x21102]</a:t>
            </a:r>
            <a:r>
              <a:rPr lang="en-US" dirty="0">
                <a:latin typeface="Arial" charset="0"/>
              </a:rPr>
              <a:t>, 4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Word at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0x21102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0x1010 </a:t>
            </a:r>
          </a:p>
          <a:p>
            <a:pPr marL="344487" lvl="1" indent="0"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		     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0001 0000 000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0000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CF = bit 4 = 1</a:t>
            </a:r>
          </a:p>
          <a:p>
            <a:r>
              <a:rPr lang="en-US" dirty="0">
                <a:latin typeface="Arial" charset="0"/>
              </a:rPr>
              <a:t>BTC WORD PTR [</a:t>
            </a:r>
            <a:r>
              <a:rPr lang="en-US" dirty="0" smtClean="0">
                <a:latin typeface="Arial" charset="0"/>
              </a:rPr>
              <a:t>21110h]</a:t>
            </a:r>
            <a:r>
              <a:rPr lang="en-US" dirty="0">
                <a:latin typeface="Arial" charset="0"/>
              </a:rPr>
              <a:t>, 1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Word at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0x21110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0x001E </a:t>
            </a:r>
          </a:p>
          <a:p>
            <a:pPr marL="344487" lvl="1" indent="0"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		     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0000 0000 0001 11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0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CF = bit 1 = 1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Complement bit 1</a:t>
            </a:r>
            <a:endParaRPr lang="en-US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2"/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Word at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0x21110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= 0000 0000 0001 11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sym typeface="Wingdings" charset="0"/>
              </a:rPr>
              <a:t>0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0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0x001C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AF8367-96F4-494F-B0D8-8E7654864D50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5298C53-9303-FB48-8058-E18E87CCBF6D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956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BTS WORD PTR </a:t>
            </a:r>
            <a:r>
              <a:rPr lang="en-US" dirty="0" smtClean="0">
                <a:ea typeface="+mn-ea"/>
              </a:rPr>
              <a:t>[0x21104]</a:t>
            </a:r>
            <a:r>
              <a:rPr lang="en-US" dirty="0" smtClean="0">
                <a:ea typeface="+mn-ea"/>
              </a:rPr>
              <a:t>,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Word at </a:t>
            </a:r>
            <a:r>
              <a:rPr lang="en-US" dirty="0" smtClean="0">
                <a:solidFill>
                  <a:srgbClr val="FF0000"/>
                </a:solidFill>
              </a:rPr>
              <a:t>0x21104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0x0189 </a:t>
            </a:r>
            <a:r>
              <a:rPr lang="en-US" dirty="0" smtClean="0">
                <a:solidFill>
                  <a:srgbClr val="FF0000"/>
                </a:solidFill>
              </a:rPr>
              <a:t>= 0000 0001 1000 10</a:t>
            </a:r>
            <a:r>
              <a:rPr lang="en-US" b="1" u="sng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CF = bit 1 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Set bit 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Word at 21110 = 0000 0001 1000 1011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0x018B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BSF CX, WORD PTR </a:t>
            </a:r>
            <a:r>
              <a:rPr lang="en-US" dirty="0" smtClean="0">
                <a:ea typeface="+mn-ea"/>
              </a:rPr>
              <a:t>[0x2110E]</a:t>
            </a:r>
            <a:endParaRPr lang="en-US" dirty="0" smtClean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Word at </a:t>
            </a:r>
            <a:r>
              <a:rPr lang="en-US" dirty="0" smtClean="0">
                <a:solidFill>
                  <a:srgbClr val="FF0000"/>
                </a:solidFill>
              </a:rPr>
              <a:t>0x2110E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0x00FF </a:t>
            </a:r>
            <a:r>
              <a:rPr lang="en-US" dirty="0" smtClean="0">
                <a:solidFill>
                  <a:srgbClr val="FF0000"/>
                </a:solidFill>
              </a:rPr>
              <a:t>= 0000 0000 1111 1111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Word is not zero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ZF = 1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First non-zero bit (starting from bit 0) is bit 0 </a:t>
            </a:r>
            <a:endParaRPr lang="en-US" dirty="0" smtClean="0">
              <a:solidFill>
                <a:srgbClr val="FF0000"/>
              </a:solidFill>
            </a:endParaRPr>
          </a:p>
          <a:p>
            <a:pPr marL="344487" lvl="1" indent="0">
              <a:buNone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			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CX =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0x0000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BSR DX, WORD PTR </a:t>
            </a:r>
            <a:r>
              <a:rPr lang="en-US" dirty="0" smtClean="0">
                <a:ea typeface="+mn-ea"/>
              </a:rPr>
              <a:t>[0x21109]</a:t>
            </a:r>
            <a:endParaRPr lang="en-US" dirty="0" smtClean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Word at </a:t>
            </a:r>
            <a:r>
              <a:rPr lang="en-US" dirty="0" smtClean="0">
                <a:solidFill>
                  <a:srgbClr val="FF0000"/>
                </a:solidFill>
              </a:rPr>
              <a:t>0x2110E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0x0000 </a:t>
            </a:r>
            <a:r>
              <a:rPr lang="en-US" dirty="0" smtClean="0">
                <a:solidFill>
                  <a:srgbClr val="FF0000"/>
                </a:solidFill>
              </a:rPr>
              <a:t>= 0000 0000 0000 0000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Word is zero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ZF 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DX unchanged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85F3076-46BF-0D4E-B3BF-AC5DA3690B84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145EE1-1DD6-674D-8D42-7C8455090A3C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1643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Exam 1 Preview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HW 3 due Wednesday at 2:00 PM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No late submissions—solution to be posted that day</a:t>
            </a:r>
            <a:endParaRPr lang="en-US" sz="18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Exam 1: Friday, 9/30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Allowed calculator, one double-sided 8.5” x 11” note sheet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Will be given list of instructions covered so far</a:t>
            </a:r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1AD1EC-4A03-F94A-9AEA-E7210E28C03F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CF0207-1E47-D445-88E7-B204499B94F3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HW </a:t>
            </a:r>
            <a:r>
              <a:rPr lang="en-US" sz="2400" dirty="0" smtClean="0">
                <a:latin typeface="Arial" charset="0"/>
              </a:rPr>
              <a:t>3 </a:t>
            </a:r>
            <a:r>
              <a:rPr lang="en-US" sz="2400" dirty="0">
                <a:latin typeface="Arial" charset="0"/>
              </a:rPr>
              <a:t>due </a:t>
            </a:r>
            <a:r>
              <a:rPr lang="en-US" sz="2400" dirty="0" smtClean="0">
                <a:latin typeface="Arial" charset="0"/>
              </a:rPr>
              <a:t>Wednesday at 2:</a:t>
            </a:r>
            <a:r>
              <a:rPr lang="en-US" sz="2400" dirty="0" smtClean="0">
                <a:latin typeface="Arial" charset="0"/>
              </a:rPr>
              <a:t>00 PM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No late submissions—solution to be posted </a:t>
            </a:r>
            <a:r>
              <a:rPr lang="en-US" sz="2000" dirty="0" smtClean="0">
                <a:latin typeface="Arial" charset="0"/>
              </a:rPr>
              <a:t>that day</a:t>
            </a:r>
            <a:endParaRPr lang="en-US" sz="18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Exam </a:t>
            </a:r>
            <a:r>
              <a:rPr lang="en-US" sz="2400" dirty="0">
                <a:latin typeface="Arial" charset="0"/>
              </a:rPr>
              <a:t>1: </a:t>
            </a:r>
            <a:r>
              <a:rPr lang="en-US" sz="2400" dirty="0" smtClean="0">
                <a:latin typeface="Arial" charset="0"/>
              </a:rPr>
              <a:t>Friday, </a:t>
            </a:r>
            <a:r>
              <a:rPr lang="en-US" sz="2400" dirty="0" smtClean="0">
                <a:latin typeface="Arial" charset="0"/>
              </a:rPr>
              <a:t>9/30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Allowed calculator, one double-sided 8.5” x 11” note sheet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Will be given list of instructions covered so far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Review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Logical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Shift instructions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Today’s lecture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Rotate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Bit test/scan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E266C5-689C-014F-BBCC-5ABDA394B522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3196725-02D8-B940-B2F7-4B02FB75325F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Logical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Logical instructions (AND/OR/XOR/NOT)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Basic shift instructions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Move value by &lt;</a:t>
            </a:r>
            <a:r>
              <a:rPr lang="en-US" dirty="0" err="1"/>
              <a:t>amt</a:t>
            </a:r>
            <a:r>
              <a:rPr lang="en-US" dirty="0"/>
              <a:t>&gt; bits; add 0s to left or right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CF = last bit shifted out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SHL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&gt;: Move &lt;</a:t>
            </a:r>
            <a:r>
              <a:rPr lang="en-US" dirty="0" err="1"/>
              <a:t>src</a:t>
            </a:r>
            <a:r>
              <a:rPr lang="en-US" dirty="0"/>
              <a:t>&gt; to left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/>
              <a:t>SAL exactly the same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SHR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&gt;: Move &lt;</a:t>
            </a:r>
            <a:r>
              <a:rPr lang="en-US" dirty="0" err="1"/>
              <a:t>src</a:t>
            </a:r>
            <a:r>
              <a:rPr lang="en-US" dirty="0"/>
              <a:t>&gt; to right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Arithmetic right shift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Move value right by &lt;</a:t>
            </a:r>
            <a:r>
              <a:rPr lang="en-US" dirty="0" err="1"/>
              <a:t>amt</a:t>
            </a:r>
            <a:r>
              <a:rPr lang="en-US" dirty="0"/>
              <a:t>&gt; bits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Copy sign bit to fill remaining bits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CF = last bit shifted out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SAR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5973552-C123-4C4B-BA1E-14D519635B5E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AFB1E8-C328-054B-A882-1FC9F47DFFD1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Difference between rotates and shifts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Shifts discard bits that are shifted out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Rotates take bits that are shifted out and use them to fill vacated bits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Rotate instruction format: &lt;op&gt; D, &lt;</a:t>
            </a:r>
            <a:r>
              <a:rPr lang="en-US" dirty="0" err="1" smtClean="0">
                <a:ea typeface="+mn-ea"/>
              </a:rPr>
              <a:t>shamt</a:t>
            </a:r>
            <a:r>
              <a:rPr lang="en-US" dirty="0" smtClean="0">
                <a:ea typeface="+mn-ea"/>
              </a:rPr>
              <a:t>&gt;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Destination may be register/memory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&gt;: shift amount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May be immediate or register 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All rotate instructions store last bit shifted out in carry flag (CF)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9DB21E5-6DFB-3A4C-8AC2-E8800D6D1AC5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C869D1-416E-244C-AA87-6311A30F8B63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ROR / ROL / RCR / RCL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ROR: rotate right</a:t>
            </a:r>
            <a:endParaRPr lang="en-US" dirty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(D) to right by &lt;</a:t>
            </a:r>
            <a:r>
              <a:rPr lang="en-US" dirty="0" err="1" smtClean="0"/>
              <a:t>shamt</a:t>
            </a:r>
            <a:r>
              <a:rPr lang="en-US" dirty="0" smtClean="0"/>
              <a:t>&gt;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 LS bits are moved to MS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ROL: rotate left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(D) to left by &lt;</a:t>
            </a:r>
            <a:r>
              <a:rPr lang="en-US" dirty="0" err="1" smtClean="0"/>
              <a:t>shamt</a:t>
            </a:r>
            <a:r>
              <a:rPr lang="en-US" dirty="0" smtClean="0"/>
              <a:t>&gt;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 MS bits are moved to LS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RCR: rotate right through carry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Treat (CF) as extra LS bit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(D,CF) to right by &lt;</a:t>
            </a:r>
            <a:r>
              <a:rPr lang="en-US" dirty="0" err="1" smtClean="0"/>
              <a:t>shamt</a:t>
            </a:r>
            <a:r>
              <a:rPr lang="en-US" dirty="0" smtClean="0"/>
              <a:t>&gt;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 LS bits (from (D,CF)) are moved to MS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RCL: rotate left through carry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Treat (CF) as extra MS bit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(CF,D) to left by &lt;</a:t>
            </a:r>
            <a:r>
              <a:rPr lang="en-US" dirty="0" err="1" smtClean="0"/>
              <a:t>shamt</a:t>
            </a:r>
            <a:r>
              <a:rPr lang="en-US" dirty="0" smtClean="0"/>
              <a:t>&gt;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 MS bits (from (CF,D)) are moved to LS bits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5DC0BE2-40A4-894C-90EE-CF17DDB71C2F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3B4EF7-7924-B740-9E07-0BA925D9C6DF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~AUT0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67"/>
          <a:stretch>
            <a:fillRect/>
          </a:stretch>
        </p:blipFill>
        <p:spPr bwMode="auto">
          <a:xfrm>
            <a:off x="2819400" y="990600"/>
            <a:ext cx="5638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ROL AX,1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</a:t>
            </a:r>
            <a:r>
              <a:rPr lang="en-US" dirty="0" smtClean="0">
                <a:sym typeface="Wingdings" pitchFamily="2" charset="2"/>
              </a:rPr>
              <a:t>0x1234 </a:t>
            </a:r>
            <a:r>
              <a:rPr lang="en-US" dirty="0" smtClean="0">
                <a:sym typeface="Wingdings" pitchFamily="2" charset="2"/>
              </a:rPr>
              <a:t>=  0001 0010 0011 0100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Count = 1, CF 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The value in all bits of AX are rotated left one bit position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Value rotated out of the MSB is reloaded at LSB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Value rotated out of MSB copied to carry flag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</a:t>
            </a:r>
            <a:r>
              <a:rPr lang="en-US" dirty="0" smtClean="0">
                <a:sym typeface="Wingdings" pitchFamily="2" charset="2"/>
              </a:rPr>
              <a:t>0x2468  </a:t>
            </a:r>
            <a:r>
              <a:rPr lang="en-US" dirty="0" smtClean="0">
                <a:sym typeface="Wingdings" pitchFamily="2" charset="2"/>
              </a:rPr>
              <a:t>=  0010010001101000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CF = 0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244378-A32A-4D47-8712-EDACAAAA57C4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21FD6E-5BBD-8D4C-88DB-81A1B2DD151E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~AUT0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14400"/>
            <a:ext cx="51927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ROR AX,CL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</a:t>
            </a:r>
            <a:r>
              <a:rPr lang="en-US" dirty="0" smtClean="0">
                <a:sym typeface="Wingdings" pitchFamily="2" charset="2"/>
              </a:rPr>
              <a:t>0x1234 </a:t>
            </a:r>
            <a:r>
              <a:rPr lang="en-US" dirty="0" smtClean="0">
                <a:sym typeface="Wingdings" pitchFamily="2" charset="2"/>
              </a:rPr>
              <a:t>= 0001 0010 0011 0100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Count = </a:t>
            </a:r>
            <a:r>
              <a:rPr lang="en-US" dirty="0" smtClean="0">
                <a:sym typeface="Wingdings" pitchFamily="2" charset="2"/>
              </a:rPr>
              <a:t>0x04,  </a:t>
            </a:r>
            <a:r>
              <a:rPr lang="en-US" dirty="0" smtClean="0">
                <a:sym typeface="Wingdings" pitchFamily="2" charset="2"/>
              </a:rPr>
              <a:t>CF 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The value in all bits of AX are rotated right four bit positions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Values rotated out of the LSB are reloaded at MSB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Values rotated out of MSB copied to carry flag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</a:t>
            </a:r>
            <a:r>
              <a:rPr lang="en-US" dirty="0" smtClean="0">
                <a:sym typeface="Wingdings" pitchFamily="2" charset="2"/>
              </a:rPr>
              <a:t>0x4123   </a:t>
            </a:r>
            <a:r>
              <a:rPr lang="en-US" dirty="0" smtClean="0">
                <a:sym typeface="Wingdings" pitchFamily="2" charset="2"/>
              </a:rPr>
              <a:t>= 0100000100100011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CF = 0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Note position of hex characters in AX have been rearranged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59AC0C9-812F-F24D-B185-154E1FF4B0F1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6D63ED-28D5-CA4F-B960-F3685484D0AE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RCL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RCL BX,CL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(BX) = </a:t>
            </a:r>
            <a:r>
              <a:rPr lang="en-US" dirty="0" smtClean="0">
                <a:sym typeface="Wingdings" pitchFamily="2" charset="2"/>
              </a:rPr>
              <a:t>0x1234  </a:t>
            </a:r>
            <a:r>
              <a:rPr lang="en-US" dirty="0" smtClean="0">
                <a:sym typeface="Wingdings" pitchFamily="2" charset="2"/>
              </a:rPr>
              <a:t>= 0001 0010 0011 0100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Count = </a:t>
            </a:r>
            <a:r>
              <a:rPr lang="en-US" dirty="0" smtClean="0">
                <a:sym typeface="Wingdings" pitchFamily="2" charset="2"/>
              </a:rPr>
              <a:t>0x04,  </a:t>
            </a:r>
            <a:r>
              <a:rPr lang="en-US" dirty="0" smtClean="0">
                <a:sym typeface="Wingdings" pitchFamily="2" charset="2"/>
              </a:rPr>
              <a:t>CF 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The value in all bits of AX are shifted left four bit positions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Emptied MSBs are rotated through the carry bit back into the LSB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Last value rotated out of MSB retained in carry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First rotate loads prior value of CF at the LSB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(BX) = </a:t>
            </a:r>
            <a:r>
              <a:rPr lang="en-US" dirty="0" smtClean="0">
                <a:sym typeface="Wingdings" pitchFamily="2" charset="2"/>
              </a:rPr>
              <a:t>0x2340  </a:t>
            </a:r>
            <a:r>
              <a:rPr lang="en-US" dirty="0" smtClean="0">
                <a:sym typeface="Wingdings" pitchFamily="2" charset="2"/>
              </a:rPr>
              <a:t>=  0010 0011 0100 0000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CF = 1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A455229-2431-ED41-AD8E-CCC6C02AF299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058FA0E-32DD-324D-9478-D1B28ACFF830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pic>
        <p:nvPicPr>
          <p:cNvPr id="13319" name="Picture 6" descr="~AUT0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23963"/>
            <a:ext cx="6010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example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Given AL = </a:t>
            </a:r>
            <a:r>
              <a:rPr lang="en-US" dirty="0" smtClean="0">
                <a:latin typeface="Arial" charset="0"/>
              </a:rPr>
              <a:t>0x43, </a:t>
            </a:r>
            <a:r>
              <a:rPr lang="en-US" dirty="0">
                <a:latin typeface="Arial" charset="0"/>
              </a:rPr>
              <a:t>CL = </a:t>
            </a:r>
            <a:r>
              <a:rPr lang="en-US" dirty="0" smtClean="0">
                <a:latin typeface="Arial" charset="0"/>
              </a:rPr>
              <a:t>0x04, </a:t>
            </a:r>
            <a:r>
              <a:rPr lang="en-US" dirty="0">
                <a:latin typeface="Arial" charset="0"/>
              </a:rPr>
              <a:t>and CF = 0, show the state of AL after each instruction in the </a:t>
            </a:r>
            <a:r>
              <a:rPr lang="en-US" u="sng" dirty="0">
                <a:latin typeface="Arial" charset="0"/>
              </a:rPr>
              <a:t>sequence</a:t>
            </a:r>
            <a:r>
              <a:rPr lang="en-US" dirty="0">
                <a:latin typeface="Arial" charset="0"/>
              </a:rPr>
              <a:t> below:</a:t>
            </a:r>
          </a:p>
          <a:p>
            <a:pPr lvl="1"/>
            <a:r>
              <a:rPr lang="en-US" dirty="0">
                <a:latin typeface="Arial" charset="0"/>
              </a:rPr>
              <a:t>ROR AL, 2</a:t>
            </a:r>
          </a:p>
          <a:p>
            <a:pPr lvl="1"/>
            <a:r>
              <a:rPr lang="en-US" dirty="0">
                <a:latin typeface="Arial" charset="0"/>
              </a:rPr>
              <a:t>ROL AL, CL</a:t>
            </a:r>
          </a:p>
          <a:p>
            <a:pPr lvl="1"/>
            <a:r>
              <a:rPr lang="en-US" dirty="0">
                <a:latin typeface="Arial" charset="0"/>
              </a:rPr>
              <a:t>RCR AL, 3</a:t>
            </a:r>
          </a:p>
          <a:p>
            <a:pPr lvl="1"/>
            <a:r>
              <a:rPr lang="en-US" dirty="0">
                <a:latin typeface="Arial" charset="0"/>
              </a:rPr>
              <a:t>RCL AL, 4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3214D94-1311-9E4D-AFA8-9E70563AC2FB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4EA8A0-B7A2-5E45-8879-456049FA73A2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8616</TotalTime>
  <Words>1443</Words>
  <Application>Microsoft Macintosh PowerPoint</Application>
  <PresentationFormat>On-screen Show (4:3)</PresentationFormat>
  <Paragraphs>267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EECE.3170 Microprocessor Systems Design I</vt:lpstr>
      <vt:lpstr>Lecture outline</vt:lpstr>
      <vt:lpstr>Review: Logical instructions</vt:lpstr>
      <vt:lpstr>Rotate instructions</vt:lpstr>
      <vt:lpstr>ROR / ROL / RCR / RCL</vt:lpstr>
      <vt:lpstr>ROL example</vt:lpstr>
      <vt:lpstr>ROR example</vt:lpstr>
      <vt:lpstr>RCL example</vt:lpstr>
      <vt:lpstr>Rotate example</vt:lpstr>
      <vt:lpstr>Solution</vt:lpstr>
      <vt:lpstr>Solution (cont.)</vt:lpstr>
      <vt:lpstr>Bit Test Instructions</vt:lpstr>
      <vt:lpstr>Bit Test Instructions</vt:lpstr>
      <vt:lpstr>Bit Scan Instructions</vt:lpstr>
      <vt:lpstr>Example</vt:lpstr>
      <vt:lpstr>Example solution</vt:lpstr>
      <vt:lpstr>Example solution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1706</cp:revision>
  <dcterms:created xsi:type="dcterms:W3CDTF">2006-04-03T05:03:01Z</dcterms:created>
  <dcterms:modified xsi:type="dcterms:W3CDTF">2016-09-21T22:48:24Z</dcterms:modified>
</cp:coreProperties>
</file>