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256" r:id="rId2"/>
    <p:sldId id="422" r:id="rId3"/>
    <p:sldId id="566" r:id="rId4"/>
    <p:sldId id="568" r:id="rId5"/>
    <p:sldId id="565" r:id="rId6"/>
    <p:sldId id="556" r:id="rId7"/>
    <p:sldId id="557" r:id="rId8"/>
    <p:sldId id="558" r:id="rId9"/>
    <p:sldId id="559" r:id="rId10"/>
    <p:sldId id="560" r:id="rId11"/>
    <p:sldId id="561" r:id="rId12"/>
    <p:sldId id="562" r:id="rId13"/>
    <p:sldId id="567" r:id="rId14"/>
    <p:sldId id="564" r:id="rId15"/>
    <p:sldId id="569" r:id="rId16"/>
    <p:sldId id="570" r:id="rId17"/>
    <p:sldId id="571" r:id="rId18"/>
    <p:sldId id="572" r:id="rId19"/>
    <p:sldId id="573" r:id="rId20"/>
    <p:sldId id="574" r:id="rId21"/>
    <p:sldId id="575" r:id="rId22"/>
    <p:sldId id="576" r:id="rId23"/>
    <p:sldId id="577" r:id="rId24"/>
    <p:sldId id="578" r:id="rId25"/>
    <p:sldId id="579" r:id="rId26"/>
    <p:sldId id="580" r:id="rId27"/>
    <p:sldId id="581" r:id="rId28"/>
    <p:sldId id="582" r:id="rId29"/>
    <p:sldId id="583" r:id="rId30"/>
    <p:sldId id="584" r:id="rId31"/>
    <p:sldId id="447" r:id="rId3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76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CDF956-058C-CF42-9DD3-596AFE35FDA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B7A9D6-3F73-1341-A921-35EBAE5FE732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985C2-9357-5F44-AE3E-CC0F8524E399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0F93B-D2C7-BB4A-95D5-5094C5A749B1}" type="datetime1">
              <a:rPr lang="en-US" smtClean="0"/>
              <a:t>5/23/17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E3A06-9858-7D43-9CB9-32338BCD7577}" type="datetime1">
              <a:rPr lang="en-US" smtClean="0"/>
              <a:t>5/23/17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74A8-593F-4B40-AF96-5D1A0D52D06D}" type="datetime1">
              <a:rPr lang="en-US" smtClean="0"/>
              <a:t>5/23/17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729BC-DBF9-1E48-968A-598AF76769DC}" type="datetime1">
              <a:rPr lang="en-US" smtClean="0"/>
              <a:t>5/23/17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968BC-DD26-314C-AB03-A7FDFCBD5566}" type="datetime1">
              <a:rPr lang="en-US" smtClean="0"/>
              <a:t>5/23/17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EFB971-53D2-0B44-AF44-3302FB116EBF}" type="datetime1">
              <a:rPr lang="en-US" smtClean="0"/>
              <a:t>5/23/17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9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27C7F-3B8A-AB40-A0F2-226486695A82}" type="datetime1">
              <a:rPr lang="en-US" smtClean="0"/>
              <a:t>5/23/17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CDD1B-DB1E-934D-8621-4836BE398734}" type="datetime1">
              <a:rPr lang="en-US" smtClean="0"/>
              <a:t>5/23/17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7A46A-D0F6-0F4D-BBE2-1D1AEC309CB9}" type="datetime1">
              <a:rPr lang="en-US" smtClean="0"/>
              <a:t>5/23/17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14C44-C731-EF43-923D-8CC61859EED3}" type="datetime1">
              <a:rPr lang="en-US" smtClean="0"/>
              <a:t>5/23/17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887CB-A9E0-894A-ACA5-41925F81E862}" type="datetime1">
              <a:rPr lang="en-US" smtClean="0"/>
              <a:t>5/23/17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5C378-8087-0549-9A87-72AA0424CAD9}" type="datetime1">
              <a:rPr lang="en-US" smtClean="0"/>
              <a:t>5/23/17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B4512-7D93-3A4E-90DB-10859430B12C}" type="datetime1">
              <a:rPr lang="en-US" smtClean="0"/>
              <a:t>5/23/17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5D2FD-3FDE-6F46-AFE8-0AB131FA9B67}" type="datetime1">
              <a:rPr lang="en-US" smtClean="0"/>
              <a:t>5/23/17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AC88E0E-5C2F-8440-80A3-8F51DF2BFB35}" type="datetime1">
              <a:rPr lang="en-US" smtClean="0"/>
              <a:t>5/23/17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  <p:sldLayoutId id="2147484534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5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PE2: Loops and </a:t>
            </a:r>
            <a:r>
              <a:rPr lang="en-US" dirty="0" smtClean="0">
                <a:latin typeface="Arial" charset="0"/>
              </a:rPr>
              <a:t>conditionals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DFF7FA-C77E-9448-8A35-C13E4E285526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FE247D-C388-5B45-BE62-882081F0610E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9D7DDC-948D-4349-A657-A0698119ED2B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general, may want to repeat prompt if </a:t>
            </a:r>
            <a:r>
              <a:rPr lang="en-US" u="sng" smtClean="0"/>
              <a:t>any</a:t>
            </a:r>
            <a:r>
              <a:rPr lang="en-US" smtClean="0"/>
              <a:t> error occurs</a:t>
            </a:r>
            <a:endParaRPr lang="en-US" dirty="0" smtClean="0"/>
          </a:p>
          <a:p>
            <a:pPr lvl="1"/>
            <a:r>
              <a:rPr lang="en-US" dirty="0" smtClean="0"/>
              <a:t>Logical OR of all error conditions to continue loop</a:t>
            </a:r>
          </a:p>
          <a:p>
            <a:r>
              <a:rPr lang="en-US" dirty="0" smtClean="0"/>
              <a:t>Prioritize error testing—format errors usually first</a:t>
            </a:r>
          </a:p>
          <a:p>
            <a:pPr lvl="1"/>
            <a:r>
              <a:rPr lang="en-US" dirty="0" smtClean="0"/>
              <a:t>Why test inputs if they weren’t read correctly?</a:t>
            </a:r>
          </a:p>
          <a:p>
            <a:r>
              <a:rPr lang="en-US" dirty="0" smtClean="0"/>
              <a:t>Example: also test for n &lt; 0 as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    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 || (n &lt; 0));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5957-E1EE-9540-B708-C508A5B03725}" type="datetime1">
              <a:rPr lang="en-US" smtClean="0"/>
              <a:t>5/23/17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3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step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2</a:t>
            </a:r>
            <a:r>
              <a:rPr lang="en-US" baseline="30000" dirty="0" smtClean="0"/>
              <a:t>n</a:t>
            </a:r>
            <a:r>
              <a:rPr lang="en-US" dirty="0" smtClean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Complete code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1B2B81-86A0-724C-8568-11D3412984B5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12FF2E-F852-404F-A784-47F794F73B79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DCB36E-6562-A648-9109-29A108B4E347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7866-ECBD-4F42-9656-CCC323B6EA7F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066800"/>
            <a:ext cx="614521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22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48EBFB-3466-0544-8564-13E1CF35A4AF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E2874-5343-1F4E-B69E-902A8E342CA4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33450"/>
            <a:ext cx="5810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55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Factorial/2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for each process covers fixed range of values</a:t>
            </a:r>
          </a:p>
          <a:p>
            <a:pPr lvl="1"/>
            <a:r>
              <a:rPr lang="en-US">
                <a:latin typeface="Arial" charset="0"/>
              </a:rPr>
              <a:t>Use for loop</a:t>
            </a:r>
          </a:p>
          <a:p>
            <a:r>
              <a:rPr lang="en-US">
                <a:latin typeface="Arial" charset="0"/>
              </a:rPr>
              <a:t>Can declare single variable to hold both results, since only one will be calculated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EF397B-6BD7-6946-929B-56C5618C8A7C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8DDD1-2AE4-B94E-AF48-D6988089BE1E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2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result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n; i &gt; 1; i--)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"%d!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Slightly different approach than flow chart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Counts down instead of counting up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No benefit to doing one over the other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32E5E1-B37A-6A4D-99ED-653783D16098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46397-4EAB-084E-A176-DAEE853D676A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1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 &lt; 0)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"Error: bad n value\n"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else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= 1;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result *= 2;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"2^%d = %d\n"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EB08FD-B9D2-654E-BC9F-A535E2EACCFD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BBEE5-A638-D946-8157-D39757D98E83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3 due Friday, 5/</a:t>
            </a:r>
            <a:r>
              <a:rPr lang="en-US" dirty="0" smtClean="0">
                <a:latin typeface="Arial" charset="0"/>
              </a:rPr>
              <a:t>26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4 due Wednesday, </a:t>
            </a:r>
            <a:r>
              <a:rPr lang="en-US" dirty="0" smtClean="0">
                <a:latin typeface="Arial" charset="0"/>
              </a:rPr>
              <a:t>5/31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1: Thursday, 5/</a:t>
            </a:r>
            <a:r>
              <a:rPr lang="en-US" dirty="0" smtClean="0">
                <a:latin typeface="Arial" charset="0"/>
              </a:rPr>
              <a:t>25</a:t>
            </a:r>
            <a:endParaRPr lang="en-US" dirty="0" smtClean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 smtClean="0">
                <a:latin typeface="Arial" charset="0"/>
              </a:rPr>
              <a:t>No calculators or other electronic devices allowed</a:t>
            </a:r>
          </a:p>
          <a:p>
            <a:pPr lvl="1"/>
            <a:r>
              <a:rPr lang="en-US" dirty="0" smtClean="0">
                <a:latin typeface="Arial" charset="0"/>
              </a:rPr>
              <a:t>No lecture Monday, 5</a:t>
            </a:r>
            <a:r>
              <a:rPr lang="en-US" dirty="0" smtClean="0">
                <a:latin typeface="Arial" charset="0"/>
              </a:rPr>
              <a:t>/</a:t>
            </a:r>
            <a:r>
              <a:rPr lang="en-US" dirty="0" smtClean="0">
                <a:latin typeface="Arial" charset="0"/>
              </a:rPr>
              <a:t>29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(Memorial Day)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While/do-while loops</a:t>
            </a: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PE2: Conditionals and </a:t>
            </a:r>
            <a:r>
              <a:rPr lang="en-US" dirty="0" smtClean="0">
                <a:latin typeface="Arial" charset="0"/>
              </a:rPr>
              <a:t>loops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64D144-5F75-BD48-9256-4CCF64A97E26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</a:t>
            </a:r>
            <a:r>
              <a:rPr lang="en-US" sz="2600" dirty="0" smtClean="0">
                <a:latin typeface="Arial" charset="0"/>
              </a:rPr>
              <a:t>2 hours and 20 </a:t>
            </a:r>
            <a:r>
              <a:rPr lang="en-US" sz="2600" dirty="0">
                <a:latin typeface="Arial" charset="0"/>
              </a:rPr>
              <a:t>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We’ll </a:t>
            </a:r>
            <a:r>
              <a:rPr lang="en-US" sz="2200" dirty="0">
                <a:latin typeface="Arial" charset="0"/>
              </a:rPr>
              <a:t>start at </a:t>
            </a:r>
            <a:r>
              <a:rPr lang="en-US" sz="2200" dirty="0" smtClean="0">
                <a:latin typeface="Arial" charset="0"/>
              </a:rPr>
              <a:t>8:00—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smtClean="0">
                <a:latin typeface="Arial" charset="0"/>
              </a:rPr>
              <a:t>Monday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You will not be tested on design process, IDEs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Material starts with basic C program structure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3 questions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multiple </a:t>
            </a:r>
            <a:r>
              <a:rPr lang="en-US" sz="2200" dirty="0" smtClean="0">
                <a:latin typeface="Arial" charset="0"/>
              </a:rPr>
              <a:t>choice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(loops)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code </a:t>
            </a:r>
            <a:r>
              <a:rPr lang="en-US" sz="2200" dirty="0" smtClean="0">
                <a:latin typeface="Arial" charset="0"/>
              </a:rPr>
              <a:t>reading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(operators,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printf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scanf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code writing (complete 2 of 3 parts; all 3 for extra credit</a:t>
            </a:r>
            <a:r>
              <a:rPr lang="en-US" sz="2200" dirty="0" smtClean="0">
                <a:latin typeface="Arial" charset="0"/>
              </a:rPr>
              <a:t>)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printf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scanf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conditional statements)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2C89FF-0200-B645-A79A-F393F9B5A919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80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E20CA8-C744-CF48-800D-712DF8353D99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3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84275"/>
            <a:ext cx="8229600" cy="4987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Optional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 smtClean="0">
                <a:latin typeface="Courier New" charset="0"/>
                <a:cs typeface="Courier New" charset="0"/>
              </a:rPr>
              <a:t>void</a:t>
            </a:r>
          </a:p>
          <a:p>
            <a:pPr lvl="3" eaLnBrk="1" hangingPunct="1">
              <a:lnSpc>
                <a:spcPct val="70000"/>
              </a:lnSpc>
            </a:pPr>
            <a:r>
              <a:rPr lang="en-US" sz="1800" dirty="0" smtClean="0">
                <a:latin typeface="Arial"/>
                <a:cs typeface="Arial"/>
              </a:rPr>
              <a:t>Doesn’t return value: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return;</a:t>
            </a:r>
            <a:endParaRPr lang="en-US" sz="18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4BFAAC-1834-ED45-95BA-D87D35AAE743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568B8F-E0B3-F44B-B879-11AB56637332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05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36239D-14DF-424C-A687-3DB52985203A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83A71-FBFF-2C4B-83D7-1E3412DA8362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Review: Data types, variables, constants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Four basic data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float, double, char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Constants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Discussed viable ranges for all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dirty="0" smtClean="0">
                <a:cs typeface="Courier New" pitchFamily="49" charset="0"/>
              </a:rPr>
              <a:t> to give symbolic name to constant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Have name, type, value, memory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 declarations: examples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a, b;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m = 2.35;</a:t>
            </a:r>
          </a:p>
        </p:txBody>
      </p:sp>
    </p:spTree>
    <p:extLst>
      <p:ext uri="{BB962C8B-B14F-4D97-AF65-F5344CB8AC3E}">
        <p14:creationId xmlns:p14="http://schemas.microsoft.com/office/powerpoint/2010/main" val="177901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and scanf()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To print variables (or constants), insert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in your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+mn-cs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Each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("a=%.3f, b=%.2f", a, b);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read input, use same format </a:t>
            </a:r>
            <a:r>
              <a:rPr lang="en-US" dirty="0" err="1" smtClean="0">
                <a:ea typeface="+mn-ea"/>
                <a:cs typeface="+mn-cs"/>
              </a:rPr>
              <a:t>specifiers</a:t>
            </a:r>
            <a:r>
              <a:rPr lang="en-US" dirty="0" smtClean="0">
                <a:ea typeface="+mn-ea"/>
                <a:cs typeface="+mn-cs"/>
              </a:rPr>
              <a:t> in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+mn-cs"/>
              </a:rPr>
              <a:t>format string, followed by addresses of variables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800" dirty="0" err="1" smtClean="0">
                <a:latin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</a:rPr>
              <a:t>("%d %</a:t>
            </a:r>
            <a:r>
              <a:rPr lang="en-US" sz="2800" dirty="0" err="1" smtClean="0">
                <a:latin typeface="Courier New" pitchFamily="49" charset="0"/>
              </a:rPr>
              <a:t>f",&amp;hours,&amp;rate</a:t>
            </a:r>
            <a:r>
              <a:rPr lang="en-US" sz="2800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02EFEA-8CFA-1148-AAC4-D3FAF0DC948D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>
                <a:latin typeface="Garamond" charset="0"/>
              </a:rPr>
              <a:pPr/>
              <a:t>24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8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5002A4-2EC2-FF46-A9E1-ED76E0719DA3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5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Operators and statements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Operators can be used either with constants or variables</a:t>
            </a:r>
          </a:p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41F2D0-0B73-F64A-8000-2B43EAB9EE31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AC5AE-A358-C84A-AB6D-373BEA2E6378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9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45D6D1-E6B5-0941-A84E-C7541617DA38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F3FDCC-29D7-0E44-ABA7-006D765141AF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5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E5D336-3523-EB4F-A482-E4EA1194BDCD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175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294D0E-1092-B943-9299-0EDFB36A7636}" type="datetime1">
              <a:rPr lang="en-US" smtClean="0">
                <a:latin typeface="Garamond" charset="0"/>
              </a:rPr>
              <a:t>5/23/17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513490-7484-C14F-A8BA-CBE39537C5C7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1</a:t>
            </a: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3 due Friday, 5/</a:t>
            </a:r>
            <a:r>
              <a:rPr lang="en-US" dirty="0" smtClean="0">
                <a:latin typeface="Arial" charset="0"/>
              </a:rPr>
              <a:t>26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due Wednesday, </a:t>
            </a:r>
            <a:r>
              <a:rPr lang="en-US" dirty="0" smtClean="0">
                <a:latin typeface="Arial" charset="0"/>
              </a:rPr>
              <a:t>5/31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No lecture Monday, </a:t>
            </a:r>
            <a:r>
              <a:rPr lang="en-US">
                <a:latin typeface="Arial" charset="0"/>
              </a:rPr>
              <a:t>5</a:t>
            </a:r>
            <a:r>
              <a:rPr lang="en-US" smtClean="0">
                <a:latin typeface="Arial" charset="0"/>
              </a:rPr>
              <a:t>/</a:t>
            </a:r>
            <a:r>
              <a:rPr lang="en-US" smtClean="0">
                <a:latin typeface="Arial" charset="0"/>
              </a:rPr>
              <a:t>29</a:t>
            </a:r>
            <a:r>
              <a:rPr lang="en-US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(Memorial Day)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A4C31-3E3B-8648-854B-901AA8D013C3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31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513490-7484-C14F-A8BA-CBE39537C5C7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5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Iterative </a:t>
            </a:r>
            <a:r>
              <a:rPr lang="en-US" dirty="0" smtClean="0">
                <a:latin typeface="Garamond" charset="0"/>
              </a:rPr>
              <a:t>methods </a:t>
            </a:r>
            <a:r>
              <a:rPr lang="en-US" smtClean="0">
                <a:latin typeface="Garamond" charset="0"/>
              </a:rPr>
              <a:t>(Program 4)</a:t>
            </a:r>
            <a:endParaRPr lang="en-US">
              <a:latin typeface="Garamond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Repeat calculation until correct value reached</a:t>
            </a:r>
          </a:p>
          <a:p>
            <a:pPr>
              <a:lnSpc>
                <a:spcPct val="80000"/>
              </a:lnSpc>
            </a:pPr>
            <a:r>
              <a:rPr lang="ja-JP" altLang="en-US" sz="2300" dirty="0">
                <a:latin typeface="Arial" charset="0"/>
              </a:rPr>
              <a:t>“</a:t>
            </a:r>
            <a:r>
              <a:rPr lang="en-US" altLang="ja-JP" sz="2300" dirty="0">
                <a:latin typeface="Arial" charset="0"/>
              </a:rPr>
              <a:t>Correctness</a:t>
            </a:r>
            <a:r>
              <a:rPr lang="ja-JP" altLang="en-US" sz="2300" dirty="0">
                <a:latin typeface="Arial" charset="0"/>
              </a:rPr>
              <a:t>”</a:t>
            </a:r>
            <a:r>
              <a:rPr lang="en-US" altLang="ja-JP" sz="2300" dirty="0">
                <a:latin typeface="Arial" charset="0"/>
              </a:rPr>
              <a:t> defined as: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Difference between old, new value &lt;= max error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Max error == .000001 in </a:t>
            </a:r>
            <a:r>
              <a:rPr lang="en-US" sz="2000" dirty="0" err="1">
                <a:latin typeface="Arial" charset="0"/>
              </a:rPr>
              <a:t>Prog</a:t>
            </a:r>
            <a:r>
              <a:rPr lang="en-US" sz="2000" dirty="0">
                <a:latin typeface="Arial" charset="0"/>
              </a:rPr>
              <a:t>. 4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process: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&lt;initial value&gt;;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do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 = 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&lt;equation based on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} while (</a:t>
            </a:r>
            <a:r>
              <a:rPr lang="en-US" sz="2300" dirty="0" err="1">
                <a:latin typeface="Courier New" charset="0"/>
                <a:cs typeface="Courier New" charset="0"/>
              </a:rPr>
              <a:t>fabs</a:t>
            </a:r>
            <a:r>
              <a:rPr lang="en-US" sz="2300" dirty="0">
                <a:latin typeface="Courier New" charset="0"/>
                <a:cs typeface="Courier New" charset="0"/>
              </a:rPr>
              <a:t>(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–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) &gt; </a:t>
            </a:r>
            <a:r>
              <a:rPr lang="en-US" sz="2300" dirty="0" err="1">
                <a:latin typeface="Courier New" charset="0"/>
                <a:cs typeface="Courier New" charset="0"/>
              </a:rPr>
              <a:t>max_err</a:t>
            </a:r>
            <a:r>
              <a:rPr lang="en-US" sz="23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23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 dirty="0" smtClean="0">
                <a:latin typeface="Arial" charset="0"/>
                <a:cs typeface="Courier New" charset="0"/>
              </a:rPr>
              <a:t>You can</a:t>
            </a:r>
            <a:r>
              <a:rPr lang="ja-JP" altLang="en-US" sz="2300" dirty="0" smtClean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smtClean="0">
                <a:latin typeface="Arial" charset="0"/>
                <a:cs typeface="Courier New" charset="0"/>
              </a:rPr>
              <a:t>t </a:t>
            </a:r>
            <a:r>
              <a:rPr lang="en-US" altLang="ja-JP" sz="2300" dirty="0">
                <a:latin typeface="Arial" charset="0"/>
                <a:cs typeface="Courier New" charset="0"/>
              </a:rPr>
              <a:t>use </a:t>
            </a:r>
            <a:r>
              <a:rPr lang="en-US" altLang="ja-JP" sz="2300" dirty="0">
                <a:latin typeface="Courier New" charset="0"/>
                <a:cs typeface="Courier New" charset="0"/>
              </a:rPr>
              <a:t>&lt;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math.h</a:t>
            </a:r>
            <a:r>
              <a:rPr lang="en-US" altLang="ja-JP" sz="2300" dirty="0">
                <a:latin typeface="Courier New" charset="0"/>
                <a:cs typeface="Courier New" charset="0"/>
              </a:rPr>
              <a:t>&gt;</a:t>
            </a:r>
            <a:r>
              <a:rPr lang="en-US" altLang="ja-JP" sz="2300" dirty="0">
                <a:latin typeface="Arial" charset="0"/>
                <a:cs typeface="Courier New" charset="0"/>
              </a:rPr>
              <a:t>, so you</a:t>
            </a:r>
            <a:r>
              <a:rPr lang="ja-JP" altLang="en-US" sz="2300" dirty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err="1">
                <a:latin typeface="Arial" charset="0"/>
                <a:cs typeface="Courier New" charset="0"/>
              </a:rPr>
              <a:t>ll</a:t>
            </a:r>
            <a:r>
              <a:rPr lang="en-US" altLang="ja-JP" sz="2300" dirty="0">
                <a:latin typeface="Arial" charset="0"/>
                <a:cs typeface="Courier New" charset="0"/>
              </a:rPr>
              <a:t> need your own way of computing absolute value (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fabs</a:t>
            </a:r>
            <a:r>
              <a:rPr lang="en-US" altLang="ja-JP" sz="2300" dirty="0">
                <a:latin typeface="Courier New" charset="0"/>
                <a:cs typeface="Courier New" charset="0"/>
              </a:rPr>
              <a:t>()</a:t>
            </a:r>
            <a:r>
              <a:rPr lang="en-US" altLang="ja-JP" sz="2300" dirty="0">
                <a:latin typeface="Arial" charset="0"/>
                <a:cs typeface="Courier New" charset="0"/>
              </a:rPr>
              <a:t>)</a:t>
            </a:r>
            <a:endParaRPr lang="en-US" sz="2300" dirty="0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2CD793-4714-8346-B693-78FA4C10C143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5BAA3E-7D64-C346-802B-746F8B0060FE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Today’</a:t>
            </a:r>
            <a:r>
              <a:rPr lang="en-US" altLang="ja-JP" dirty="0" smtClean="0">
                <a:latin typeface="Garamond" charset="0"/>
              </a:rPr>
              <a:t>s </a:t>
            </a:r>
            <a:r>
              <a:rPr lang="en-US" altLang="ja-JP" dirty="0">
                <a:latin typeface="Garamond" charset="0"/>
              </a:rPr>
              <a:t>program should: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</a:t>
            </a:r>
            <a:r>
              <a:rPr lang="en-US" sz="2200" dirty="0" smtClean="0">
                <a:latin typeface="Arial" charset="0"/>
              </a:rPr>
              <a:t>repeat</a:t>
            </a: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Compute and print the factorial of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latin typeface="Arial" charset="0"/>
              </a:rPr>
              <a:t>,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 smtClean="0">
                <a:latin typeface="Arial" charset="0"/>
              </a:rPr>
              <a:t>Compute </a:t>
            </a:r>
            <a:r>
              <a:rPr lang="en-US" altLang="ja-JP" sz="2200" dirty="0" smtClean="0"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 smtClean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 smtClean="0">
                <a:latin typeface="Arial" charset="0"/>
              </a:rPr>
              <a:t>, but only if </a:t>
            </a:r>
            <a:r>
              <a:rPr lang="en-US" altLang="ja-JP" sz="2200" dirty="0" smtClean="0"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 smtClean="0">
                <a:latin typeface="Arial" charset="0"/>
              </a:rPr>
              <a:t>.</a:t>
            </a:r>
            <a:endParaRPr lang="en-US" altLang="ja-JP" sz="22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  <a:r>
              <a:rPr lang="en-US" altLang="ja-JP" sz="2500" dirty="0" smtClean="0">
                <a:latin typeface="Arial" charset="0"/>
              </a:rPr>
              <a:t>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985CC8-CE36-464F-8D87-BBC40D9472FE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3664-5D2E-7B4B-8814-8C041D0C6B81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Overall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Whole program contains loop</a:t>
            </a:r>
          </a:p>
          <a:p>
            <a:pPr lvl="1"/>
            <a:r>
              <a:rPr lang="en-US">
                <a:latin typeface="Arial" charset="0"/>
              </a:rPr>
              <a:t>Repeats process until user enters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X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 or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x</a:t>
            </a:r>
            <a:r>
              <a:rPr lang="ja-JP" altLang="en-US">
                <a:latin typeface="Arial" charset="0"/>
              </a:rPr>
              <a:t>’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Use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or </a:t>
            </a:r>
            <a:r>
              <a:rPr lang="en-US">
                <a:latin typeface="Courier New" charset="0"/>
                <a:cs typeface="Courier New" charset="0"/>
              </a:rPr>
              <a:t>do-while</a:t>
            </a:r>
            <a:r>
              <a:rPr lang="en-US">
                <a:latin typeface="Arial" charset="0"/>
              </a:rPr>
              <a:t>—unknown # of iterations</a:t>
            </a:r>
          </a:p>
          <a:p>
            <a:pPr lvl="1"/>
            <a:r>
              <a:rPr lang="en-US">
                <a:latin typeface="Arial" charset="0"/>
              </a:rPr>
              <a:t>Since exit condition ends program, infinite loop</a:t>
            </a:r>
          </a:p>
          <a:p>
            <a:r>
              <a:rPr lang="en-US">
                <a:latin typeface="Arial" charset="0"/>
              </a:rPr>
              <a:t>Testing </a:t>
            </a:r>
            <a:r>
              <a:rPr lang="en-US">
                <a:latin typeface="Courier New" charset="0"/>
                <a:cs typeface="Courier New" charset="0"/>
              </a:rPr>
              <a:t>cmd</a:t>
            </a:r>
            <a:r>
              <a:rPr lang="en-US">
                <a:latin typeface="Arial" charset="0"/>
              </a:rPr>
              <a:t>: </a:t>
            </a:r>
            <a:r>
              <a:rPr lang="en-US">
                <a:latin typeface="Courier New" charset="0"/>
                <a:cs typeface="Courier New" charset="0"/>
              </a:rPr>
              <a:t>switch</a:t>
            </a:r>
            <a:r>
              <a:rPr lang="en-US">
                <a:latin typeface="Arial" charset="0"/>
              </a:rPr>
              <a:t> statement</a:t>
            </a:r>
          </a:p>
          <a:p>
            <a:pPr lvl="1"/>
            <a:r>
              <a:rPr lang="en-US">
                <a:latin typeface="Arial" charset="0"/>
              </a:rPr>
              <a:t>Checking equality of </a:t>
            </a:r>
            <a:r>
              <a:rPr lang="en-US">
                <a:latin typeface="Courier New" charset="0"/>
                <a:cs typeface="Courier New" charset="0"/>
              </a:rPr>
              <a:t>cmd</a:t>
            </a:r>
            <a:r>
              <a:rPr lang="en-US">
                <a:latin typeface="Arial" charset="0"/>
              </a:rPr>
              <a:t> to constant values</a:t>
            </a:r>
          </a:p>
          <a:p>
            <a:r>
              <a:rPr lang="en-US">
                <a:latin typeface="Arial" charset="0"/>
              </a:rPr>
              <a:t>Exiting program: </a:t>
            </a:r>
            <a:r>
              <a:rPr lang="en-US">
                <a:latin typeface="Courier New" charset="0"/>
                <a:cs typeface="Courier New" charset="0"/>
              </a:rPr>
              <a:t>return</a:t>
            </a:r>
            <a:r>
              <a:rPr lang="en-US">
                <a:latin typeface="Arial" charset="0"/>
              </a:rPr>
              <a:t> statement</a:t>
            </a:r>
          </a:p>
          <a:p>
            <a:pPr lvl="1"/>
            <a:r>
              <a:rPr lang="en-US">
                <a:latin typeface="Arial" charset="0"/>
              </a:rPr>
              <a:t>Use </a:t>
            </a:r>
            <a:r>
              <a:rPr lang="en-US">
                <a:latin typeface="Courier New" charset="0"/>
                <a:cs typeface="Courier New" charset="0"/>
              </a:rPr>
              <a:t>return</a:t>
            </a:r>
            <a:r>
              <a:rPr lang="en-US">
                <a:latin typeface="Arial" charset="0"/>
              </a:rPr>
              <a:t> at any point to end current function (including </a:t>
            </a:r>
            <a:r>
              <a:rPr lang="en-US">
                <a:latin typeface="Courier New" charset="0"/>
                <a:cs typeface="Courier New" charset="0"/>
              </a:rPr>
              <a:t>main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1D86FE-7473-CA4D-8E32-366ED2B9DF77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DC4358-3A4F-C54C-B154-9C92CB1195F5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57360A-9432-DA4E-B52F-7A73B63DF11D}" type="datetime1">
              <a:rPr lang="en-US" sz="1200" smtClean="0">
                <a:latin typeface="Garamond" charset="0"/>
              </a:rPr>
              <a:t>5/23/17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7635</TotalTime>
  <Words>1616</Words>
  <Application>Microsoft Macintosh PowerPoint</Application>
  <PresentationFormat>On-screen Show (4:3)</PresentationFormat>
  <Paragraphs>385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EECE.2160 ECE Application Programming</vt:lpstr>
      <vt:lpstr>Lecture outline</vt:lpstr>
      <vt:lpstr>Review: while/do-while loops</vt:lpstr>
      <vt:lpstr>Review: for loops</vt:lpstr>
      <vt:lpstr>Iterative methods (Program 4)</vt:lpstr>
      <vt:lpstr>Today’s program should:</vt:lpstr>
      <vt:lpstr>Flow charts: overall flow</vt:lpstr>
      <vt:lpstr>Discussion: Overall flow</vt:lpstr>
      <vt:lpstr>Code: overall flow (skeleton code)</vt:lpstr>
      <vt:lpstr>Flow charts: reading input</vt:lpstr>
      <vt:lpstr>Discussion: Reading input</vt:lpstr>
      <vt:lpstr>Code: Reading input</vt:lpstr>
      <vt:lpstr>Input errors</vt:lpstr>
      <vt:lpstr>Next step</vt:lpstr>
      <vt:lpstr>Flow charts: Calculating n!</vt:lpstr>
      <vt:lpstr>Flow charts: Calculating 2n</vt:lpstr>
      <vt:lpstr>Discussion: Factorial/2n</vt:lpstr>
      <vt:lpstr>Code: factorial</vt:lpstr>
      <vt:lpstr>Code: 2n</vt:lpstr>
      <vt:lpstr>Exam 1 notes</vt:lpstr>
      <vt:lpstr>Test policies</vt:lpstr>
      <vt:lpstr>Review: Basic C program structure</vt:lpstr>
      <vt:lpstr>Review: Data types, variables, constants</vt:lpstr>
      <vt:lpstr>Review: printf() and scanf() basics</vt:lpstr>
      <vt:lpstr>Review: C operators</vt:lpstr>
      <vt:lpstr>Review: Operators and statements</vt:lpstr>
      <vt:lpstr>Review: if statements</vt:lpstr>
      <vt:lpstr>Review: switch statements</vt:lpstr>
      <vt:lpstr>Review: while/do-while loops</vt:lpstr>
      <vt:lpstr>Review: for loops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1597</cp:revision>
  <dcterms:created xsi:type="dcterms:W3CDTF">2006-04-03T05:03:01Z</dcterms:created>
  <dcterms:modified xsi:type="dcterms:W3CDTF">2017-05-23T04:20:26Z</dcterms:modified>
</cp:coreProperties>
</file>