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7"/>
  </p:notesMasterIdLst>
  <p:handoutMasterIdLst>
    <p:handoutMasterId r:id="rId28"/>
  </p:handoutMasterIdLst>
  <p:sldIdLst>
    <p:sldId id="256" r:id="rId2"/>
    <p:sldId id="422" r:id="rId3"/>
    <p:sldId id="499" r:id="rId4"/>
    <p:sldId id="485" r:id="rId5"/>
    <p:sldId id="486" r:id="rId6"/>
    <p:sldId id="487" r:id="rId7"/>
    <p:sldId id="488" r:id="rId8"/>
    <p:sldId id="489" r:id="rId9"/>
    <p:sldId id="490" r:id="rId10"/>
    <p:sldId id="491" r:id="rId11"/>
    <p:sldId id="492" r:id="rId12"/>
    <p:sldId id="493" r:id="rId13"/>
    <p:sldId id="494" r:id="rId14"/>
    <p:sldId id="495" r:id="rId15"/>
    <p:sldId id="496" r:id="rId16"/>
    <p:sldId id="497" r:id="rId17"/>
    <p:sldId id="498" r:id="rId18"/>
    <p:sldId id="500" r:id="rId19"/>
    <p:sldId id="501" r:id="rId20"/>
    <p:sldId id="502" r:id="rId21"/>
    <p:sldId id="503" r:id="rId22"/>
    <p:sldId id="504" r:id="rId23"/>
    <p:sldId id="505" r:id="rId24"/>
    <p:sldId id="506" r:id="rId25"/>
    <p:sldId id="447" r:id="rId26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224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7F141DDF-7AF5-7148-8517-FA5EE30205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4587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C369A9BB-D310-0D44-91F2-E5A237EEB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4559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CA1C657-2908-2C4B-8ECE-CD179831DB0D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160 - Introduction to Computer Engineering I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02/09/2005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F79140D-4037-1046-89A4-3DB36553561D}" type="slidenum">
              <a:rPr lang="en-US"/>
              <a:pPr/>
              <a:t>15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DBFF4C-0BCA-8E46-BB31-DA5B935C90D1}" type="datetime1">
              <a:rPr lang="en-US" smtClean="0"/>
              <a:t>6/1/16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F85EF1B-BC27-254D-828D-92C1760ECB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936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8311D-7F50-AE46-9249-BC39AD009BE5}" type="datetime1">
              <a:rPr lang="en-US" smtClean="0"/>
              <a:t>6/1/16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447E5-8448-4B45-BC71-DFA7A5CFA6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84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7BF11-1C27-0B47-B4DD-8F5AFDA8B6C0}" type="datetime1">
              <a:rPr lang="en-US" smtClean="0"/>
              <a:t>6/1/16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FF462-EC09-2C43-AF6E-01AE5235E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045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20467-C6EC-D64D-8CA5-741A1EB54545}" type="datetime1">
              <a:rPr lang="en-US" smtClean="0"/>
              <a:t>6/1/16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5CC86-4854-A540-BA75-E7099D7B2D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48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E3ACF-C73B-2F46-997A-EE649358EB88}" type="datetime1">
              <a:rPr lang="en-US" smtClean="0"/>
              <a:t>6/1/16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083E8-70BF-D845-BAD2-711278D6B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558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21907-5A29-8649-B898-7841326D4B8F}" type="datetime1">
              <a:rPr lang="en-US" smtClean="0"/>
              <a:t>6/1/16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D0505-ED58-BD46-922B-8CEF8ADFFD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485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138BB-95A7-5E4D-A23C-FB97E893A66F}" type="datetime1">
              <a:rPr lang="en-US" smtClean="0"/>
              <a:t>6/1/16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AC6B2-CD5C-5B48-BB26-3118D6E85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57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C42A4-5D4D-7F41-B13E-6E020292B197}" type="datetime1">
              <a:rPr lang="en-US" smtClean="0"/>
              <a:t>6/1/16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AC55E-5918-FF41-942C-6D39EA5206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76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C7109-1DBC-2B4B-8DAF-2C96400B0428}" type="datetime1">
              <a:rPr lang="en-US" smtClean="0"/>
              <a:t>6/1/16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2436E-50EA-AE4E-B5A6-790BD56472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56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21F24-C3DA-F745-B4F1-6601DD01686D}" type="datetime1">
              <a:rPr lang="en-US" smtClean="0"/>
              <a:t>6/1/16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4A6D4-FF9E-2A47-8910-D796F4F2B0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616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E6C55-95FF-8C46-881B-CD0D76BF7D4B}" type="datetime1">
              <a:rPr lang="en-US" smtClean="0"/>
              <a:t>6/1/16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F9047-C747-B04B-BC00-3409D0E37A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074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24A21-CB2F-E14F-8CDA-553B89BA0C49}" type="datetime1">
              <a:rPr lang="en-US" smtClean="0"/>
              <a:t>6/1/16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6064A-8DEB-6748-808C-C1EAD6122F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27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D55D7-DA5F-B649-9D4D-64B467BAD415}" type="datetime1">
              <a:rPr lang="en-US" smtClean="0"/>
              <a:t>6/1/16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15D68-B361-C84F-9B2C-23F61D9D2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313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020C7C3B-8628-9448-9C3C-5A208678FF0E}" type="datetime1">
              <a:rPr lang="en-US" smtClean="0"/>
              <a:t>6/1/16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75D03909-9F2B-FD4E-9465-D16294D4B5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49" r:id="rId2"/>
    <p:sldLayoutId id="2147484550" r:id="rId3"/>
    <p:sldLayoutId id="2147484551" r:id="rId4"/>
    <p:sldLayoutId id="2147484552" r:id="rId5"/>
    <p:sldLayoutId id="2147484553" r:id="rId6"/>
    <p:sldLayoutId id="2147484554" r:id="rId7"/>
    <p:sldLayoutId id="2147484555" r:id="rId8"/>
    <p:sldLayoutId id="2147484556" r:id="rId9"/>
    <p:sldLayoutId id="2147484557" r:id="rId10"/>
    <p:sldLayoutId id="2147484558" r:id="rId11"/>
    <p:sldLayoutId id="2147484559" r:id="rId12"/>
    <p:sldLayoutId id="2147484560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Summer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>
                <a:solidFill>
                  <a:srgbClr val="0000FF"/>
                </a:solidFill>
                <a:latin typeface="Arial" charset="0"/>
              </a:rPr>
              <a:t>7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Pointers </a:t>
            </a:r>
            <a:r>
              <a:rPr lang="en-US" dirty="0" smtClean="0">
                <a:latin typeface="Arial" charset="0"/>
              </a:rPr>
              <a:t>&amp; pointer </a:t>
            </a:r>
            <a:r>
              <a:rPr lang="en-US" dirty="0" smtClean="0">
                <a:latin typeface="Arial" charset="0"/>
              </a:rPr>
              <a:t>arguments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PE3: Functions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1E1E84B-5589-4044-B0B7-29DCF3DC6F6D}" type="slidenum">
              <a:rPr lang="en-US" sz="1200">
                <a:latin typeface="Garamond" charset="0"/>
                <a:cs typeface="Arial" charset="0"/>
              </a:rPr>
              <a:pPr/>
              <a:t>10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 // user enters 3,4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atan2(b,a);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1271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1272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11275" name="Text Box 18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1276" name="Text Box 19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1277" name="Text Box 20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1278" name="Text Box 25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1279" name="Rectangle 26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11280" name="Text Box 27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1281" name="Line 28"/>
          <p:cNvSpPr>
            <a:spLocks noChangeShapeType="1"/>
          </p:cNvSpPr>
          <p:nvPr/>
        </p:nvSpPr>
        <p:spPr bwMode="auto">
          <a:xfrm>
            <a:off x="228600" y="3276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1282" name="Date Placeholder 1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6D3AD2B-D863-4C4D-970D-57B3AE044762}" type="datetime1">
              <a:rPr lang="en-US" sz="1200" smtClean="0">
                <a:latin typeface="Garamond" charset="0"/>
                <a:cs typeface="Arial" charset="0"/>
              </a:rPr>
              <a:t>6/1/16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4953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C21825E-F1B2-0B4C-ADE4-928C8B383178}" type="slidenum">
              <a:rPr lang="en-US" sz="1200">
                <a:latin typeface="Garamond" charset="0"/>
                <a:cs typeface="Arial" charset="0"/>
              </a:rPr>
              <a:pPr/>
              <a:t>11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2291" name="AutoShape 35"/>
          <p:cNvSpPr>
            <a:spLocks noChangeArrowheads="1"/>
          </p:cNvSpPr>
          <p:nvPr/>
        </p:nvSpPr>
        <p:spPr bwMode="auto">
          <a:xfrm>
            <a:off x="8001000" y="1600200"/>
            <a:ext cx="990600" cy="3048000"/>
          </a:xfrm>
          <a:prstGeom prst="curvedLeftArrow">
            <a:avLst>
              <a:gd name="adj1" fmla="val 27635"/>
              <a:gd name="adj2" fmla="val 89174"/>
              <a:gd name="adj3" fmla="val 27722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AutoShape 36"/>
          <p:cNvSpPr>
            <a:spLocks noChangeArrowheads="1"/>
          </p:cNvSpPr>
          <p:nvPr/>
        </p:nvSpPr>
        <p:spPr bwMode="auto">
          <a:xfrm>
            <a:off x="8001000" y="2057400"/>
            <a:ext cx="990600" cy="3048000"/>
          </a:xfrm>
          <a:prstGeom prst="curvedLeftArrow">
            <a:avLst>
              <a:gd name="adj1" fmla="val 21937"/>
              <a:gd name="adj2" fmla="val 89174"/>
              <a:gd name="adj3" fmla="val 28528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2294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 // user enters 3,4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b,a</a:t>
            </a:r>
            <a:r>
              <a:rPr lang="en-US" sz="1800">
                <a:latin typeface="Courier New" charset="0"/>
              </a:rPr>
              <a:t>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2296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2297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2298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2299" name="Text Box 8"/>
          <p:cNvSpPr txBox="1">
            <a:spLocks noChangeArrowheads="1"/>
          </p:cNvSpPr>
          <p:nvPr/>
        </p:nvSpPr>
        <p:spPr bwMode="auto">
          <a:xfrm>
            <a:off x="6400800" y="4038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</a:t>
            </a:r>
          </a:p>
        </p:txBody>
      </p:sp>
      <p:sp>
        <p:nvSpPr>
          <p:cNvPr id="12300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2301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2302" name="Text Box 11"/>
          <p:cNvSpPr txBox="1">
            <a:spLocks noChangeArrowheads="1"/>
          </p:cNvSpPr>
          <p:nvPr/>
        </p:nvSpPr>
        <p:spPr bwMode="auto">
          <a:xfrm>
            <a:off x="64008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b</a:t>
            </a:r>
          </a:p>
        </p:txBody>
      </p:sp>
      <p:sp>
        <p:nvSpPr>
          <p:cNvPr id="12303" name="Rectangle 12"/>
          <p:cNvSpPr>
            <a:spLocks noChangeArrowheads="1"/>
          </p:cNvSpPr>
          <p:nvPr/>
        </p:nvSpPr>
        <p:spPr bwMode="auto">
          <a:xfrm>
            <a:off x="6781800" y="4495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2304" name="Text Box 13"/>
          <p:cNvSpPr txBox="1">
            <a:spLocks noChangeArrowheads="1"/>
          </p:cNvSpPr>
          <p:nvPr/>
        </p:nvSpPr>
        <p:spPr bwMode="auto">
          <a:xfrm>
            <a:off x="5791200" y="4953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adr_r</a:t>
            </a:r>
          </a:p>
        </p:txBody>
      </p:sp>
      <p:sp>
        <p:nvSpPr>
          <p:cNvPr id="12305" name="Text Box 14"/>
          <p:cNvSpPr txBox="1">
            <a:spLocks noChangeArrowheads="1"/>
          </p:cNvSpPr>
          <p:nvPr/>
        </p:nvSpPr>
        <p:spPr bwMode="auto">
          <a:xfrm>
            <a:off x="5791200" y="5410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adr_th</a:t>
            </a:r>
          </a:p>
        </p:txBody>
      </p:sp>
      <p:sp>
        <p:nvSpPr>
          <p:cNvPr id="12306" name="Rectangle 15"/>
          <p:cNvSpPr>
            <a:spLocks noChangeArrowheads="1"/>
          </p:cNvSpPr>
          <p:nvPr/>
        </p:nvSpPr>
        <p:spPr bwMode="auto">
          <a:xfrm>
            <a:off x="7391400" y="49530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4610</a:t>
            </a:r>
          </a:p>
        </p:txBody>
      </p:sp>
      <p:sp>
        <p:nvSpPr>
          <p:cNvPr id="12307" name="Rectangle 16"/>
          <p:cNvSpPr>
            <a:spLocks noChangeArrowheads="1"/>
          </p:cNvSpPr>
          <p:nvPr/>
        </p:nvSpPr>
        <p:spPr bwMode="auto">
          <a:xfrm>
            <a:off x="7391400" y="54102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4618</a:t>
            </a:r>
          </a:p>
        </p:txBody>
      </p:sp>
      <p:sp>
        <p:nvSpPr>
          <p:cNvPr id="12308" name="Rectangle 17"/>
          <p:cNvSpPr>
            <a:spLocks noChangeArrowheads="1"/>
          </p:cNvSpPr>
          <p:nvPr/>
        </p:nvSpPr>
        <p:spPr bwMode="auto">
          <a:xfrm>
            <a:off x="67818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2309" name="Text Box 18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2310" name="Text Box 19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2311" name="Text Box 20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2312" name="Text Box 21"/>
          <p:cNvSpPr txBox="1">
            <a:spLocks noChangeArrowheads="1"/>
          </p:cNvSpPr>
          <p:nvPr/>
        </p:nvSpPr>
        <p:spPr bwMode="auto">
          <a:xfrm>
            <a:off x="8077200" y="4114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2313" name="Text Box 22"/>
          <p:cNvSpPr txBox="1">
            <a:spLocks noChangeArrowheads="1"/>
          </p:cNvSpPr>
          <p:nvPr/>
        </p:nvSpPr>
        <p:spPr bwMode="auto">
          <a:xfrm>
            <a:off x="8077200" y="4572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7385</a:t>
            </a:r>
          </a:p>
        </p:txBody>
      </p:sp>
      <p:sp>
        <p:nvSpPr>
          <p:cNvPr id="12314" name="Text Box 23"/>
          <p:cNvSpPr txBox="1">
            <a:spLocks noChangeArrowheads="1"/>
          </p:cNvSpPr>
          <p:nvPr/>
        </p:nvSpPr>
        <p:spPr bwMode="auto">
          <a:xfrm>
            <a:off x="8077200" y="50292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7388</a:t>
            </a:r>
          </a:p>
        </p:txBody>
      </p:sp>
      <p:sp>
        <p:nvSpPr>
          <p:cNvPr id="12315" name="Text Box 24"/>
          <p:cNvSpPr txBox="1">
            <a:spLocks noChangeArrowheads="1"/>
          </p:cNvSpPr>
          <p:nvPr/>
        </p:nvSpPr>
        <p:spPr bwMode="auto">
          <a:xfrm>
            <a:off x="8077200" y="548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738c</a:t>
            </a:r>
          </a:p>
        </p:txBody>
      </p:sp>
      <p:sp>
        <p:nvSpPr>
          <p:cNvPr id="12316" name="Text Box 25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2317" name="Rectangle 26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2318" name="Text Box 27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2319" name="Line 28"/>
          <p:cNvSpPr>
            <a:spLocks noChangeShapeType="1"/>
          </p:cNvSpPr>
          <p:nvPr/>
        </p:nvSpPr>
        <p:spPr bwMode="auto">
          <a:xfrm>
            <a:off x="228600" y="5334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20" name="Text Box 29"/>
          <p:cNvSpPr txBox="1">
            <a:spLocks noChangeArrowheads="1"/>
          </p:cNvSpPr>
          <p:nvPr/>
        </p:nvSpPr>
        <p:spPr bwMode="auto">
          <a:xfrm>
            <a:off x="5638800" y="58674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sum</a:t>
            </a:r>
          </a:p>
        </p:txBody>
      </p:sp>
      <p:sp>
        <p:nvSpPr>
          <p:cNvPr id="12321" name="Rectangle 32"/>
          <p:cNvSpPr>
            <a:spLocks noChangeArrowheads="1"/>
          </p:cNvSpPr>
          <p:nvPr/>
        </p:nvSpPr>
        <p:spPr bwMode="auto">
          <a:xfrm>
            <a:off x="6781800" y="586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2322" name="Text Box 33"/>
          <p:cNvSpPr txBox="1">
            <a:spLocks noChangeArrowheads="1"/>
          </p:cNvSpPr>
          <p:nvPr/>
        </p:nvSpPr>
        <p:spPr bwMode="auto">
          <a:xfrm>
            <a:off x="8077200" y="594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2323" name="Oval 37"/>
          <p:cNvSpPr>
            <a:spLocks noChangeArrowheads="1"/>
          </p:cNvSpPr>
          <p:nvPr/>
        </p:nvSpPr>
        <p:spPr bwMode="auto">
          <a:xfrm>
            <a:off x="8077200" y="2590800"/>
            <a:ext cx="533400" cy="3048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12324" name="Line 39"/>
          <p:cNvSpPr>
            <a:spLocks noChangeShapeType="1"/>
          </p:cNvSpPr>
          <p:nvPr/>
        </p:nvSpPr>
        <p:spPr bwMode="auto">
          <a:xfrm>
            <a:off x="8610600" y="2743200"/>
            <a:ext cx="381000" cy="2133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25" name="Line 40"/>
          <p:cNvSpPr>
            <a:spLocks noChangeShapeType="1"/>
          </p:cNvSpPr>
          <p:nvPr/>
        </p:nvSpPr>
        <p:spPr bwMode="auto">
          <a:xfrm>
            <a:off x="8610600" y="3200400"/>
            <a:ext cx="381000" cy="2133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26" name="Oval 41"/>
          <p:cNvSpPr>
            <a:spLocks noChangeArrowheads="1"/>
          </p:cNvSpPr>
          <p:nvPr/>
        </p:nvSpPr>
        <p:spPr bwMode="auto">
          <a:xfrm>
            <a:off x="8077200" y="3048000"/>
            <a:ext cx="533400" cy="304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12327" name="Line 42"/>
          <p:cNvSpPr>
            <a:spLocks noChangeShapeType="1"/>
          </p:cNvSpPr>
          <p:nvPr/>
        </p:nvSpPr>
        <p:spPr bwMode="auto">
          <a:xfrm flipH="1">
            <a:off x="8001000" y="4876800"/>
            <a:ext cx="990600" cy="228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28" name="Line 43"/>
          <p:cNvSpPr>
            <a:spLocks noChangeShapeType="1"/>
          </p:cNvSpPr>
          <p:nvPr/>
        </p:nvSpPr>
        <p:spPr bwMode="auto">
          <a:xfrm flipH="1">
            <a:off x="8001000" y="5334000"/>
            <a:ext cx="9906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29" name="Date Placeholder 4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15142C9-AAA1-F74E-95DD-C91A904916E3}" type="datetime1">
              <a:rPr lang="en-US" sz="1200" smtClean="0">
                <a:latin typeface="Garamond" charset="0"/>
                <a:cs typeface="Arial" charset="0"/>
              </a:rPr>
              <a:t>6/1/16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45" name="Footer Placeholder 4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0410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4D8D035-23B5-2D44-8E4C-2D89EABA0B85}" type="slidenum">
              <a:rPr lang="en-US" sz="1200">
                <a:latin typeface="Garamond" charset="0"/>
                <a:cs typeface="Arial" charset="0"/>
              </a:rPr>
              <a:pPr/>
              <a:t>12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 // user enters 3,4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b,a</a:t>
            </a:r>
            <a:r>
              <a:rPr lang="en-US" sz="1800">
                <a:latin typeface="Courier New" charset="0"/>
              </a:rPr>
              <a:t>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3318" name="Rectangle 7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3319" name="Text Box 8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3320" name="Text Box 9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3321" name="Text Box 10"/>
          <p:cNvSpPr txBox="1">
            <a:spLocks noChangeArrowheads="1"/>
          </p:cNvSpPr>
          <p:nvPr/>
        </p:nvSpPr>
        <p:spPr bwMode="auto">
          <a:xfrm>
            <a:off x="6400800" y="4038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</a:t>
            </a:r>
          </a:p>
        </p:txBody>
      </p:sp>
      <p:sp>
        <p:nvSpPr>
          <p:cNvPr id="13322" name="Rectangle 11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3323" name="Rectangle 12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13324" name="Text Box 13"/>
          <p:cNvSpPr txBox="1">
            <a:spLocks noChangeArrowheads="1"/>
          </p:cNvSpPr>
          <p:nvPr/>
        </p:nvSpPr>
        <p:spPr bwMode="auto">
          <a:xfrm>
            <a:off x="64008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b</a:t>
            </a:r>
          </a:p>
        </p:txBody>
      </p:sp>
      <p:sp>
        <p:nvSpPr>
          <p:cNvPr id="13325" name="Rectangle 14"/>
          <p:cNvSpPr>
            <a:spLocks noChangeArrowheads="1"/>
          </p:cNvSpPr>
          <p:nvPr/>
        </p:nvSpPr>
        <p:spPr bwMode="auto">
          <a:xfrm>
            <a:off x="6781800" y="4495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3326" name="Text Box 15"/>
          <p:cNvSpPr txBox="1">
            <a:spLocks noChangeArrowheads="1"/>
          </p:cNvSpPr>
          <p:nvPr/>
        </p:nvSpPr>
        <p:spPr bwMode="auto">
          <a:xfrm>
            <a:off x="5791200" y="4953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adr_r</a:t>
            </a:r>
          </a:p>
        </p:txBody>
      </p:sp>
      <p:sp>
        <p:nvSpPr>
          <p:cNvPr id="13327" name="Text Box 16"/>
          <p:cNvSpPr txBox="1">
            <a:spLocks noChangeArrowheads="1"/>
          </p:cNvSpPr>
          <p:nvPr/>
        </p:nvSpPr>
        <p:spPr bwMode="auto">
          <a:xfrm>
            <a:off x="5791200" y="5410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adr_th</a:t>
            </a:r>
          </a:p>
        </p:txBody>
      </p:sp>
      <p:sp>
        <p:nvSpPr>
          <p:cNvPr id="13328" name="Rectangle 17"/>
          <p:cNvSpPr>
            <a:spLocks noChangeArrowheads="1"/>
          </p:cNvSpPr>
          <p:nvPr/>
        </p:nvSpPr>
        <p:spPr bwMode="auto">
          <a:xfrm>
            <a:off x="7391400" y="49530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4610</a:t>
            </a:r>
          </a:p>
        </p:txBody>
      </p:sp>
      <p:sp>
        <p:nvSpPr>
          <p:cNvPr id="13329" name="Rectangle 18"/>
          <p:cNvSpPr>
            <a:spLocks noChangeArrowheads="1"/>
          </p:cNvSpPr>
          <p:nvPr/>
        </p:nvSpPr>
        <p:spPr bwMode="auto">
          <a:xfrm>
            <a:off x="7391400" y="54102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4618</a:t>
            </a:r>
          </a:p>
        </p:txBody>
      </p:sp>
      <p:sp>
        <p:nvSpPr>
          <p:cNvPr id="13330" name="Rectangle 19"/>
          <p:cNvSpPr>
            <a:spLocks noChangeArrowheads="1"/>
          </p:cNvSpPr>
          <p:nvPr/>
        </p:nvSpPr>
        <p:spPr bwMode="auto">
          <a:xfrm>
            <a:off x="67818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3331" name="Text Box 20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3332" name="Text Box 21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3333" name="Text Box 22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3334" name="Text Box 23"/>
          <p:cNvSpPr txBox="1">
            <a:spLocks noChangeArrowheads="1"/>
          </p:cNvSpPr>
          <p:nvPr/>
        </p:nvSpPr>
        <p:spPr bwMode="auto">
          <a:xfrm>
            <a:off x="8077200" y="4114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3335" name="Text Box 24"/>
          <p:cNvSpPr txBox="1">
            <a:spLocks noChangeArrowheads="1"/>
          </p:cNvSpPr>
          <p:nvPr/>
        </p:nvSpPr>
        <p:spPr bwMode="auto">
          <a:xfrm>
            <a:off x="8077200" y="4572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7385</a:t>
            </a:r>
          </a:p>
        </p:txBody>
      </p:sp>
      <p:sp>
        <p:nvSpPr>
          <p:cNvPr id="13336" name="Text Box 25"/>
          <p:cNvSpPr txBox="1">
            <a:spLocks noChangeArrowheads="1"/>
          </p:cNvSpPr>
          <p:nvPr/>
        </p:nvSpPr>
        <p:spPr bwMode="auto">
          <a:xfrm>
            <a:off x="8077200" y="50292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7388</a:t>
            </a:r>
          </a:p>
        </p:txBody>
      </p:sp>
      <p:sp>
        <p:nvSpPr>
          <p:cNvPr id="13337" name="Text Box 26"/>
          <p:cNvSpPr txBox="1">
            <a:spLocks noChangeArrowheads="1"/>
          </p:cNvSpPr>
          <p:nvPr/>
        </p:nvSpPr>
        <p:spPr bwMode="auto">
          <a:xfrm>
            <a:off x="8077200" y="548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738c</a:t>
            </a:r>
          </a:p>
        </p:txBody>
      </p:sp>
      <p:sp>
        <p:nvSpPr>
          <p:cNvPr id="13338" name="Text Box 27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3339" name="Rectangle 28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13340" name="Text Box 29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3341" name="Line 30"/>
          <p:cNvSpPr>
            <a:spLocks noChangeShapeType="1"/>
          </p:cNvSpPr>
          <p:nvPr/>
        </p:nvSpPr>
        <p:spPr bwMode="auto">
          <a:xfrm>
            <a:off x="228600" y="5638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3342" name="Text Box 31"/>
          <p:cNvSpPr txBox="1">
            <a:spLocks noChangeArrowheads="1"/>
          </p:cNvSpPr>
          <p:nvPr/>
        </p:nvSpPr>
        <p:spPr bwMode="auto">
          <a:xfrm>
            <a:off x="5638800" y="58674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sum</a:t>
            </a:r>
          </a:p>
        </p:txBody>
      </p:sp>
      <p:sp>
        <p:nvSpPr>
          <p:cNvPr id="13343" name="Rectangle 34"/>
          <p:cNvSpPr>
            <a:spLocks noChangeArrowheads="1"/>
          </p:cNvSpPr>
          <p:nvPr/>
        </p:nvSpPr>
        <p:spPr bwMode="auto">
          <a:xfrm>
            <a:off x="6781800" y="586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25.0</a:t>
            </a:r>
          </a:p>
        </p:txBody>
      </p:sp>
      <p:sp>
        <p:nvSpPr>
          <p:cNvPr id="13344" name="Text Box 35"/>
          <p:cNvSpPr txBox="1">
            <a:spLocks noChangeArrowheads="1"/>
          </p:cNvSpPr>
          <p:nvPr/>
        </p:nvSpPr>
        <p:spPr bwMode="auto">
          <a:xfrm>
            <a:off x="8077200" y="594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3345" name="Date Placeholder 3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CFA344F-45C7-1E43-B345-1FE7F9F60CAB}" type="datetime1">
              <a:rPr lang="en-US" sz="1200" smtClean="0">
                <a:latin typeface="Garamond" charset="0"/>
                <a:cs typeface="Arial" charset="0"/>
              </a:rPr>
              <a:t>6/1/16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7353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6E579C0-02D8-A84C-9733-224BCF8A0DEC}" type="slidenum">
              <a:rPr lang="en-US" sz="1200">
                <a:latin typeface="Garamond" charset="0"/>
                <a:cs typeface="Arial" charset="0"/>
              </a:rPr>
              <a:pPr/>
              <a:t>13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 // user enters 3,4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b,a</a:t>
            </a:r>
            <a:r>
              <a:rPr lang="en-US" sz="1800">
                <a:latin typeface="Courier New" charset="0"/>
              </a:rPr>
              <a:t>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4343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4344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4345" name="Text Box 8"/>
          <p:cNvSpPr txBox="1">
            <a:spLocks noChangeArrowheads="1"/>
          </p:cNvSpPr>
          <p:nvPr/>
        </p:nvSpPr>
        <p:spPr bwMode="auto">
          <a:xfrm>
            <a:off x="6400800" y="4038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</a:t>
            </a: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4347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5.0</a:t>
            </a:r>
          </a:p>
        </p:txBody>
      </p:sp>
      <p:sp>
        <p:nvSpPr>
          <p:cNvPr id="14348" name="Text Box 11"/>
          <p:cNvSpPr txBox="1">
            <a:spLocks noChangeArrowheads="1"/>
          </p:cNvSpPr>
          <p:nvPr/>
        </p:nvSpPr>
        <p:spPr bwMode="auto">
          <a:xfrm>
            <a:off x="64008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b</a:t>
            </a: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6781800" y="4495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4350" name="Text Box 13"/>
          <p:cNvSpPr txBox="1">
            <a:spLocks noChangeArrowheads="1"/>
          </p:cNvSpPr>
          <p:nvPr/>
        </p:nvSpPr>
        <p:spPr bwMode="auto">
          <a:xfrm>
            <a:off x="5791200" y="4953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adr_r</a:t>
            </a:r>
          </a:p>
        </p:txBody>
      </p:sp>
      <p:sp>
        <p:nvSpPr>
          <p:cNvPr id="14351" name="Text Box 14"/>
          <p:cNvSpPr txBox="1">
            <a:spLocks noChangeArrowheads="1"/>
          </p:cNvSpPr>
          <p:nvPr/>
        </p:nvSpPr>
        <p:spPr bwMode="auto">
          <a:xfrm>
            <a:off x="5791200" y="5410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adr_th</a:t>
            </a:r>
          </a:p>
        </p:txBody>
      </p:sp>
      <p:sp>
        <p:nvSpPr>
          <p:cNvPr id="14352" name="Rectangle 15"/>
          <p:cNvSpPr>
            <a:spLocks noChangeArrowheads="1"/>
          </p:cNvSpPr>
          <p:nvPr/>
        </p:nvSpPr>
        <p:spPr bwMode="auto">
          <a:xfrm>
            <a:off x="7391400" y="49530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4610</a:t>
            </a: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7391400" y="54102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4618</a:t>
            </a:r>
          </a:p>
        </p:txBody>
      </p:sp>
      <p:sp>
        <p:nvSpPr>
          <p:cNvPr id="14354" name="Rectangle 17"/>
          <p:cNvSpPr>
            <a:spLocks noChangeArrowheads="1"/>
          </p:cNvSpPr>
          <p:nvPr/>
        </p:nvSpPr>
        <p:spPr bwMode="auto">
          <a:xfrm>
            <a:off x="67818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4355" name="Text Box 18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4356" name="Text Box 19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4357" name="Text Box 20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4358" name="Text Box 21"/>
          <p:cNvSpPr txBox="1">
            <a:spLocks noChangeArrowheads="1"/>
          </p:cNvSpPr>
          <p:nvPr/>
        </p:nvSpPr>
        <p:spPr bwMode="auto">
          <a:xfrm>
            <a:off x="8077200" y="4114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4359" name="Text Box 22"/>
          <p:cNvSpPr txBox="1">
            <a:spLocks noChangeArrowheads="1"/>
          </p:cNvSpPr>
          <p:nvPr/>
        </p:nvSpPr>
        <p:spPr bwMode="auto">
          <a:xfrm>
            <a:off x="8077200" y="4572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7385</a:t>
            </a:r>
          </a:p>
        </p:txBody>
      </p:sp>
      <p:sp>
        <p:nvSpPr>
          <p:cNvPr id="14360" name="Text Box 23"/>
          <p:cNvSpPr txBox="1">
            <a:spLocks noChangeArrowheads="1"/>
          </p:cNvSpPr>
          <p:nvPr/>
        </p:nvSpPr>
        <p:spPr bwMode="auto">
          <a:xfrm>
            <a:off x="8077200" y="50292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7388</a:t>
            </a:r>
          </a:p>
        </p:txBody>
      </p:sp>
      <p:sp>
        <p:nvSpPr>
          <p:cNvPr id="14361" name="Text Box 24"/>
          <p:cNvSpPr txBox="1">
            <a:spLocks noChangeArrowheads="1"/>
          </p:cNvSpPr>
          <p:nvPr/>
        </p:nvSpPr>
        <p:spPr bwMode="auto">
          <a:xfrm>
            <a:off x="8077200" y="548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738c</a:t>
            </a:r>
          </a:p>
        </p:txBody>
      </p:sp>
      <p:sp>
        <p:nvSpPr>
          <p:cNvPr id="14362" name="Text Box 25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4363" name="Rectangle 26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14364" name="Text Box 27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4365" name="Line 28"/>
          <p:cNvSpPr>
            <a:spLocks noChangeShapeType="1"/>
          </p:cNvSpPr>
          <p:nvPr/>
        </p:nvSpPr>
        <p:spPr bwMode="auto">
          <a:xfrm>
            <a:off x="228600" y="5867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4366" name="Text Box 29"/>
          <p:cNvSpPr txBox="1">
            <a:spLocks noChangeArrowheads="1"/>
          </p:cNvSpPr>
          <p:nvPr/>
        </p:nvSpPr>
        <p:spPr bwMode="auto">
          <a:xfrm>
            <a:off x="5638800" y="58674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sum</a:t>
            </a:r>
          </a:p>
        </p:txBody>
      </p:sp>
      <p:sp>
        <p:nvSpPr>
          <p:cNvPr id="14367" name="Rectangle 32"/>
          <p:cNvSpPr>
            <a:spLocks noChangeArrowheads="1"/>
          </p:cNvSpPr>
          <p:nvPr/>
        </p:nvSpPr>
        <p:spPr bwMode="auto">
          <a:xfrm>
            <a:off x="6781800" y="586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25.0</a:t>
            </a:r>
          </a:p>
        </p:txBody>
      </p:sp>
      <p:sp>
        <p:nvSpPr>
          <p:cNvPr id="14368" name="Text Box 33"/>
          <p:cNvSpPr txBox="1">
            <a:spLocks noChangeArrowheads="1"/>
          </p:cNvSpPr>
          <p:nvPr/>
        </p:nvSpPr>
        <p:spPr bwMode="auto">
          <a:xfrm>
            <a:off x="8077200" y="594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4369" name="Date Placeholder 3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51D0A24-364C-A14C-9832-CE969758641C}" type="datetime1">
              <a:rPr lang="en-US" sz="1200" smtClean="0">
                <a:latin typeface="Garamond" charset="0"/>
                <a:cs typeface="Arial" charset="0"/>
              </a:rPr>
              <a:t>6/1/16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2839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4D88B96-8071-BC45-AADA-49A92B04A932}" type="slidenum">
              <a:rPr lang="en-US" sz="1200">
                <a:latin typeface="Garamond" charset="0"/>
                <a:cs typeface="Arial" charset="0"/>
              </a:rPr>
              <a:pPr/>
              <a:t>14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 // user enters 3,4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b,a</a:t>
            </a:r>
            <a:r>
              <a:rPr lang="en-US" sz="1800">
                <a:latin typeface="Courier New" charset="0"/>
              </a:rPr>
              <a:t>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5368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5369" name="Text Box 8"/>
          <p:cNvSpPr txBox="1">
            <a:spLocks noChangeArrowheads="1"/>
          </p:cNvSpPr>
          <p:nvPr/>
        </p:nvSpPr>
        <p:spPr bwMode="auto">
          <a:xfrm>
            <a:off x="6400800" y="4038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</a:t>
            </a:r>
          </a:p>
        </p:txBody>
      </p:sp>
      <p:sp>
        <p:nvSpPr>
          <p:cNvPr id="15370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5371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5.0</a:t>
            </a:r>
          </a:p>
        </p:txBody>
      </p:sp>
      <p:sp>
        <p:nvSpPr>
          <p:cNvPr id="15372" name="Text Box 11"/>
          <p:cNvSpPr txBox="1">
            <a:spLocks noChangeArrowheads="1"/>
          </p:cNvSpPr>
          <p:nvPr/>
        </p:nvSpPr>
        <p:spPr bwMode="auto">
          <a:xfrm>
            <a:off x="64008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b</a:t>
            </a:r>
          </a:p>
        </p:txBody>
      </p:sp>
      <p:sp>
        <p:nvSpPr>
          <p:cNvPr id="15373" name="Rectangle 12"/>
          <p:cNvSpPr>
            <a:spLocks noChangeArrowheads="1"/>
          </p:cNvSpPr>
          <p:nvPr/>
        </p:nvSpPr>
        <p:spPr bwMode="auto">
          <a:xfrm>
            <a:off x="6781800" y="4495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5374" name="Text Box 13"/>
          <p:cNvSpPr txBox="1">
            <a:spLocks noChangeArrowheads="1"/>
          </p:cNvSpPr>
          <p:nvPr/>
        </p:nvSpPr>
        <p:spPr bwMode="auto">
          <a:xfrm>
            <a:off x="5791200" y="4953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adr_r</a:t>
            </a:r>
          </a:p>
        </p:txBody>
      </p:sp>
      <p:sp>
        <p:nvSpPr>
          <p:cNvPr id="15375" name="Text Box 14"/>
          <p:cNvSpPr txBox="1">
            <a:spLocks noChangeArrowheads="1"/>
          </p:cNvSpPr>
          <p:nvPr/>
        </p:nvSpPr>
        <p:spPr bwMode="auto">
          <a:xfrm>
            <a:off x="5791200" y="5410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adr_th</a:t>
            </a:r>
          </a:p>
        </p:txBody>
      </p:sp>
      <p:sp>
        <p:nvSpPr>
          <p:cNvPr id="15376" name="Rectangle 15"/>
          <p:cNvSpPr>
            <a:spLocks noChangeArrowheads="1"/>
          </p:cNvSpPr>
          <p:nvPr/>
        </p:nvSpPr>
        <p:spPr bwMode="auto">
          <a:xfrm>
            <a:off x="7391400" y="49530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4610</a:t>
            </a:r>
          </a:p>
        </p:txBody>
      </p:sp>
      <p:sp>
        <p:nvSpPr>
          <p:cNvPr id="15377" name="Rectangle 16"/>
          <p:cNvSpPr>
            <a:spLocks noChangeArrowheads="1"/>
          </p:cNvSpPr>
          <p:nvPr/>
        </p:nvSpPr>
        <p:spPr bwMode="auto">
          <a:xfrm>
            <a:off x="7391400" y="54102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4618</a:t>
            </a:r>
          </a:p>
        </p:txBody>
      </p:sp>
      <p:sp>
        <p:nvSpPr>
          <p:cNvPr id="15378" name="Rectangle 17"/>
          <p:cNvSpPr>
            <a:spLocks noChangeArrowheads="1"/>
          </p:cNvSpPr>
          <p:nvPr/>
        </p:nvSpPr>
        <p:spPr bwMode="auto">
          <a:xfrm>
            <a:off x="67818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5379" name="Text Box 18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5380" name="Text Box 19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5381" name="Text Box 20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5382" name="Text Box 21"/>
          <p:cNvSpPr txBox="1">
            <a:spLocks noChangeArrowheads="1"/>
          </p:cNvSpPr>
          <p:nvPr/>
        </p:nvSpPr>
        <p:spPr bwMode="auto">
          <a:xfrm>
            <a:off x="8077200" y="4114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5383" name="Text Box 22"/>
          <p:cNvSpPr txBox="1">
            <a:spLocks noChangeArrowheads="1"/>
          </p:cNvSpPr>
          <p:nvPr/>
        </p:nvSpPr>
        <p:spPr bwMode="auto">
          <a:xfrm>
            <a:off x="8077200" y="4572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7388</a:t>
            </a:r>
          </a:p>
        </p:txBody>
      </p:sp>
      <p:sp>
        <p:nvSpPr>
          <p:cNvPr id="15384" name="Text Box 23"/>
          <p:cNvSpPr txBox="1">
            <a:spLocks noChangeArrowheads="1"/>
          </p:cNvSpPr>
          <p:nvPr/>
        </p:nvSpPr>
        <p:spPr bwMode="auto">
          <a:xfrm>
            <a:off x="8077200" y="50292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7390</a:t>
            </a:r>
          </a:p>
        </p:txBody>
      </p:sp>
      <p:sp>
        <p:nvSpPr>
          <p:cNvPr id="15385" name="Text Box 24"/>
          <p:cNvSpPr txBox="1">
            <a:spLocks noChangeArrowheads="1"/>
          </p:cNvSpPr>
          <p:nvPr/>
        </p:nvSpPr>
        <p:spPr bwMode="auto">
          <a:xfrm>
            <a:off x="8077200" y="548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7394</a:t>
            </a:r>
          </a:p>
        </p:txBody>
      </p:sp>
      <p:sp>
        <p:nvSpPr>
          <p:cNvPr id="15386" name="Text Box 25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5387" name="Rectangle 26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36.87</a:t>
            </a:r>
          </a:p>
        </p:txBody>
      </p:sp>
      <p:sp>
        <p:nvSpPr>
          <p:cNvPr id="15388" name="Text Box 27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5389" name="Line 28"/>
          <p:cNvSpPr>
            <a:spLocks noChangeShapeType="1"/>
          </p:cNvSpPr>
          <p:nvPr/>
        </p:nvSpPr>
        <p:spPr bwMode="auto">
          <a:xfrm>
            <a:off x="228600" y="5867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5390" name="Text Box 29"/>
          <p:cNvSpPr txBox="1">
            <a:spLocks noChangeArrowheads="1"/>
          </p:cNvSpPr>
          <p:nvPr/>
        </p:nvSpPr>
        <p:spPr bwMode="auto">
          <a:xfrm>
            <a:off x="5638800" y="58674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sum</a:t>
            </a:r>
          </a:p>
        </p:txBody>
      </p:sp>
      <p:sp>
        <p:nvSpPr>
          <p:cNvPr id="15391" name="Rectangle 32"/>
          <p:cNvSpPr>
            <a:spLocks noChangeArrowheads="1"/>
          </p:cNvSpPr>
          <p:nvPr/>
        </p:nvSpPr>
        <p:spPr bwMode="auto">
          <a:xfrm>
            <a:off x="6781800" y="586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25.0</a:t>
            </a:r>
          </a:p>
        </p:txBody>
      </p:sp>
      <p:sp>
        <p:nvSpPr>
          <p:cNvPr id="15392" name="Text Box 33"/>
          <p:cNvSpPr txBox="1">
            <a:spLocks noChangeArrowheads="1"/>
          </p:cNvSpPr>
          <p:nvPr/>
        </p:nvSpPr>
        <p:spPr bwMode="auto">
          <a:xfrm>
            <a:off x="8077200" y="594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7398</a:t>
            </a:r>
          </a:p>
        </p:txBody>
      </p:sp>
      <p:sp>
        <p:nvSpPr>
          <p:cNvPr id="15393" name="Date Placeholder 3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F844CC0-97A6-8649-B46E-12F10B19E7CE}" type="datetime1">
              <a:rPr lang="en-US" sz="1200" smtClean="0">
                <a:latin typeface="Garamond" charset="0"/>
                <a:cs typeface="Arial" charset="0"/>
              </a:rPr>
              <a:t>6/1/16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259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1201EA8-BB40-A642-9439-F8D129C7A1A8}" type="slidenum">
              <a:rPr lang="en-US" sz="1200">
                <a:latin typeface="Garamond" charset="0"/>
                <a:cs typeface="Arial" charset="0"/>
              </a:rPr>
              <a:pPr/>
              <a:t>15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 // user enters 3,4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b,a</a:t>
            </a:r>
            <a:r>
              <a:rPr lang="en-US" sz="1800">
                <a:latin typeface="Courier New" charset="0"/>
              </a:rPr>
              <a:t>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5.0</a:t>
            </a:r>
          </a:p>
        </p:txBody>
      </p:sp>
      <p:sp>
        <p:nvSpPr>
          <p:cNvPr id="16395" name="Text Box 18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6396" name="Text Box 19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6397" name="Text Box 20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6398" name="Text Box 25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6399" name="Rectangle 26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36.87</a:t>
            </a:r>
          </a:p>
        </p:txBody>
      </p:sp>
      <p:sp>
        <p:nvSpPr>
          <p:cNvPr id="16400" name="Text Box 27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6401" name="Line 28"/>
          <p:cNvSpPr>
            <a:spLocks noChangeShapeType="1"/>
          </p:cNvSpPr>
          <p:nvPr/>
        </p:nvSpPr>
        <p:spPr bwMode="auto">
          <a:xfrm>
            <a:off x="228600" y="3581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6402" name="Date Placeholder 1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3458EFA-4A48-DC49-AC62-104AF0B795C4}" type="datetime1">
              <a:rPr lang="en-US" sz="1200" smtClean="0">
                <a:latin typeface="Garamond" charset="0"/>
                <a:cs typeface="Arial" charset="0"/>
              </a:rPr>
              <a:t>6/1/16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3677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pointer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724400" cy="4987925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What does the following print?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dirty="0" smtClean="0">
                <a:latin typeface="Courier New" pitchFamily="49" charset="0"/>
                <a:ea typeface="+mn-ea"/>
                <a:cs typeface="Courier New" pitchFamily="49" charset="0"/>
              </a:rPr>
              <a:t> f(</a:t>
            </a:r>
            <a:r>
              <a:rPr lang="en-US" sz="3400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dirty="0" smtClean="0">
                <a:latin typeface="Courier New" pitchFamily="49" charset="0"/>
                <a:ea typeface="+mn-ea"/>
                <a:cs typeface="Courier New" pitchFamily="49" charset="0"/>
              </a:rPr>
              <a:t> *a, </a:t>
            </a:r>
            <a:r>
              <a:rPr lang="en-US" sz="3400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dirty="0" smtClean="0">
                <a:latin typeface="Courier New" pitchFamily="49" charset="0"/>
                <a:ea typeface="+mn-ea"/>
                <a:cs typeface="Courier New" pitchFamily="49" charset="0"/>
              </a:rPr>
              <a:t> *b);</a:t>
            </a:r>
          </a:p>
          <a:p>
            <a:pPr>
              <a:buFont typeface="Wingdings" pitchFamily="2" charset="2"/>
              <a:buNone/>
              <a:defRPr/>
            </a:pPr>
            <a:endParaRPr lang="en-US" sz="3400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dirty="0" smtClean="0"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 x = 1;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 y = 2;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 result1, result2, result3;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result1 = f(&amp;x, &amp;y);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result2 = f(&amp;y, &amp;result1);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result3 = f(&amp;result1, &amp;result2);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s-ES" sz="3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s-ES" sz="3400" dirty="0" smtClean="0">
                <a:latin typeface="Courier New" pitchFamily="49" charset="0"/>
                <a:cs typeface="Courier New" pitchFamily="49" charset="0"/>
              </a:rPr>
              <a:t>("x = %d, y = %d\n", x, y);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("Result 1: %d\n", result1);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("Result 2: %d\n", result2);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("Result 3: %d\n", result3);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400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sz="3200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22531" name="Content Placeholder 6"/>
          <p:cNvSpPr>
            <a:spLocks noGrp="1"/>
          </p:cNvSpPr>
          <p:nvPr>
            <p:ph sz="half" idx="2"/>
          </p:nvPr>
        </p:nvSpPr>
        <p:spPr>
          <a:xfrm>
            <a:off x="5334000" y="1336675"/>
            <a:ext cx="3810000" cy="4987925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int f(int *a, int *b)</a:t>
            </a:r>
          </a:p>
          <a:p>
            <a:pPr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{</a:t>
            </a:r>
          </a:p>
          <a:p>
            <a:pPr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	int copyB = *b;</a:t>
            </a:r>
          </a:p>
          <a:p>
            <a:pPr lvl="1">
              <a:buFont typeface="Wingdings" charset="0"/>
              <a:buNone/>
            </a:pPr>
            <a:r>
              <a:rPr lang="nn-NO" sz="1600">
                <a:latin typeface="Courier New" charset="0"/>
                <a:cs typeface="Courier New" charset="0"/>
              </a:rPr>
              <a:t>while (*a &gt; 1) {</a:t>
            </a:r>
          </a:p>
          <a:p>
            <a:pPr lvl="1">
              <a:buFont typeface="Wingdings" charset="0"/>
              <a:buNone/>
            </a:pPr>
            <a:r>
              <a:rPr lang="nn-NO" sz="1600">
                <a:latin typeface="Courier New" charset="0"/>
                <a:cs typeface="Courier New" charset="0"/>
              </a:rPr>
              <a:t>	*b += copyB;</a:t>
            </a:r>
          </a:p>
          <a:p>
            <a:pPr lvl="1"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	(*a)--;</a:t>
            </a:r>
          </a:p>
          <a:p>
            <a:pPr lvl="1"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}</a:t>
            </a:r>
          </a:p>
          <a:p>
            <a:pPr lvl="1"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return *b;</a:t>
            </a:r>
          </a:p>
          <a:p>
            <a:pPr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}</a:t>
            </a:r>
          </a:p>
          <a:p>
            <a:pPr>
              <a:buFont typeface="Wingdings" charset="0"/>
              <a:buNone/>
            </a:pPr>
            <a:endParaRPr lang="en-US" sz="1600">
              <a:latin typeface="Arial" charset="0"/>
            </a:endParaRPr>
          </a:p>
        </p:txBody>
      </p:sp>
      <p:sp>
        <p:nvSpPr>
          <p:cNvPr id="2253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681DF13-22E5-0E46-982B-0C8E115BBE9D}" type="datetime1">
              <a:rPr lang="en-US" sz="1200" smtClean="0">
                <a:latin typeface="Garamond" charset="0"/>
              </a:rPr>
              <a:t>6/1/16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DFBF8F7-FF82-8B4B-BE7C-7C1ACAE3D078}" type="slidenum">
              <a:rPr lang="en-US" sz="1200">
                <a:latin typeface="Garamond" charset="0"/>
              </a:rPr>
              <a:pPr eaLnBrk="1" hangingPunct="1"/>
              <a:t>16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216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After first call to function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x = 1, y = 2, result1 = 2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After second call to function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y = 1, result1 = 4, result2 = 4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After third call to function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result1 = 1, result2 = 16, result3 = 16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Final output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x = 1, y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= 1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Result 1: 1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Result 2: 16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Result 3: 16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555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4635A95-6DAA-7B4D-88EF-3490CE388F31}" type="datetime1">
              <a:rPr lang="en-US" sz="1200" smtClean="0">
                <a:latin typeface="Garamond" charset="0"/>
              </a:rPr>
              <a:t>6/1/16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2355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F3440B5-AFB6-3849-B400-6495240CF110}" type="slidenum">
              <a:rPr lang="en-US" sz="1200">
                <a:latin typeface="Garamond" charset="0"/>
              </a:rPr>
              <a:pPr eaLnBrk="1" hangingPunct="1"/>
              <a:t>17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066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Example: writing functions with pointers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Write a function that:</a:t>
            </a:r>
          </a:p>
          <a:p>
            <a:pPr lvl="1"/>
            <a:r>
              <a:rPr lang="en-US">
                <a:latin typeface="Arial" charset="0"/>
              </a:rPr>
              <a:t>Given two integer arguments, </a:t>
            </a:r>
            <a:r>
              <a:rPr lang="en-US">
                <a:latin typeface="Courier New" charset="0"/>
                <a:cs typeface="Courier New" charset="0"/>
              </a:rPr>
              <a:t>x</a:t>
            </a:r>
            <a:r>
              <a:rPr lang="en-US">
                <a:latin typeface="Arial" charset="0"/>
              </a:rPr>
              <a:t> and </a:t>
            </a:r>
            <a:r>
              <a:rPr lang="en-US">
                <a:latin typeface="Courier New" charset="0"/>
                <a:cs typeface="Courier New" charset="0"/>
              </a:rPr>
              <a:t>y</a:t>
            </a:r>
            <a:r>
              <a:rPr lang="en-US">
                <a:latin typeface="Arial" charset="0"/>
              </a:rPr>
              <a:t>, store the quotient and remainder of </a:t>
            </a:r>
            <a:r>
              <a:rPr lang="en-US">
                <a:latin typeface="Courier New" charset="0"/>
                <a:cs typeface="Courier New" charset="0"/>
              </a:rPr>
              <a:t>x / y</a:t>
            </a:r>
            <a:r>
              <a:rPr lang="en-US">
                <a:latin typeface="Arial" charset="0"/>
              </a:rPr>
              <a:t> into locations specified by arguments </a:t>
            </a:r>
            <a:r>
              <a:rPr lang="en-US">
                <a:latin typeface="Courier New" charset="0"/>
                <a:cs typeface="Courier New" charset="0"/>
              </a:rPr>
              <a:t>q</a:t>
            </a:r>
            <a:r>
              <a:rPr lang="en-US">
                <a:latin typeface="Arial" charset="0"/>
              </a:rPr>
              <a:t> and </a:t>
            </a:r>
            <a:r>
              <a:rPr lang="en-US">
                <a:latin typeface="Courier New" charset="0"/>
                <a:cs typeface="Courier New" charset="0"/>
              </a:rPr>
              <a:t>r</a:t>
            </a:r>
            <a:r>
              <a:rPr lang="en-US">
                <a:latin typeface="Arial" charset="0"/>
              </a:rPr>
              <a:t>, respectively.</a:t>
            </a:r>
          </a:p>
          <a:p>
            <a:pPr lvl="1"/>
            <a:r>
              <a:rPr lang="en-US">
                <a:latin typeface="Arial" charset="0"/>
              </a:rPr>
              <a:t>Uses pointers to swap the values of two double-precision variables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1C42DEA-9B02-6047-93E2-6667CDB45562}" type="datetime1">
              <a:rPr lang="en-US" sz="1200" smtClean="0">
                <a:latin typeface="Garamond" charset="0"/>
              </a:rPr>
              <a:t>6/1/16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3A0E9F7-C5C2-C148-BBAB-42371CCD45B9}" type="slidenum">
              <a:rPr lang="en-US" sz="1200">
                <a:latin typeface="Garamond" charset="0"/>
              </a:rPr>
              <a:pPr eaLnBrk="1" hangingPunct="1"/>
              <a:t>18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168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>
                <a:latin typeface="Arial" charset="0"/>
              </a:rPr>
              <a:t>Given two integer arguments, </a:t>
            </a:r>
            <a:r>
              <a:rPr lang="en-US">
                <a:latin typeface="Courier New" charset="0"/>
                <a:cs typeface="Courier New" charset="0"/>
              </a:rPr>
              <a:t>x</a:t>
            </a:r>
            <a:r>
              <a:rPr lang="en-US">
                <a:latin typeface="Arial" charset="0"/>
              </a:rPr>
              <a:t> and </a:t>
            </a:r>
            <a:r>
              <a:rPr lang="en-US">
                <a:latin typeface="Courier New" charset="0"/>
                <a:cs typeface="Courier New" charset="0"/>
              </a:rPr>
              <a:t>y</a:t>
            </a:r>
            <a:r>
              <a:rPr lang="en-US">
                <a:latin typeface="Arial" charset="0"/>
              </a:rPr>
              <a:t>, store the quotient and remainder of </a:t>
            </a:r>
            <a:r>
              <a:rPr lang="en-US">
                <a:latin typeface="Courier New" charset="0"/>
                <a:cs typeface="Courier New" charset="0"/>
              </a:rPr>
              <a:t>x / y</a:t>
            </a:r>
            <a:r>
              <a:rPr lang="en-US">
                <a:latin typeface="Arial" charset="0"/>
              </a:rPr>
              <a:t> into locations specified by arguments </a:t>
            </a:r>
            <a:r>
              <a:rPr lang="en-US">
                <a:latin typeface="Courier New" charset="0"/>
                <a:cs typeface="Courier New" charset="0"/>
              </a:rPr>
              <a:t>q</a:t>
            </a:r>
            <a:r>
              <a:rPr lang="en-US">
                <a:latin typeface="Arial" charset="0"/>
              </a:rPr>
              <a:t> and </a:t>
            </a:r>
            <a:r>
              <a:rPr lang="en-US">
                <a:latin typeface="Courier New" charset="0"/>
                <a:cs typeface="Courier New" charset="0"/>
              </a:rPr>
              <a:t>r</a:t>
            </a:r>
            <a:r>
              <a:rPr lang="en-US">
                <a:latin typeface="Arial" charset="0"/>
              </a:rPr>
              <a:t>, respectively.</a:t>
            </a:r>
          </a:p>
          <a:p>
            <a:pPr marL="0" indent="0">
              <a:buFont typeface="Wingdings" charset="0"/>
              <a:buNone/>
            </a:pPr>
            <a:endParaRPr lang="en-US">
              <a:latin typeface="Arial" charset="0"/>
            </a:endParaRP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void divQR(int x, int y, 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			int *q, int *r) 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{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	*q = x / y;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	*r = x % y;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DA59D46-2339-5747-AC6E-29C8CE6456A3}" type="datetime1">
              <a:rPr lang="en-US" sz="1200" smtClean="0">
                <a:latin typeface="Garamond" charset="0"/>
              </a:rPr>
              <a:t>6/1/16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99DFB9E-1964-8947-A8BD-8738BF2FAACC}" type="slidenum">
              <a:rPr lang="en-US" sz="1200">
                <a:latin typeface="Garamond" charset="0"/>
              </a:rPr>
              <a:pPr eaLnBrk="1" hangingPunct="1"/>
              <a:t>19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216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Program </a:t>
            </a:r>
            <a:r>
              <a:rPr lang="en-US" dirty="0" smtClean="0">
                <a:latin typeface="Arial" charset="0"/>
              </a:rPr>
              <a:t>5 due 6/6</a:t>
            </a:r>
            <a:endParaRPr lang="en-US" dirty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Review</a:t>
            </a:r>
          </a:p>
          <a:p>
            <a:pPr lvl="1"/>
            <a:r>
              <a:rPr lang="en-US" dirty="0" smtClean="0">
                <a:latin typeface="Arial" charset="0"/>
              </a:rPr>
              <a:t>Functions</a:t>
            </a:r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Today’</a:t>
            </a:r>
            <a:r>
              <a:rPr lang="en-US" altLang="ja-JP" dirty="0" smtClean="0">
                <a:latin typeface="Arial" charset="0"/>
              </a:rPr>
              <a:t>s </a:t>
            </a:r>
            <a:r>
              <a:rPr lang="en-US" altLang="ja-JP" dirty="0">
                <a:latin typeface="Arial" charset="0"/>
              </a:rPr>
              <a:t>lecture</a:t>
            </a:r>
          </a:p>
          <a:p>
            <a:pPr lvl="1"/>
            <a:r>
              <a:rPr lang="en-US" dirty="0" smtClean="0">
                <a:latin typeface="Arial" charset="0"/>
              </a:rPr>
              <a:t>Pointers</a:t>
            </a:r>
            <a:endParaRPr lang="en-US" dirty="0" smtClean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Pointer </a:t>
            </a:r>
            <a:r>
              <a:rPr lang="en-US" dirty="0" smtClean="0">
                <a:latin typeface="Arial" charset="0"/>
              </a:rPr>
              <a:t>arguments</a:t>
            </a:r>
          </a:p>
          <a:p>
            <a:pPr lvl="1"/>
            <a:r>
              <a:rPr lang="en-US" dirty="0" smtClean="0">
                <a:latin typeface="Arial" charset="0"/>
              </a:rPr>
              <a:t>PE3: Functions</a:t>
            </a:r>
            <a:endParaRPr lang="en-US" dirty="0">
              <a:latin typeface="Arial" charset="0"/>
            </a:endParaRP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564D0AA-882C-F942-92FA-09F389E7078C}" type="datetime1">
              <a:rPr lang="en-US" sz="1200" smtClean="0">
                <a:latin typeface="Garamond" charset="0"/>
              </a:rPr>
              <a:t>6/1/16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0A2CEFE-BD70-D04F-BDEA-96F435455B66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dirty="0" smtClean="0"/>
              <a:t>Use pointers to swap the values of two double-precision variables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void swap(double *a, double *b)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{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double temp;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temp = *a;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*a = *b;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*b = temp;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</p:txBody>
      </p:sp>
      <p:sp>
        <p:nvSpPr>
          <p:cNvPr id="2662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89C44AB-E56D-3041-ACAF-00663CAC1DC3}" type="datetime1">
              <a:rPr lang="en-US" sz="1200" smtClean="0">
                <a:latin typeface="Garamond" charset="0"/>
              </a:rPr>
              <a:t>6/1/16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84742F5-6DDA-DD48-9DD7-F929C06D4EC6}" type="slidenum">
              <a:rPr lang="en-US" sz="1200">
                <a:latin typeface="Garamond" charset="0"/>
              </a:rPr>
              <a:pPr eaLnBrk="1" hangingPunct="1"/>
              <a:t>20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578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PE3: Change problem</a:t>
            </a:r>
          </a:p>
        </p:txBody>
      </p:sp>
      <p:sp>
        <p:nvSpPr>
          <p:cNvPr id="12291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Given any amount of change under $2.00, determine and print out the minimum number of coins required to make that amount of change.  </a:t>
            </a:r>
          </a:p>
          <a:p>
            <a:pPr lvl="1">
              <a:spcBef>
                <a:spcPct val="50000"/>
              </a:spcBef>
            </a:pPr>
            <a:r>
              <a:rPr lang="en-US">
                <a:latin typeface="Arial" charset="0"/>
              </a:rPr>
              <a:t>Available coins are Halves (half dollars), Quarters, Dimes, Nickels, and Pennies.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12292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5A79B8E-EEAE-A84B-B9B9-2FFF40CD769F}" type="datetime1">
              <a:rPr lang="en-US" sz="1200" smtClean="0">
                <a:latin typeface="Garamond" charset="0"/>
              </a:rPr>
              <a:t>6/1/16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1229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6BD195A-77B2-1341-8BDF-B6D2EE71C370}" type="slidenum">
              <a:rPr lang="en-US" sz="1200">
                <a:latin typeface="Garamond" charset="0"/>
              </a:rPr>
              <a:pPr/>
              <a:t>21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877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Flowchart</a:t>
            </a:r>
          </a:p>
        </p:txBody>
      </p:sp>
      <p:sp>
        <p:nvSpPr>
          <p:cNvPr id="13315" name="Content Placeholder 7"/>
          <p:cNvSpPr>
            <a:spLocks noGrp="1"/>
          </p:cNvSpPr>
          <p:nvPr>
            <p:ph sz="half" idx="2"/>
          </p:nvPr>
        </p:nvSpPr>
        <p:spPr>
          <a:xfrm>
            <a:off x="3352800" y="1143000"/>
            <a:ext cx="5791200" cy="4987925"/>
          </a:xfrm>
        </p:spPr>
        <p:txBody>
          <a:bodyPr/>
          <a:lstStyle/>
          <a:p>
            <a:r>
              <a:rPr lang="en-US">
                <a:latin typeface="Arial" charset="0"/>
              </a:rPr>
              <a:t>Treat change amount as integer (nCents)</a:t>
            </a:r>
          </a:p>
          <a:p>
            <a:pPr lvl="1"/>
            <a:r>
              <a:rPr lang="en-US">
                <a:latin typeface="Arial" charset="0"/>
              </a:rPr>
              <a:t>Can now use division &amp; modulus</a:t>
            </a:r>
          </a:p>
          <a:p>
            <a:r>
              <a:rPr lang="en-US">
                <a:latin typeface="Arial" charset="0"/>
              </a:rPr>
              <a:t>nCents = # pennies after previous four coin types have been taken out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2953873-AA93-5346-8654-D82395BDBB83}" type="datetime1">
              <a:rPr lang="en-US" sz="1200" smtClean="0">
                <a:latin typeface="Garamond" charset="0"/>
              </a:rPr>
              <a:t>6/1/16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700D6E6-E5E4-6B42-AF51-C296CA11D0FB}" type="slidenum">
              <a:rPr lang="en-US" sz="1200">
                <a:latin typeface="Garamond" charset="0"/>
              </a:rPr>
              <a:pPr/>
              <a:t>22</a:t>
            </a:fld>
            <a:endParaRPr lang="en-US" sz="1200">
              <a:latin typeface="Garamond" charset="0"/>
            </a:endParaRPr>
          </a:p>
        </p:txBody>
      </p:sp>
      <p:pic>
        <p:nvPicPr>
          <p:cNvPr id="1127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876300"/>
            <a:ext cx="2771775" cy="598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0724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When to use functions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Find a particular step or series of steps being repeated in your code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If code is exactly the same, you need no arguments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If one or more values change, but actual calculations are the same, values can be function arguments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If function modifies: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1 variable: just return it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2+ variables: use pointer argument(s)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Reassess change example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Steps for creating change are extremely similar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What changes each time?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How should we use those values in a function?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Inputs, outputs, variables … ?</a:t>
            </a: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8A0C17B-8D4A-6642-A5D5-38E5F026F879}" type="datetime1">
              <a:rPr lang="en-US" sz="1200" smtClean="0">
                <a:latin typeface="Garamond" charset="0"/>
              </a:rPr>
              <a:t>6/1/16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4354855-ACFD-634F-85E5-3E5F9E86B7DE}" type="slidenum">
              <a:rPr lang="en-US" sz="1200">
                <a:latin typeface="Garamond" charset="0"/>
              </a:rPr>
              <a:pPr/>
              <a:t>23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03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Overall flowchart</a:t>
            </a:r>
          </a:p>
        </p:txBody>
      </p:sp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BD636CC-C2B6-484E-85CE-DD66CA16309C}" type="datetime1">
              <a:rPr lang="en-US" sz="1200" smtClean="0">
                <a:latin typeface="Garamond" charset="0"/>
              </a:rPr>
              <a:t>6/1/16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449ED4E-EC5A-3845-8B78-8858C2AF9AD6}" type="slidenum">
              <a:rPr lang="en-US" sz="1200">
                <a:latin typeface="Garamond" charset="0"/>
              </a:rPr>
              <a:pPr/>
              <a:t>24</a:t>
            </a:fld>
            <a:endParaRPr lang="en-US" sz="1200">
              <a:latin typeface="Garamond" charset="0"/>
            </a:endParaRPr>
          </a:p>
        </p:txBody>
      </p:sp>
      <p:pic>
        <p:nvPicPr>
          <p:cNvPr id="1331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50" y="1020763"/>
            <a:ext cx="6623050" cy="530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5475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 smtClean="0">
                <a:latin typeface="Arial" charset="0"/>
              </a:rPr>
              <a:t>Arrays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Program </a:t>
            </a:r>
            <a:r>
              <a:rPr lang="en-US" dirty="0">
                <a:latin typeface="Arial" charset="0"/>
              </a:rPr>
              <a:t>5 due 6/6</a:t>
            </a:r>
          </a:p>
          <a:p>
            <a:pPr lvl="2"/>
            <a:endParaRPr lang="en-US" u="sng" dirty="0" smtClean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3584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3CDDC97-B6BD-3143-BCFB-DC10CF0A2F19}" type="datetime1">
              <a:rPr lang="en-US" sz="1200" smtClean="0">
                <a:latin typeface="Garamond" charset="0"/>
              </a:rPr>
              <a:t>6/1/16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358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8E1AD1A-AFD5-7B43-91F7-1DAB682FF4CD}" type="slidenum">
              <a:rPr lang="en-US" sz="1200">
                <a:latin typeface="Garamond" charset="0"/>
              </a:rPr>
              <a:pPr eaLnBrk="1" hangingPunct="1"/>
              <a:t>25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functions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Used to break programs into smaller pieces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Useful when code sequences repeated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Functions have: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An optional </a:t>
            </a:r>
            <a:r>
              <a:rPr lang="en-US" sz="2200" dirty="0">
                <a:solidFill>
                  <a:srgbClr val="0000FF"/>
                </a:solidFill>
                <a:latin typeface="Arial" charset="0"/>
              </a:rPr>
              <a:t>return value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A name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Optional </a:t>
            </a:r>
            <a:r>
              <a:rPr lang="en-US" sz="2200" dirty="0">
                <a:solidFill>
                  <a:srgbClr val="0000FF"/>
                </a:solidFill>
                <a:latin typeface="Arial" charset="0"/>
              </a:rPr>
              <a:t>arguments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Must be </a:t>
            </a:r>
            <a:r>
              <a:rPr lang="en-US" sz="2600" dirty="0">
                <a:solidFill>
                  <a:srgbClr val="0000FF"/>
                </a:solidFill>
                <a:latin typeface="Arial" charset="0"/>
              </a:rPr>
              <a:t>prototyped</a:t>
            </a:r>
            <a:r>
              <a:rPr lang="en-US" sz="2600" dirty="0">
                <a:latin typeface="Arial" charset="0"/>
              </a:rPr>
              <a:t> or written completely prior to </a:t>
            </a:r>
            <a:r>
              <a:rPr lang="en-US" sz="2600" dirty="0" smtClean="0">
                <a:latin typeface="Arial" charset="0"/>
              </a:rPr>
              <a:t>use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Preferred method: prototypes in header file, function definitions in one source file, main function in separate source file</a:t>
            </a:r>
            <a:endParaRPr lang="en-US" sz="22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Arial" charset="0"/>
              </a:rPr>
              <a:t>We’ve discussed arguments passed by value:</a:t>
            </a:r>
            <a:endParaRPr lang="en-US" sz="26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Copy of </a:t>
            </a:r>
            <a:r>
              <a:rPr lang="en-US" sz="2200" dirty="0">
                <a:latin typeface="Arial" charset="0"/>
              </a:rPr>
              <a:t>argument is sent to function</a:t>
            </a:r>
          </a:p>
          <a:p>
            <a:pPr lvl="1">
              <a:lnSpc>
                <a:spcPct val="90000"/>
              </a:lnSpc>
            </a:pPr>
            <a:r>
              <a:rPr lang="en-US" sz="2300" dirty="0">
                <a:latin typeface="Arial" charset="0"/>
              </a:rPr>
              <a:t>Arguments cannot be modified outside </a:t>
            </a:r>
            <a:r>
              <a:rPr lang="en-US" sz="2300" dirty="0" smtClean="0">
                <a:latin typeface="Arial" charset="0"/>
              </a:rPr>
              <a:t>function</a:t>
            </a:r>
            <a:endParaRPr lang="en-US" sz="2300" dirty="0">
              <a:latin typeface="Arial" charset="0"/>
            </a:endParaRPr>
          </a:p>
        </p:txBody>
      </p:sp>
      <p:sp>
        <p:nvSpPr>
          <p:cNvPr id="22531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1AFDCD8-ED6D-CD4A-862F-AEC4600DD8AF}" type="datetime1">
              <a:rPr lang="en-US" sz="1200" smtClean="0">
                <a:latin typeface="Garamond" charset="0"/>
              </a:rPr>
              <a:t>6/1/16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828C69D-21A6-5B44-AF49-96401AB28077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078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Justifying pass by address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May want the ability to “return” multiple values from function</a:t>
            </a:r>
          </a:p>
          <a:p>
            <a:pPr lvl="1"/>
            <a:r>
              <a:rPr lang="en-US">
                <a:latin typeface="Arial" charset="0"/>
              </a:rPr>
              <a:t>Functions can only return at most one value</a:t>
            </a:r>
          </a:p>
          <a:p>
            <a:r>
              <a:rPr lang="en-US">
                <a:latin typeface="Arial" charset="0"/>
              </a:rPr>
              <a:t>Functions can take multiple arguments ...</a:t>
            </a:r>
          </a:p>
          <a:p>
            <a:pPr lvl="1"/>
            <a:r>
              <a:rPr lang="en-US">
                <a:latin typeface="Arial" charset="0"/>
              </a:rPr>
              <a:t>... but, as we’ve discussed so far, passing by value just copies arguments</a:t>
            </a:r>
          </a:p>
          <a:p>
            <a:pPr lvl="1"/>
            <a:r>
              <a:rPr lang="en-US">
                <a:latin typeface="Arial" charset="0"/>
              </a:rPr>
              <a:t>No way to change arguments and have change reflected outside of function</a:t>
            </a:r>
          </a:p>
          <a:p>
            <a:r>
              <a:rPr lang="en-US">
                <a:latin typeface="Arial" charset="0"/>
              </a:rPr>
              <a:t>Solution uses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pointers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0AC3A0C-42C0-934F-93BD-BFBA30A25971}" type="datetime1">
              <a:rPr lang="en-US" sz="1200" smtClean="0">
                <a:latin typeface="Garamond" charset="0"/>
                <a:cs typeface="Arial" charset="0"/>
              </a:rPr>
              <a:t>6/1/16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A3F00D4-CFE4-524F-BC69-7531037A155C}" type="slidenum">
              <a:rPr lang="en-US" sz="1200">
                <a:latin typeface="Garamond" charset="0"/>
                <a:cs typeface="Arial" charset="0"/>
              </a:rPr>
              <a:pPr/>
              <a:t>4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734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Pointers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Pointer: address of a variable</a:t>
            </a:r>
          </a:p>
          <a:p>
            <a:pPr lvl="1"/>
            <a:r>
              <a:rPr lang="en-US">
                <a:latin typeface="Arial" charset="0"/>
              </a:rPr>
              <a:t>Can get address of existing object using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&amp;</a:t>
            </a:r>
          </a:p>
          <a:p>
            <a:pPr lvl="1"/>
            <a:r>
              <a:rPr lang="en-US">
                <a:latin typeface="Arial" charset="0"/>
              </a:rPr>
              <a:t>Can get value of existing pointer using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*</a:t>
            </a:r>
          </a:p>
          <a:p>
            <a:pPr lvl="1"/>
            <a:r>
              <a:rPr lang="en-US">
                <a:latin typeface="Arial" charset="0"/>
              </a:rPr>
              <a:t>Pointer declaration:</a:t>
            </a:r>
          </a:p>
          <a:p>
            <a:pPr lvl="1"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Courier New" charset="0"/>
                <a:cs typeface="Courier New" charset="0"/>
              </a:rPr>
              <a:t>	&lt;base type&gt;</a:t>
            </a:r>
            <a:r>
              <a:rPr lang="en-US">
                <a:latin typeface="Courier New" charset="0"/>
                <a:cs typeface="Courier New" charset="0"/>
              </a:rPr>
              <a:t>* </a:t>
            </a:r>
            <a:r>
              <a:rPr lang="en-US">
                <a:solidFill>
                  <a:srgbClr val="0000FF"/>
                </a:solidFill>
                <a:latin typeface="Courier New" charset="0"/>
                <a:cs typeface="Courier New" charset="0"/>
              </a:rPr>
              <a:t>&lt;pointer name&gt;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Base type determines how reference is interpreted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Be careful when declaring multiple pointers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Be sure to initialize pointer before use</a:t>
            </a: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EEC20E5-DB42-DE43-9DBE-C2529869EFB1}" type="datetime1">
              <a:rPr lang="en-US" sz="1200" smtClean="0">
                <a:latin typeface="Garamond" charset="0"/>
                <a:cs typeface="Arial" charset="0"/>
              </a:rPr>
              <a:t>6/1/16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FC0B5C9-11E6-B74B-8317-36A841C07D57}" type="slidenum">
              <a:rPr lang="en-US" sz="1200">
                <a:latin typeface="Garamond" charset="0"/>
                <a:cs typeface="Arial" charset="0"/>
              </a:rPr>
              <a:pPr/>
              <a:t>5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1733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Pointer example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8288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3200">
                <a:latin typeface="Courier New" charset="0"/>
                <a:cs typeface="Courier New" charset="0"/>
              </a:rPr>
              <a:t>int *iPtr, i=6;</a:t>
            </a:r>
          </a:p>
          <a:p>
            <a:pPr>
              <a:buFont typeface="Wingdings" charset="0"/>
              <a:buNone/>
            </a:pPr>
            <a:r>
              <a:rPr lang="en-US" sz="3200">
                <a:latin typeface="Courier New" charset="0"/>
                <a:cs typeface="Courier New" charset="0"/>
              </a:rPr>
              <a:t>double *dPtr, d=1.25;	</a:t>
            </a:r>
            <a:endParaRPr lang="en-US">
              <a:latin typeface="Courier New" charset="0"/>
              <a:cs typeface="Courier New" charset="0"/>
            </a:endParaRPr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3C8D7FD-2EC4-BD47-86CD-E162B76EDB89}" type="datetime1">
              <a:rPr lang="en-US" sz="1200" smtClean="0">
                <a:latin typeface="Garamond" charset="0"/>
                <a:cs typeface="Arial" charset="0"/>
              </a:rPr>
              <a:t>6/1/16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 dirty="0"/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8F4EEAC-28AC-C24E-B4D2-5CFA5E2CD381}" type="slidenum">
              <a:rPr lang="en-US" sz="1200">
                <a:latin typeface="Garamond" charset="0"/>
                <a:cs typeface="Arial" charset="0"/>
              </a:rPr>
              <a:pPr/>
              <a:t>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7175" name="Rectangle 5"/>
          <p:cNvSpPr>
            <a:spLocks noChangeArrowheads="1"/>
          </p:cNvSpPr>
          <p:nvPr/>
        </p:nvSpPr>
        <p:spPr bwMode="auto">
          <a:xfrm>
            <a:off x="1600200" y="3505200"/>
            <a:ext cx="1752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  <a:latin typeface="Times New Roman" charset="0"/>
            </a:endParaRPr>
          </a:p>
        </p:txBody>
      </p:sp>
      <p:sp>
        <p:nvSpPr>
          <p:cNvPr id="7176" name="Rectangle 7"/>
          <p:cNvSpPr>
            <a:spLocks noChangeArrowheads="1"/>
          </p:cNvSpPr>
          <p:nvPr/>
        </p:nvSpPr>
        <p:spPr bwMode="auto">
          <a:xfrm>
            <a:off x="1600200" y="4191000"/>
            <a:ext cx="1752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  <a:latin typeface="Times New Roman" charset="0"/>
            </a:endParaRPr>
          </a:p>
        </p:txBody>
      </p:sp>
      <p:sp>
        <p:nvSpPr>
          <p:cNvPr id="7177" name="Text Box 12"/>
          <p:cNvSpPr txBox="1">
            <a:spLocks noChangeArrowheads="1"/>
          </p:cNvSpPr>
          <p:nvPr/>
        </p:nvSpPr>
        <p:spPr bwMode="auto">
          <a:xfrm>
            <a:off x="3505200" y="3429000"/>
            <a:ext cx="990600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latin typeface="Times New Roman" charset="0"/>
              </a:rPr>
              <a:t>iPtr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Times New Roman" charset="0"/>
              </a:rPr>
              <a:t>dPtr</a:t>
            </a:r>
          </a:p>
        </p:txBody>
      </p:sp>
      <p:sp>
        <p:nvSpPr>
          <p:cNvPr id="7178" name="Rectangle 20"/>
          <p:cNvSpPr>
            <a:spLocks noChangeArrowheads="1"/>
          </p:cNvSpPr>
          <p:nvPr/>
        </p:nvSpPr>
        <p:spPr bwMode="auto">
          <a:xfrm>
            <a:off x="5486400" y="35814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Times New Roman" charset="0"/>
              </a:rPr>
              <a:t>6</a:t>
            </a:r>
          </a:p>
        </p:txBody>
      </p:sp>
      <p:sp>
        <p:nvSpPr>
          <p:cNvPr id="7179" name="Rectangle 22"/>
          <p:cNvSpPr>
            <a:spLocks noChangeArrowheads="1"/>
          </p:cNvSpPr>
          <p:nvPr/>
        </p:nvSpPr>
        <p:spPr bwMode="auto">
          <a:xfrm>
            <a:off x="5486400" y="4191000"/>
            <a:ext cx="1752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Times New Roman" charset="0"/>
              </a:rPr>
              <a:t>1.25</a:t>
            </a:r>
          </a:p>
        </p:txBody>
      </p:sp>
      <p:sp>
        <p:nvSpPr>
          <p:cNvPr id="7180" name="Text Box 23"/>
          <p:cNvSpPr txBox="1">
            <a:spLocks noChangeArrowheads="1"/>
          </p:cNvSpPr>
          <p:nvPr/>
        </p:nvSpPr>
        <p:spPr bwMode="auto">
          <a:xfrm>
            <a:off x="4876800" y="3429000"/>
            <a:ext cx="990600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latin typeface="Times New Roman" charset="0"/>
              </a:rPr>
              <a:t>   i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Times New Roman" charset="0"/>
              </a:rPr>
              <a:t>  d</a:t>
            </a:r>
          </a:p>
        </p:txBody>
      </p:sp>
      <p:cxnSp>
        <p:nvCxnSpPr>
          <p:cNvPr id="7181" name="Straight Arrow Connector 16"/>
          <p:cNvCxnSpPr>
            <a:cxnSpLocks noChangeShapeType="1"/>
          </p:cNvCxnSpPr>
          <p:nvPr/>
        </p:nvCxnSpPr>
        <p:spPr bwMode="auto">
          <a:xfrm>
            <a:off x="2362200" y="3657600"/>
            <a:ext cx="381000" cy="1588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 type="oval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2" name="Straight Arrow Connector 17"/>
          <p:cNvCxnSpPr>
            <a:cxnSpLocks noChangeShapeType="1"/>
          </p:cNvCxnSpPr>
          <p:nvPr/>
        </p:nvCxnSpPr>
        <p:spPr bwMode="auto">
          <a:xfrm>
            <a:off x="2362200" y="4343400"/>
            <a:ext cx="381000" cy="1588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 type="oval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0229374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Garamond" charset="0"/>
              </a:rPr>
              <a:t>Pointer assignment</a:t>
            </a:r>
            <a:endParaRPr lang="en-US">
              <a:latin typeface="Garamond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US" sz="2800">
                <a:latin typeface="Arial" charset="0"/>
              </a:rPr>
              <a:t>The assignment operator (</a:t>
            </a:r>
            <a:r>
              <a:rPr lang="en-US" sz="2800" b="1">
                <a:latin typeface="Arial" charset="0"/>
              </a:rPr>
              <a:t>=</a:t>
            </a:r>
            <a:r>
              <a:rPr lang="en-US" sz="2800">
                <a:latin typeface="Arial" charset="0"/>
              </a:rPr>
              <a:t>) is defined for pointers of the same base type.</a:t>
            </a:r>
          </a:p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US" sz="2800">
                <a:latin typeface="Arial" charset="0"/>
              </a:rPr>
              <a:t>The right operand of the assignment operator can be any expression that evaluates to the same type as the left operand.</a:t>
            </a:r>
          </a:p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US" sz="2800">
                <a:latin typeface="Arial" charset="0"/>
              </a:rPr>
              <a:t>Example:</a:t>
            </a:r>
          </a:p>
          <a:p>
            <a:pPr lvl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sz="2400">
                <a:latin typeface="Courier New" charset="0"/>
                <a:cs typeface="Courier New" charset="0"/>
              </a:rPr>
              <a:t>int x, *xp, *ip;</a:t>
            </a:r>
          </a:p>
          <a:p>
            <a:pPr lvl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sz="2400">
                <a:latin typeface="Courier New" charset="0"/>
                <a:cs typeface="Courier New" charset="0"/>
              </a:rPr>
              <a:t>xp = &amp;x;</a:t>
            </a:r>
          </a:p>
          <a:p>
            <a:pPr lvl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sz="2400">
                <a:latin typeface="Courier New" charset="0"/>
                <a:cs typeface="Courier New" charset="0"/>
              </a:rPr>
              <a:t>ip = xp;</a:t>
            </a:r>
            <a:endParaRPr lang="en-US">
              <a:latin typeface="Courier New" charset="0"/>
              <a:cs typeface="Courier New" charset="0"/>
            </a:endParaRP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06E3DA4-D499-204F-B50A-BA2A91484AB2}" type="datetime1">
              <a:rPr lang="en-US" sz="1200" smtClean="0">
                <a:latin typeface="Garamond" charset="0"/>
                <a:cs typeface="Arial" charset="0"/>
              </a:rPr>
              <a:t>6/1/16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 Application Programming: Lecture 7</a:t>
            </a:r>
            <a:endParaRPr lang="en-US" dirty="0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E4A357F-C3D2-494A-BBC0-D1810C8EB6BB}" type="slidenum">
              <a:rPr lang="en-US" sz="1200">
                <a:latin typeface="Garamond" charset="0"/>
                <a:cs typeface="Arial" charset="0"/>
              </a:rPr>
              <a:pPr/>
              <a:t>7</a:t>
            </a:fld>
            <a:endParaRPr lang="en-US" sz="1200">
              <a:latin typeface="Garamond" charset="0"/>
              <a:cs typeface="Arial" charset="0"/>
            </a:endParaRP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5562600" y="4352925"/>
            <a:ext cx="1905000" cy="1590675"/>
            <a:chOff x="3504" y="2838"/>
            <a:chExt cx="1200" cy="1002"/>
          </a:xfrm>
        </p:grpSpPr>
        <p:sp>
          <p:nvSpPr>
            <p:cNvPr id="8211" name="Rectangle 5"/>
            <p:cNvSpPr>
              <a:spLocks noChangeArrowheads="1"/>
            </p:cNvSpPr>
            <p:nvPr/>
          </p:nvSpPr>
          <p:spPr bwMode="auto">
            <a:xfrm>
              <a:off x="3840" y="2880"/>
              <a:ext cx="43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2" name="Text Box 6"/>
            <p:cNvSpPr txBox="1">
              <a:spLocks noChangeArrowheads="1"/>
            </p:cNvSpPr>
            <p:nvPr/>
          </p:nvSpPr>
          <p:spPr bwMode="auto">
            <a:xfrm>
              <a:off x="3504" y="2838"/>
              <a:ext cx="349" cy="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3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hangingPunct="0">
                <a:buFont typeface="Wingding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hangingPunct="0">
                <a:buFont typeface="Wingding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hangingPunct="0">
                <a:buFont typeface="Wingding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hangingPunct="0">
                <a:buFont typeface="Wingding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30000"/>
                </a:spcBef>
              </a:pPr>
              <a:r>
                <a:rPr lang="en-US" sz="1800">
                  <a:latin typeface="Courier New" charset="0"/>
                  <a:cs typeface="Courier New" charset="0"/>
                </a:rPr>
                <a:t>x</a:t>
              </a:r>
            </a:p>
            <a:p>
              <a:pPr algn="ctr">
                <a:spcBef>
                  <a:spcPct val="30000"/>
                </a:spcBef>
              </a:pPr>
              <a:r>
                <a:rPr lang="en-US" sz="1800">
                  <a:latin typeface="Courier New" charset="0"/>
                  <a:cs typeface="Courier New" charset="0"/>
                </a:rPr>
                <a:t>xp</a:t>
              </a:r>
            </a:p>
            <a:p>
              <a:pPr algn="ctr">
                <a:spcBef>
                  <a:spcPct val="30000"/>
                </a:spcBef>
              </a:pPr>
              <a:r>
                <a:rPr lang="en-US" sz="1800">
                  <a:latin typeface="Courier New" charset="0"/>
                  <a:cs typeface="Courier New" charset="0"/>
                </a:rPr>
                <a:t>ip</a:t>
              </a:r>
            </a:p>
          </p:txBody>
        </p:sp>
        <p:sp>
          <p:nvSpPr>
            <p:cNvPr id="8213" name="Rectangle 7"/>
            <p:cNvSpPr>
              <a:spLocks noChangeArrowheads="1"/>
            </p:cNvSpPr>
            <p:nvPr/>
          </p:nvSpPr>
          <p:spPr bwMode="auto">
            <a:xfrm>
              <a:off x="3840" y="3216"/>
              <a:ext cx="864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4" name="Rectangle 8"/>
            <p:cNvSpPr>
              <a:spLocks noChangeArrowheads="1"/>
            </p:cNvSpPr>
            <p:nvPr/>
          </p:nvSpPr>
          <p:spPr bwMode="auto">
            <a:xfrm>
              <a:off x="3840" y="3552"/>
              <a:ext cx="864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00" name="Oval 11"/>
          <p:cNvSpPr>
            <a:spLocks noChangeArrowheads="1"/>
          </p:cNvSpPr>
          <p:nvPr/>
        </p:nvSpPr>
        <p:spPr bwMode="auto">
          <a:xfrm>
            <a:off x="6858000" y="5791200"/>
            <a:ext cx="76200" cy="762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5486400" y="4419600"/>
            <a:ext cx="1295400" cy="1752600"/>
            <a:chOff x="3456" y="2880"/>
            <a:chExt cx="816" cy="1104"/>
          </a:xfrm>
        </p:grpSpPr>
        <p:sp>
          <p:nvSpPr>
            <p:cNvPr id="8207" name="Line 12"/>
            <p:cNvSpPr>
              <a:spLocks noChangeShapeType="1"/>
            </p:cNvSpPr>
            <p:nvPr/>
          </p:nvSpPr>
          <p:spPr bwMode="auto">
            <a:xfrm>
              <a:off x="4272" y="3696"/>
              <a:ext cx="0" cy="28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8" name="Line 13"/>
            <p:cNvSpPr>
              <a:spLocks noChangeShapeType="1"/>
            </p:cNvSpPr>
            <p:nvPr/>
          </p:nvSpPr>
          <p:spPr bwMode="auto">
            <a:xfrm flipH="1">
              <a:off x="3456" y="3984"/>
              <a:ext cx="816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9" name="Line 14"/>
            <p:cNvSpPr>
              <a:spLocks noChangeShapeType="1"/>
            </p:cNvSpPr>
            <p:nvPr/>
          </p:nvSpPr>
          <p:spPr bwMode="auto">
            <a:xfrm flipV="1">
              <a:off x="3456" y="2880"/>
              <a:ext cx="0" cy="110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0" name="Line 17"/>
            <p:cNvSpPr>
              <a:spLocks noChangeShapeType="1"/>
            </p:cNvSpPr>
            <p:nvPr/>
          </p:nvSpPr>
          <p:spPr bwMode="auto">
            <a:xfrm>
              <a:off x="3456" y="2880"/>
              <a:ext cx="384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6096000" y="4191000"/>
            <a:ext cx="2057400" cy="990600"/>
            <a:chOff x="3840" y="2736"/>
            <a:chExt cx="1296" cy="624"/>
          </a:xfrm>
        </p:grpSpPr>
        <p:sp>
          <p:nvSpPr>
            <p:cNvPr id="8203" name="Line 18"/>
            <p:cNvSpPr>
              <a:spLocks noChangeShapeType="1"/>
            </p:cNvSpPr>
            <p:nvPr/>
          </p:nvSpPr>
          <p:spPr bwMode="auto">
            <a:xfrm>
              <a:off x="4272" y="3360"/>
              <a:ext cx="864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4" name="Line 19"/>
            <p:cNvSpPr>
              <a:spLocks noChangeShapeType="1"/>
            </p:cNvSpPr>
            <p:nvPr/>
          </p:nvSpPr>
          <p:spPr bwMode="auto">
            <a:xfrm flipV="1">
              <a:off x="5136" y="2736"/>
              <a:ext cx="0" cy="62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5" name="Line 20"/>
            <p:cNvSpPr>
              <a:spLocks noChangeShapeType="1"/>
            </p:cNvSpPr>
            <p:nvPr/>
          </p:nvSpPr>
          <p:spPr bwMode="auto">
            <a:xfrm flipH="1">
              <a:off x="3840" y="2736"/>
              <a:ext cx="1296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6" name="Line 21"/>
            <p:cNvSpPr>
              <a:spLocks noChangeShapeType="1"/>
            </p:cNvSpPr>
            <p:nvPr/>
          </p:nvSpPr>
          <p:spPr bwMode="auto">
            <a:xfrm>
              <a:off x="3840" y="2736"/>
              <a:ext cx="0" cy="1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050055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Pointer arguments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Passing pointer gives ability to modify data at that address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In prototype/definition—argument has pointer type</a:t>
            </a:r>
          </a:p>
          <a:p>
            <a:pPr lvl="2">
              <a:lnSpc>
                <a:spcPct val="90000"/>
              </a:lnSpc>
            </a:pPr>
            <a:r>
              <a:rPr lang="en-US">
                <a:latin typeface="Arial" charset="0"/>
              </a:rPr>
              <a:t>For example: </a:t>
            </a:r>
            <a:r>
              <a:rPr lang="en-US" b="1">
                <a:latin typeface="Courier New" charset="0"/>
                <a:cs typeface="Courier New" charset="0"/>
              </a:rPr>
              <a:t>int f(</a:t>
            </a:r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int *</a:t>
            </a:r>
            <a:r>
              <a:rPr lang="en-US" b="1">
                <a:latin typeface="Courier New" charset="0"/>
                <a:cs typeface="Courier New" charset="0"/>
              </a:rPr>
              <a:t>addr_x);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  <a:cs typeface="Courier New" charset="0"/>
              </a:rPr>
              <a:t>When calling function, can pass explicit pointer or use address operator (</a:t>
            </a:r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&amp;&lt;var&gt;</a:t>
            </a:r>
            <a:r>
              <a:rPr lang="en-US">
                <a:latin typeface="Arial" charset="0"/>
                <a:cs typeface="Courier New" charset="0"/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en-US">
                <a:latin typeface="Arial" charset="0"/>
                <a:cs typeface="Courier New" charset="0"/>
              </a:rPr>
              <a:t>Examples:</a:t>
            </a:r>
          </a:p>
          <a:p>
            <a:pPr marL="1022350" lvl="3" indent="0">
              <a:lnSpc>
                <a:spcPct val="90000"/>
              </a:lnSpc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int x = 3;</a:t>
            </a:r>
          </a:p>
          <a:p>
            <a:pPr marL="1022350" lvl="3" indent="0">
              <a:lnSpc>
                <a:spcPct val="90000"/>
              </a:lnSpc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int y = 2;</a:t>
            </a:r>
          </a:p>
          <a:p>
            <a:pPr marL="1022350" lvl="3" indent="0">
              <a:lnSpc>
                <a:spcPct val="90000"/>
              </a:lnSpc>
              <a:buFont typeface="Wingdings" charset="0"/>
              <a:buNone/>
            </a:pP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int *xPtr = &amp;x;</a:t>
            </a:r>
          </a:p>
          <a:p>
            <a:pPr marL="1022350" lvl="3" indent="0">
              <a:lnSpc>
                <a:spcPct val="90000"/>
              </a:lnSpc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int result1, result2;</a:t>
            </a:r>
          </a:p>
          <a:p>
            <a:pPr marL="1022350" lvl="3" indent="0">
              <a:lnSpc>
                <a:spcPct val="90000"/>
              </a:lnSpc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result1 = f(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xPtr</a:t>
            </a:r>
            <a:r>
              <a:rPr lang="en-US" b="1">
                <a:latin typeface="Courier New" charset="0"/>
                <a:cs typeface="Courier New" charset="0"/>
              </a:rPr>
              <a:t>);</a:t>
            </a:r>
          </a:p>
          <a:p>
            <a:pPr marL="1022350" lvl="3" indent="0">
              <a:lnSpc>
                <a:spcPct val="90000"/>
              </a:lnSpc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result2 = f(</a:t>
            </a:r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&amp;y</a:t>
            </a:r>
            <a:r>
              <a:rPr lang="en-US" b="1">
                <a:latin typeface="Courier New" charset="0"/>
                <a:cs typeface="Courier New" charset="0"/>
              </a:rPr>
              <a:t>);</a:t>
            </a: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F6D41A4-2425-3A46-8F20-818A14C41CEF}" type="datetime1">
              <a:rPr lang="en-US" sz="1200" smtClean="0">
                <a:latin typeface="Garamond" charset="0"/>
                <a:cs typeface="Arial" charset="0"/>
              </a:rPr>
              <a:t>6/1/16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219886D-E67C-B942-BC6A-5E7E7955E96B}" type="slidenum">
              <a:rPr lang="en-US" sz="1200">
                <a:latin typeface="Garamond" charset="0"/>
                <a:cs typeface="Arial" charset="0"/>
              </a:rPr>
              <a:pPr/>
              <a:t>8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109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D35A99-5DDA-3746-9338-E8CE3110B51D}" type="slidenum">
              <a:rPr lang="en-US" sz="1200">
                <a:latin typeface="Garamond" charset="0"/>
                <a:cs typeface="Arial" charset="0"/>
              </a:rPr>
              <a:pPr/>
              <a:t>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024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0244" name="Text Box 1027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atan2(b,a);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0245" name="Text Box 1028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0246" name="Rectangle 1029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0247" name="Text Box 1030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0248" name="Text Box 1031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0249" name="Rectangle 1033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0250" name="Rectangle 1034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0251" name="Text Box 1042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0252" name="Text Box 1043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0253" name="Text Box 1044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0254" name="Text Box 1049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0255" name="Rectangle 1050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0256" name="Text Box 1051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0257" name="Date Placeholder 1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AAE357F-352F-2A44-96BE-AE2FEA27FEB8}" type="datetime1">
              <a:rPr lang="en-US" sz="1200" smtClean="0">
                <a:latin typeface="Garamond" charset="0"/>
                <a:cs typeface="Arial" charset="0"/>
              </a:rPr>
              <a:t>6/1/16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5087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7202</TotalTime>
  <Words>1352</Words>
  <Application>Microsoft Macintosh PowerPoint</Application>
  <PresentationFormat>On-screen Show (4:3)</PresentationFormat>
  <Paragraphs>402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Edge</vt:lpstr>
      <vt:lpstr>EECE.2160 ECE Application Programming</vt:lpstr>
      <vt:lpstr>Lecture outline</vt:lpstr>
      <vt:lpstr>Review: functions</vt:lpstr>
      <vt:lpstr>Justifying pass by address</vt:lpstr>
      <vt:lpstr>Pointers</vt:lpstr>
      <vt:lpstr>Pointer example</vt:lpstr>
      <vt:lpstr>Pointer assignment</vt:lpstr>
      <vt:lpstr>Pointer arguments</vt:lpstr>
      <vt:lpstr>Functions - pass by address</vt:lpstr>
      <vt:lpstr>Functions - pass by address</vt:lpstr>
      <vt:lpstr>Functions - pass by address</vt:lpstr>
      <vt:lpstr>Functions - pass by address</vt:lpstr>
      <vt:lpstr>Functions - pass by address</vt:lpstr>
      <vt:lpstr>Functions - pass by address</vt:lpstr>
      <vt:lpstr>Functions - pass by address</vt:lpstr>
      <vt:lpstr>Example: pointer arguments</vt:lpstr>
      <vt:lpstr>Example solution</vt:lpstr>
      <vt:lpstr>Example: writing functions with pointers</vt:lpstr>
      <vt:lpstr>Example solution</vt:lpstr>
      <vt:lpstr>Example solution (cont.)</vt:lpstr>
      <vt:lpstr>PE3: Change problem</vt:lpstr>
      <vt:lpstr>Flowchart</vt:lpstr>
      <vt:lpstr>When to use functions</vt:lpstr>
      <vt:lpstr>Overall flowchart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1590</cp:revision>
  <dcterms:created xsi:type="dcterms:W3CDTF">2006-04-03T05:03:01Z</dcterms:created>
  <dcterms:modified xsi:type="dcterms:W3CDTF">2016-06-02T03:45:11Z</dcterms:modified>
</cp:coreProperties>
</file>