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422" r:id="rId3"/>
    <p:sldId id="467" r:id="rId4"/>
    <p:sldId id="468" r:id="rId5"/>
    <p:sldId id="469" r:id="rId6"/>
    <p:sldId id="470" r:id="rId7"/>
    <p:sldId id="471" r:id="rId8"/>
    <p:sldId id="472" r:id="rId9"/>
    <p:sldId id="473" r:id="rId10"/>
    <p:sldId id="474" r:id="rId11"/>
    <p:sldId id="475" r:id="rId12"/>
    <p:sldId id="476" r:id="rId13"/>
    <p:sldId id="477" r:id="rId14"/>
    <p:sldId id="478" r:id="rId15"/>
    <p:sldId id="479" r:id="rId16"/>
    <p:sldId id="480" r:id="rId17"/>
    <p:sldId id="481" r:id="rId18"/>
    <p:sldId id="482" r:id="rId19"/>
    <p:sldId id="483" r:id="rId20"/>
    <p:sldId id="484" r:id="rId21"/>
    <p:sldId id="447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2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7F141DDF-7AF5-7148-8517-FA5EE3020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587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C369A9BB-D310-0D44-91F2-E5A237EEB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559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A1C657-2908-2C4B-8ECE-CD179831DB0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ECE 160 - Introduction to Computer Engineering I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02/09/2005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(c) 2005, P. H. Viall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FF63D0-F60C-584D-AFC5-1E800BED969E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06A1EC-13B0-3144-A926-AE15682A1231}" type="datetime1">
              <a:rPr lang="en-US" smtClean="0"/>
              <a:t>6/1/16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85EF1B-BC27-254D-828D-92C1760EC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4E9C5-6585-8141-A1F4-7E8FF140940B}" type="datetime1">
              <a:rPr lang="en-US" smtClean="0"/>
              <a:t>6/1/16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447E5-8448-4B45-BC71-DFA7A5CFA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4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9BBB-184D-3549-86D2-E2A47FA0699A}" type="datetime1">
              <a:rPr lang="en-US" smtClean="0"/>
              <a:t>6/1/16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F462-EC09-2C43-AF6E-01AE5235E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4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242C-AA2B-814F-8D9F-7B3F90A890C0}" type="datetime1">
              <a:rPr lang="en-US" smtClean="0"/>
              <a:t>6/1/16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CC86-4854-A540-BA75-E7099D7B2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48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DB5C9-CA86-C648-A484-B03C74211515}" type="datetime1">
              <a:rPr lang="en-US" smtClean="0"/>
              <a:t>6/1/16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083E8-70BF-D845-BAD2-711278D6B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5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9F9BB-CD60-FD4B-8133-6B708611C1AB}" type="datetime1">
              <a:rPr lang="en-US" smtClean="0"/>
              <a:t>6/1/16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D0505-ED58-BD46-922B-8CEF8ADFF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8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5764C-C8A3-F240-AA78-D1AD0E824FA5}" type="datetime1">
              <a:rPr lang="en-US" smtClean="0"/>
              <a:t>6/1/16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AC6B2-CD5C-5B48-BB26-3118D6E85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D6AC5-45E0-AC4F-8FEA-F408B7A98ECE}" type="datetime1">
              <a:rPr lang="en-US" smtClean="0"/>
              <a:t>6/1/16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AC55E-5918-FF41-942C-6D39EA520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6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D94C7-8B42-D040-AF9C-E0E7A9D80D39}" type="datetime1">
              <a:rPr lang="en-US" smtClean="0"/>
              <a:t>6/1/16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2436E-50EA-AE4E-B5A6-790BD5647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81145-6A46-7740-BFD9-1C0AA6714E48}" type="datetime1">
              <a:rPr lang="en-US" smtClean="0"/>
              <a:t>6/1/16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4A6D4-FF9E-2A47-8910-D796F4F2B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1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8D473-E515-B04A-9340-78FB72BE572C}" type="datetime1">
              <a:rPr lang="en-US" smtClean="0"/>
              <a:t>6/1/16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F9047-C747-B04B-BC00-3409D0E37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7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D09CE-5035-C14F-89E2-DE3C7ABF6D6B}" type="datetime1">
              <a:rPr lang="en-US" smtClean="0"/>
              <a:t>6/1/16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6064A-8DEB-6748-808C-C1EAD6122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2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2516E-AFAC-BF42-B953-D805DADA9E78}" type="datetime1">
              <a:rPr lang="en-US" smtClean="0"/>
              <a:t>6/1/16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5D68-B361-C84F-9B2C-23F61D9D2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A992FF07-6947-7849-A656-A3BB7E5C583D}" type="datetime1">
              <a:rPr lang="en-US" smtClean="0"/>
              <a:t>6/1/16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75D03909-9F2B-FD4E-9465-D16294D4B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  <p:sldLayoutId id="2147484559" r:id="rId12"/>
    <p:sldLayoutId id="214748456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6: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Functions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Pointers &amp; pointer arguments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1F61DF-6643-CE45-A7BC-2DDD1E0183F3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152400" y="548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D95005-C511-D04B-8F7E-BC2E1A55CACB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B918C3-4213-E342-B1BB-52577EB95283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1524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 rot="1617166">
            <a:off x="1905000" y="4572000"/>
            <a:ext cx="4800600" cy="457200"/>
          </a:xfrm>
          <a:prstGeom prst="leftArrow">
            <a:avLst>
              <a:gd name="adj1" fmla="val 43056"/>
              <a:gd name="adj2" fmla="val 100333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B85889-422F-724D-92FD-38E9F2A57B98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3ED1A6-4FBB-9C49-A315-81AF106AEF70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30728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30729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30730" name="Line 18"/>
          <p:cNvSpPr>
            <a:spLocks noChangeShapeType="1"/>
          </p:cNvSpPr>
          <p:nvPr/>
        </p:nvSpPr>
        <p:spPr bwMode="auto">
          <a:xfrm>
            <a:off x="152400" y="3810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Text Box 20"/>
          <p:cNvSpPr txBox="1">
            <a:spLocks noChangeArrowheads="1"/>
          </p:cNvSpPr>
          <p:nvPr/>
        </p:nvSpPr>
        <p:spPr bwMode="auto">
          <a:xfrm>
            <a:off x="685800" y="6248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NOTE - a and b are NOT copied back to x and y</a:t>
            </a:r>
          </a:p>
        </p:txBody>
      </p:sp>
      <p:sp>
        <p:nvSpPr>
          <p:cNvPr id="30732" name="Date Placeholder 1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DF8BAA-AFE4-E84A-AFDB-1162BC61211B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C032D2-7E61-B240-9CF6-486D860F3D97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Exercise - What prints (if 5, 12 entered)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72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double hyp(double a, double b);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a = 3;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b = 4;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2" name="Date Placeholder 1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1C84045-EEBB-4C49-AAB6-7A8A5C886FCB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Answer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>
                <a:latin typeface="Courier New" charset="0"/>
              </a:rPr>
              <a:t>Trgle w legs 5.000000 and 12.000000 has hyp of 5.00000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094F9F-63B7-FA43-828D-36F8D2047D56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3277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3A49FCF-20C5-404A-A1F6-D9FC8DEB5A1D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a, 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b);</a:t>
            </a:r>
          </a:p>
          <a:p>
            <a:pPr>
              <a:buFont typeface="Wingdings" pitchFamily="2" charset="2"/>
              <a:buNone/>
              <a:defRPr/>
            </a:pPr>
            <a:endParaRPr lang="en-US" sz="34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result1 = f(x,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result2 = f(y,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result3 = f(result1, 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b="1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33795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f(int a, int b)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{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i;	// Loop index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r = 0;	// Result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nn-NO" sz="1600" b="1">
                <a:latin typeface="Courier New" charset="0"/>
                <a:cs typeface="Courier New" charset="0"/>
              </a:rPr>
              <a:t>for (i = 0; i &lt; a; i++)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	r += b;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return r;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624E71-8B09-BB46-BAF8-5AB94F0B67DA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0EB141-A86C-F241-8E72-91B6A36936D9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4818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x = 1, y =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1: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2: 4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3: 8</a:t>
            </a:r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CF8F3B-934F-1140-8D5A-075FC001360D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7A361E-4BDF-E24D-ABF1-3B82583BC0D8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Writing functions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Write a function that:</a:t>
            </a:r>
          </a:p>
          <a:p>
            <a:pPr lvl="1"/>
            <a:r>
              <a:rPr lang="en-US" dirty="0" smtClean="0">
                <a:latin typeface="Arial" charset="0"/>
              </a:rPr>
              <a:t>Takes an </a:t>
            </a:r>
            <a:r>
              <a:rPr lang="en-US" u="sng" dirty="0" smtClean="0">
                <a:latin typeface="Arial" charset="0"/>
              </a:rPr>
              <a:t>integer</a:t>
            </a:r>
            <a:r>
              <a:rPr lang="en-US" dirty="0" smtClean="0">
                <a:latin typeface="Arial" charset="0"/>
              </a:rPr>
              <a:t>, length, as an argument and prints a series of “length” dashes on a single line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Reads </a:t>
            </a:r>
            <a:r>
              <a:rPr lang="en-US" dirty="0">
                <a:latin typeface="Arial" charset="0"/>
              </a:rPr>
              <a:t>an </a:t>
            </a:r>
            <a:r>
              <a:rPr lang="en-US" u="sng" dirty="0">
                <a:latin typeface="Arial" charset="0"/>
              </a:rPr>
              <a:t>integer</a:t>
            </a:r>
            <a:r>
              <a:rPr lang="en-US" dirty="0">
                <a:latin typeface="Arial" charset="0"/>
              </a:rPr>
              <a:t> value from the console input and returns 1 if the value is even, 0 if it’s odd</a:t>
            </a:r>
          </a:p>
          <a:p>
            <a:pPr lvl="1"/>
            <a:r>
              <a:rPr lang="en-US" dirty="0">
                <a:latin typeface="Arial" charset="0"/>
              </a:rPr>
              <a:t>Takes four </a:t>
            </a:r>
            <a:r>
              <a:rPr lang="en-US" u="sng" dirty="0">
                <a:latin typeface="Arial" charset="0"/>
              </a:rPr>
              <a:t>double-precision</a:t>
            </a:r>
            <a:r>
              <a:rPr lang="en-US" dirty="0">
                <a:latin typeface="Arial" charset="0"/>
              </a:rPr>
              <a:t> numbers as arguments and returns their average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B37D8D-9C04-754D-B67F-2459EBA8EFF0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584C16-227E-F742-B88E-734FA6805BFD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67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Write a function that: </a:t>
            </a:r>
            <a:r>
              <a:rPr lang="en-US" dirty="0" smtClean="0">
                <a:latin typeface="Arial" charset="0"/>
              </a:rPr>
              <a:t>Takes an </a:t>
            </a:r>
            <a:r>
              <a:rPr lang="en-US" u="sng" dirty="0" smtClean="0">
                <a:latin typeface="Arial" charset="0"/>
              </a:rPr>
              <a:t>integer</a:t>
            </a:r>
            <a:r>
              <a:rPr lang="en-US" dirty="0" smtClean="0">
                <a:latin typeface="Arial" charset="0"/>
              </a:rPr>
              <a:t>, length, as an argument and prints a series of “length” dashes on a single line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void </a:t>
            </a:r>
            <a:r>
              <a:rPr lang="en-US" b="1" dirty="0" err="1">
                <a:latin typeface="Courier New" charset="0"/>
                <a:cs typeface="Courier New" charset="0"/>
              </a:rPr>
              <a:t>printLine</a:t>
            </a:r>
            <a:r>
              <a:rPr lang="en-US" b="1" dirty="0" smtClean="0">
                <a:latin typeface="Courier New" charset="0"/>
                <a:cs typeface="Courier New" charset="0"/>
              </a:rPr>
              <a:t>(</a:t>
            </a:r>
            <a:r>
              <a:rPr lang="en-US" b="1" dirty="0" err="1" smtClean="0">
                <a:latin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cs typeface="Courier New" charset="0"/>
              </a:rPr>
              <a:t> length) </a:t>
            </a:r>
            <a:r>
              <a:rPr lang="en-US" b="1" dirty="0">
                <a:latin typeface="Courier New" charset="0"/>
                <a:cs typeface="Courier New" charset="0"/>
              </a:rPr>
              <a:t>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</a:t>
            </a: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for (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 = 0;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 &lt; </a:t>
            </a:r>
            <a:r>
              <a:rPr lang="en-US" b="1" dirty="0" smtClean="0">
                <a:latin typeface="Courier New" charset="0"/>
                <a:cs typeface="Courier New" charset="0"/>
              </a:rPr>
              <a:t>length;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++)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	</a:t>
            </a:r>
            <a:r>
              <a:rPr lang="en-US" b="1" dirty="0" err="1">
                <a:latin typeface="Courier New" charset="0"/>
                <a:cs typeface="Courier New" charset="0"/>
              </a:rPr>
              <a:t>printf</a:t>
            </a:r>
            <a:r>
              <a:rPr lang="en-US" b="1" dirty="0">
                <a:latin typeface="Courier New" charset="0"/>
                <a:cs typeface="Courier New" charset="0"/>
              </a:rPr>
              <a:t>(</a:t>
            </a:r>
            <a:r>
              <a:rPr lang="ja-JP" altLang="en-US" b="1" dirty="0">
                <a:latin typeface="Courier New" charset="0"/>
                <a:cs typeface="Courier New" charset="0"/>
              </a:rPr>
              <a:t>“</a:t>
            </a:r>
            <a:r>
              <a:rPr lang="en-US" altLang="ja-JP" b="1" dirty="0">
                <a:latin typeface="Courier New" charset="0"/>
                <a:cs typeface="Courier New" charset="0"/>
              </a:rPr>
              <a:t>-</a:t>
            </a:r>
            <a:r>
              <a:rPr lang="ja-JP" altLang="en-US" b="1" dirty="0">
                <a:latin typeface="Courier New" charset="0"/>
                <a:cs typeface="Courier New" charset="0"/>
              </a:rPr>
              <a:t>”</a:t>
            </a:r>
            <a:r>
              <a:rPr lang="en-US" altLang="ja-JP" b="1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ED5258C-A9F9-3044-85F6-38CE803E481C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40EDFB-CCAB-5846-AF4C-C5DE0290D5F2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950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(cont.)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400">
                <a:latin typeface="Arial" charset="0"/>
              </a:rPr>
              <a:t>Write a function that: reads an </a:t>
            </a:r>
            <a:r>
              <a:rPr lang="en-US" sz="2400" u="sng">
                <a:latin typeface="Arial" charset="0"/>
              </a:rPr>
              <a:t>integer</a:t>
            </a:r>
            <a:r>
              <a:rPr lang="en-US" sz="2400">
                <a:latin typeface="Arial" charset="0"/>
              </a:rPr>
              <a:t> value from the console input and returns 1 if the value is even, 0 if it</a:t>
            </a:r>
            <a:r>
              <a:rPr lang="ja-JP" altLang="en-US" sz="2400">
                <a:latin typeface="Arial" charset="0"/>
              </a:rPr>
              <a:t>’</a:t>
            </a:r>
            <a:r>
              <a:rPr lang="en-US" altLang="ja-JP" sz="2400">
                <a:latin typeface="Arial" charset="0"/>
              </a:rPr>
              <a:t>s odd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int checkEvenOdd()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int value;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scanf(</a:t>
            </a:r>
            <a:r>
              <a:rPr lang="ja-JP" altLang="en-US" sz="2800" b="1">
                <a:latin typeface="Courier New" charset="0"/>
                <a:cs typeface="Courier New" charset="0"/>
              </a:rPr>
              <a:t>“</a:t>
            </a:r>
            <a:r>
              <a:rPr lang="en-US" altLang="ja-JP" sz="2800" b="1">
                <a:latin typeface="Courier New" charset="0"/>
                <a:cs typeface="Courier New" charset="0"/>
              </a:rPr>
              <a:t>%d</a:t>
            </a:r>
            <a:r>
              <a:rPr lang="ja-JP" altLang="en-US" sz="2800" b="1">
                <a:latin typeface="Courier New" charset="0"/>
                <a:cs typeface="Courier New" charset="0"/>
              </a:rPr>
              <a:t>”</a:t>
            </a:r>
            <a:r>
              <a:rPr lang="en-US" altLang="ja-JP" sz="2800" b="1">
                <a:latin typeface="Courier New" charset="0"/>
                <a:cs typeface="Courier New" charset="0"/>
              </a:rPr>
              <a:t>, &amp;value);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if ((value % 2) == 0)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return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3F6D43-7CD4-434C-B463-B9ECD58447DF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3CB1AC-8C64-F546-9AC7-257D01240E8C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965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4 due today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Program 5 due 6/6</a:t>
            </a:r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smtClean="0">
                <a:latin typeface="Arial" charset="0"/>
              </a:rPr>
              <a:t>Functions</a:t>
            </a:r>
            <a:endParaRPr lang="en-US" dirty="0" smtClean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CACDFB1-D9D0-FF45-9EFD-18E54647ADAC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A2CEFE-BD70-D04F-BDEA-96F435455B6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(cont)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Write a function that: takes four </a:t>
            </a:r>
            <a:r>
              <a:rPr lang="en-US" u="sng">
                <a:latin typeface="Arial" charset="0"/>
              </a:rPr>
              <a:t>double-precision</a:t>
            </a:r>
            <a:r>
              <a:rPr lang="en-US">
                <a:latin typeface="Arial" charset="0"/>
              </a:rPr>
              <a:t> numbers as arguments and returns their average</a:t>
            </a:r>
          </a:p>
          <a:p>
            <a:pPr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double avgFour(double a, double b,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		double c, double d)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return (a + b + c + d) / 4.0;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AAF7EE-6B76-6F4F-A7A2-962E7704E1CD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7F0D360-0832-184B-B5A4-554EC371029C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44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Pointers and </a:t>
            </a:r>
            <a:r>
              <a:rPr lang="en-US" dirty="0" smtClean="0">
                <a:latin typeface="Arial" charset="0"/>
              </a:rPr>
              <a:t>pointer arguments</a:t>
            </a:r>
          </a:p>
          <a:p>
            <a:pPr lvl="1"/>
            <a:r>
              <a:rPr lang="en-US" dirty="0" smtClean="0">
                <a:latin typeface="Arial" charset="0"/>
              </a:rPr>
              <a:t>PE3 (Functions)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4 due today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5 due 6/6</a:t>
            </a:r>
          </a:p>
          <a:p>
            <a:pPr lvl="2"/>
            <a:endParaRPr lang="en-US" u="sng" dirty="0" smtClean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8258971-A9F0-3A4D-8B0D-1E1590B4B09D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E1AD1A-AFD5-7B43-91F7-1DAB682FF4CD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Functions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used to break problem down into small, "bite-sized" pieces.</a:t>
            </a:r>
          </a:p>
          <a:p>
            <a:pPr marL="784225" lvl="1" indent="-457200">
              <a:buFont typeface="Wingdings" pitchFamily="2" charset="2"/>
              <a:buChar char="q"/>
              <a:defRPr/>
            </a:pPr>
            <a:r>
              <a:rPr lang="en-US" sz="2800" dirty="0" smtClean="0"/>
              <a:t>Make code more manageable and readable</a:t>
            </a:r>
          </a:p>
          <a:p>
            <a:pPr marL="784225" lvl="1" indent="-457200">
              <a:buFont typeface="Wingdings" pitchFamily="2" charset="2"/>
              <a:buChar char="q"/>
              <a:defRPr/>
            </a:pPr>
            <a:r>
              <a:rPr lang="en-US" sz="2800" dirty="0" smtClean="0"/>
              <a:t>Identify reusable pieces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have an optional type of return value, a name, and optional arguments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return at most, ONE value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must be either "prototyped" or declared prior to use.  Good programming practices requires all functions to be prototyped.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EFC6FE-8290-C04E-971F-59592A879C63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2048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42F2C4-874A-9B40-85F9-8EECA1D909C8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536D5C-16D8-2F48-91D4-32B316531F4B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7696200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/>
              <a:t>Alternate way of writing above function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sqrt(a*a + b*b);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2532" name="AutoShape 5"/>
          <p:cNvSpPr>
            <a:spLocks/>
          </p:cNvSpPr>
          <p:nvPr/>
        </p:nvSpPr>
        <p:spPr bwMode="auto">
          <a:xfrm>
            <a:off x="685800" y="533400"/>
            <a:ext cx="1447800" cy="609600"/>
          </a:xfrm>
          <a:prstGeom prst="accentCallout3">
            <a:avLst>
              <a:gd name="adj1" fmla="val 18750"/>
              <a:gd name="adj2" fmla="val -5264"/>
              <a:gd name="adj3" fmla="val 18750"/>
              <a:gd name="adj4" fmla="val -24889"/>
              <a:gd name="adj5" fmla="val 98176"/>
              <a:gd name="adj6" fmla="val -24889"/>
              <a:gd name="adj7" fmla="val 177866"/>
              <a:gd name="adj8" fmla="val 343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type of value returned</a:t>
            </a:r>
          </a:p>
        </p:txBody>
      </p:sp>
      <p:sp>
        <p:nvSpPr>
          <p:cNvPr id="22533" name="AutoShape 7"/>
          <p:cNvSpPr>
            <a:spLocks/>
          </p:cNvSpPr>
          <p:nvPr/>
        </p:nvSpPr>
        <p:spPr bwMode="auto">
          <a:xfrm>
            <a:off x="7086600" y="381000"/>
            <a:ext cx="1584325" cy="609600"/>
          </a:xfrm>
          <a:prstGeom prst="accentCallout1">
            <a:avLst>
              <a:gd name="adj1" fmla="val 18750"/>
              <a:gd name="adj2" fmla="val -4810"/>
              <a:gd name="adj3" fmla="val 190884"/>
              <a:gd name="adj4" fmla="val -3194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 of function</a:t>
            </a:r>
          </a:p>
        </p:txBody>
      </p:sp>
      <p:sp>
        <p:nvSpPr>
          <p:cNvPr id="22534" name="AutoShape 8"/>
          <p:cNvSpPr>
            <a:spLocks/>
          </p:cNvSpPr>
          <p:nvPr/>
        </p:nvSpPr>
        <p:spPr bwMode="auto">
          <a:xfrm>
            <a:off x="6248400" y="1143000"/>
            <a:ext cx="2438400" cy="609600"/>
          </a:xfrm>
          <a:prstGeom prst="accentCallout2">
            <a:avLst>
              <a:gd name="adj1" fmla="val 18750"/>
              <a:gd name="adj2" fmla="val -3125"/>
              <a:gd name="adj3" fmla="val 18750"/>
              <a:gd name="adj4" fmla="val -56773"/>
              <a:gd name="adj5" fmla="val 88023"/>
              <a:gd name="adj6" fmla="val -112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parameters of function (variables in)</a:t>
            </a:r>
          </a:p>
        </p:txBody>
      </p:sp>
      <p:sp>
        <p:nvSpPr>
          <p:cNvPr id="22535" name="AutoShape 9"/>
          <p:cNvSpPr>
            <a:spLocks/>
          </p:cNvSpPr>
          <p:nvPr/>
        </p:nvSpPr>
        <p:spPr bwMode="auto">
          <a:xfrm>
            <a:off x="6253163" y="2667000"/>
            <a:ext cx="2262187" cy="609600"/>
          </a:xfrm>
          <a:prstGeom prst="accentCallout2">
            <a:avLst>
              <a:gd name="adj1" fmla="val 18750"/>
              <a:gd name="adj2" fmla="val -3370"/>
              <a:gd name="adj3" fmla="val 18750"/>
              <a:gd name="adj4" fmla="val -90245"/>
              <a:gd name="adj5" fmla="val 61458"/>
              <a:gd name="adj6" fmla="val -167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Single value returned by function</a:t>
            </a:r>
          </a:p>
        </p:txBody>
      </p:sp>
      <p:sp>
        <p:nvSpPr>
          <p:cNvPr id="22536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E7FE2F-C541-EA4A-BD89-5CC727DA5222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5D2533-EF14-8D47-888F-CEF4929DAE1C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complete program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3556" name="AutoShape 8"/>
          <p:cNvSpPr>
            <a:spLocks/>
          </p:cNvSpPr>
          <p:nvPr/>
        </p:nvSpPr>
        <p:spPr bwMode="auto">
          <a:xfrm>
            <a:off x="5181600" y="1600200"/>
            <a:ext cx="3276600" cy="381000"/>
          </a:xfrm>
          <a:prstGeom prst="accentCallout1">
            <a:avLst>
              <a:gd name="adj1" fmla="val 30000"/>
              <a:gd name="adj2" fmla="val -2324"/>
              <a:gd name="adj3" fmla="val 68333"/>
              <a:gd name="adj4" fmla="val -1453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prototype (note semi-colon  )</a:t>
            </a:r>
          </a:p>
        </p:txBody>
      </p:sp>
      <p:sp>
        <p:nvSpPr>
          <p:cNvPr id="23557" name="AutoShape 9"/>
          <p:cNvSpPr>
            <a:spLocks/>
          </p:cNvSpPr>
          <p:nvPr/>
        </p:nvSpPr>
        <p:spPr bwMode="auto">
          <a:xfrm>
            <a:off x="5181600" y="4267200"/>
            <a:ext cx="3276600" cy="762000"/>
          </a:xfrm>
          <a:prstGeom prst="accentCallout1">
            <a:avLst>
              <a:gd name="adj1" fmla="val 15000"/>
              <a:gd name="adj2" fmla="val -2324"/>
              <a:gd name="adj3" fmla="val 46667"/>
              <a:gd name="adj4" fmla="val -204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actual function definition</a:t>
            </a:r>
            <a:br>
              <a:rPr lang="en-US"/>
            </a:br>
            <a:r>
              <a:rPr lang="en-US"/>
              <a:t> (NO semi-colon  )</a:t>
            </a:r>
          </a:p>
        </p:txBody>
      </p:sp>
      <p:sp>
        <p:nvSpPr>
          <p:cNvPr id="23558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19EC3D-E7CA-664E-8ABE-157D84925E14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9CC800-1AD8-AB49-A1B6-3D2834188CE1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4585" name="Rectangle 13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6" name="Rectangle 14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4588" name="Rectangle 16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4591" name="Rectangle 19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2" name="Rectangle 20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3" name="Rectangle 21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4" name="Line 22"/>
          <p:cNvSpPr>
            <a:spLocks noChangeShapeType="1"/>
          </p:cNvSpPr>
          <p:nvPr/>
        </p:nvSpPr>
        <p:spPr bwMode="auto">
          <a:xfrm>
            <a:off x="2286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0BEAE3-A7E6-404A-B507-3AFFCB7A6AAA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16AE7D-FC7B-F940-85EB-888F29953FD7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286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FBD7F8-1A33-7147-AEFA-95C4FCB17ADA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3B68B2-87F1-474B-81CA-7382187B15F5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1524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8001000" y="1600200"/>
            <a:ext cx="990600" cy="3429000"/>
          </a:xfrm>
          <a:prstGeom prst="curvedLeftArrow">
            <a:avLst>
              <a:gd name="adj1" fmla="val 31090"/>
              <a:gd name="adj2" fmla="val 100321"/>
              <a:gd name="adj3" fmla="val 2772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8001000" y="2057400"/>
            <a:ext cx="990600" cy="3429000"/>
          </a:xfrm>
          <a:prstGeom prst="curvedLeftArrow">
            <a:avLst>
              <a:gd name="adj1" fmla="val 31090"/>
              <a:gd name="adj2" fmla="val 100321"/>
              <a:gd name="adj3" fmla="val 28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Date Placeholder 2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E00B382-B0EF-984C-9FE2-B106AAF553B5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8D9783-1410-334A-A1D6-72721AA846A8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1524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4513B8-C113-C74A-89B0-48D06036C2B8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7199</TotalTime>
  <Words>896</Words>
  <Application>Microsoft Macintosh PowerPoint</Application>
  <PresentationFormat>On-screen Show (4:3)</PresentationFormat>
  <Paragraphs>316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EECE.2160 ECE Application Programming</vt:lpstr>
      <vt:lpstr>Lecture outline</vt:lpstr>
      <vt:lpstr>Functions</vt:lpstr>
      <vt:lpstr>Functions</vt:lpstr>
      <vt:lpstr>Functions - complete program</vt:lpstr>
      <vt:lpstr>Functions - scope</vt:lpstr>
      <vt:lpstr>Functions - scope</vt:lpstr>
      <vt:lpstr>Functions - scope</vt:lpstr>
      <vt:lpstr>Functions - scope</vt:lpstr>
      <vt:lpstr>Functions - scope</vt:lpstr>
      <vt:lpstr>Functions - scope</vt:lpstr>
      <vt:lpstr>Functions - scope</vt:lpstr>
      <vt:lpstr>Exercise - What prints (if 5, 12 entered)</vt:lpstr>
      <vt:lpstr>Answer</vt:lpstr>
      <vt:lpstr>Example</vt:lpstr>
      <vt:lpstr>Example solution</vt:lpstr>
      <vt:lpstr>Example: Writing functions</vt:lpstr>
      <vt:lpstr>Example solutions</vt:lpstr>
      <vt:lpstr>Example solutions (cont.)</vt:lpstr>
      <vt:lpstr>Example solutions (cont)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1587</cp:revision>
  <dcterms:created xsi:type="dcterms:W3CDTF">2006-04-03T05:03:01Z</dcterms:created>
  <dcterms:modified xsi:type="dcterms:W3CDTF">2016-06-02T03:45:55Z</dcterms:modified>
</cp:coreProperties>
</file>