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66" r:id="rId4"/>
    <p:sldId id="467" r:id="rId5"/>
    <p:sldId id="468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324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A3B3E-11BC-FC47-A171-140F90142459}" type="datetime1">
              <a:rPr lang="en-US" smtClean="0"/>
              <a:t>6/21/16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FB5F-86C3-8B41-8B0C-7B986A6DDFEA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E67D1-5FDE-0943-A001-95F61A0B87C9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E7A91-EDB8-FC46-BF07-4EA046A0E3A2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E313-F828-7446-B012-6A56CE57E318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DAFCC-9F68-9342-B37E-ADE8873FC52B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05469-103C-B448-B243-6A399FDF181F}" type="datetime1">
              <a:rPr lang="en-US" smtClean="0"/>
              <a:t>6/21/16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1F91E-95E0-7A42-B5D0-3EE40D287D10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556AC-9F97-814C-A6F2-4404E5D249AC}" type="datetime1">
              <a:rPr lang="en-US" smtClean="0"/>
              <a:t>6/21/16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2C7E8-AA33-EB44-9976-B7DBE68BAB9F}" type="datetime1">
              <a:rPr lang="en-US" smtClean="0"/>
              <a:t>6/21/16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D0450-E837-434B-AF69-6C86CCDD821C}" type="datetime1">
              <a:rPr lang="en-US" smtClean="0"/>
              <a:t>6/21/16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7884B-21D6-FE4F-93AA-11CFA2851C49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F13FA-FA13-BF4E-9BE6-EEA2B6E459B1}" type="datetime1">
              <a:rPr lang="en-US" smtClean="0"/>
              <a:t>6/21/16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71C6158-4CBC-2C44-A014-19D34AD8BA85}" type="datetime1">
              <a:rPr lang="en-US" smtClean="0"/>
              <a:t>6/21/16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 (cont.)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I/O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 and line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item to sorted list: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  <a:endParaRPr lang="en-US" sz="2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as a starting point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Instead of adding node at beginning, find appropriate place in list and then add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start of list after it has been modified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sorted list: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a-DK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*findSortedNode(</a:t>
            </a:r>
            <a:r>
              <a:rPr lang="da-DK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da-DK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da-DK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</a:t>
            </a:r>
            <a:r>
              <a:rPr lang="da-DK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as starting point—should perform same operation, but more efficiently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b="1" dirty="0" smtClean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419588-DA90-5148-82A2-95ECB3168A50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765892-C395-3A41-B81E-CD511FE4508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Going from </a:t>
            </a:r>
            <a:r>
              <a:rPr lang="en-US" altLang="en-US" dirty="0" err="1" smtClean="0">
                <a:ea typeface="+mj-ea"/>
              </a:rPr>
              <a:t>findNode</a:t>
            </a:r>
            <a:r>
              <a:rPr lang="en-US" altLang="en-US" dirty="0" smtClean="0">
                <a:ea typeface="+mj-ea"/>
              </a:rPr>
              <a:t> </a:t>
            </a:r>
            <a:r>
              <a:rPr lang="en-US" altLang="en-US" dirty="0" smtClean="0">
                <a:ea typeface="+mj-ea"/>
                <a:sym typeface="Wingdings" panose="05000000000000000000" pitchFamily="2" charset="2"/>
              </a:rPr>
              <a:t>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dirty="0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Original </a:t>
            </a:r>
            <a:r>
              <a:rPr lang="en-US" sz="2200" dirty="0" err="1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findNode</a:t>
            </a:r>
            <a:r>
              <a:rPr lang="en-US" sz="2200" dirty="0" smtClean="0">
                <a:highlight>
                  <a:srgbClr val="FFFFFF"/>
                </a:highlight>
                <a:ea typeface="+mn-ea"/>
                <a:cs typeface="Courier New" pitchFamily="49" charset="0"/>
              </a:rPr>
              <a:t>() function below; how can we change search to make it slightly more efficient?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2B91AF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u="sng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u="sng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B48670-B8B6-2640-9A3F-4A2AF53A7080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FD3584-24C2-6043-BF78-AACF20C5173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6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Going from </a:t>
            </a:r>
            <a:r>
              <a:rPr lang="en-US" altLang="en-US" dirty="0" err="1" smtClean="0">
                <a:ea typeface="+mj-ea"/>
              </a:rPr>
              <a:t>findNode</a:t>
            </a:r>
            <a:r>
              <a:rPr lang="en-US" altLang="en-US" dirty="0" smtClean="0">
                <a:ea typeface="+mj-ea"/>
              </a:rPr>
              <a:t> </a:t>
            </a:r>
            <a:r>
              <a:rPr lang="en-US" altLang="en-US" dirty="0" smtClean="0">
                <a:ea typeface="+mj-ea"/>
                <a:sym typeface="Wingdings" panose="05000000000000000000" pitchFamily="2" charset="2"/>
              </a:rPr>
              <a:t>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findSortedNode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!=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NULL)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&amp;&amp; (n-&gt;value &lt;= v)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6254D2-0F2C-FA4A-B4AE-BFBB791CBCA3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E93CA-0093-3647-A136-EAE9569B6BBC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1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itchFamily="49" charset="0"/>
              </a:rPr>
              <a:t>(See web for full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Dynamically allocate space for </a:t>
            </a:r>
            <a:r>
              <a:rPr lang="en-US" b="1" dirty="0" err="1" smtClean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newNode</a:t>
            </a:r>
            <a:r>
              <a:rPr lang="en-US" dirty="0" smtClean="0">
                <a:ea typeface="+mn-ea"/>
              </a:rPr>
              <a:t> (same as basic add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Need two pointers--one for current item, one for previous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Search list until you either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find appropriate spot </a:t>
            </a:r>
            <a:r>
              <a:rPr lang="en-US" dirty="0" smtClean="0">
                <a:ea typeface="+mn-ea"/>
              </a:rPr>
              <a:t>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(cur-&gt;value </a:t>
            </a:r>
            <a:r>
              <a:rPr lang="en-US" sz="28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 v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2A05C0-97B7-E94A-A844-B115B87C75BC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2D47AF-112B-CB4E-A1DB-16575AFE31F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Once you’ve found appropriate spot, must ensure that: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Previous node points to new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New node points to next node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1: New node goes at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2: New node goes in middle (or at end) of list</a:t>
            </a:r>
            <a:endParaRPr lang="en-US" dirty="0" smtClean="0">
              <a:ea typeface="+mn-ea"/>
              <a:sym typeface="Wingdings" panose="05000000000000000000" pitchFamily="2" charset="2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826111-C1B2-294F-9511-A219664DB3AA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4A318A-D5C6-1341-BB86-EF847E1EDC8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3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Program 9</a:t>
            </a:r>
            <a:r>
              <a:rPr lang="en-US" dirty="0" smtClean="0">
                <a:latin typeface="Garamond" charset="0"/>
              </a:rPr>
              <a:t>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</a:rPr>
              <a:t>DLList</a:t>
            </a:r>
            <a:r>
              <a:rPr lang="en-US" dirty="0" smtClean="0">
                <a:ea typeface="+mn-ea"/>
              </a:rPr>
              <a:t> structure: pointers to first and last nodes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Main program starts with </a:t>
            </a:r>
            <a:r>
              <a:rPr lang="en-US" dirty="0" err="1" smtClean="0"/>
              <a:t>DLList</a:t>
            </a:r>
            <a:r>
              <a:rPr lang="en-US" dirty="0" smtClean="0"/>
              <a:t> structure in which both pointers are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DLL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more pointers to change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Adding to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Must dynamically allocate space for string to add it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Make sure that </a:t>
            </a:r>
            <a:r>
              <a:rPr lang="en-US" dirty="0" err="1" smtClean="0">
                <a:sym typeface="Wingdings" panose="05000000000000000000" pitchFamily="2" charset="2"/>
              </a:rPr>
              <a:t>prev</a:t>
            </a:r>
            <a:r>
              <a:rPr lang="en-US" dirty="0" smtClean="0">
                <a:sym typeface="Wingdings" panose="05000000000000000000" pitchFamily="2" charset="2"/>
              </a:rPr>
              <a:t> &amp; next pointers are set in all appropriate nodes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New node, previous node, next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empty list, first node, and last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from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Previous &amp; next nodes must point past node to be removed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first node, last node, and list with </a:t>
            </a:r>
            <a:r>
              <a:rPr lang="en-US" smtClean="0"/>
              <a:t>one item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Make sure you free string before freeing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Finding, printing: similar to basic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5D550E-D36C-9548-B8D6-16B63894B257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6B7B8D-46CD-384A-9E0F-0572086C950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8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File</a:t>
            </a:r>
            <a:r>
              <a:rPr lang="en-US" dirty="0" smtClean="0"/>
              <a:t>, character, and line I/O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 3 Preview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8 due today</a:t>
            </a:r>
          </a:p>
          <a:p>
            <a:pPr lvl="1"/>
            <a:r>
              <a:rPr lang="en-US" dirty="0"/>
              <a:t>Program 9 due Friday, 6/24</a:t>
            </a:r>
          </a:p>
          <a:p>
            <a:pPr lvl="1"/>
            <a:r>
              <a:rPr lang="en-US" dirty="0"/>
              <a:t>P1-P5 grades complete; </a:t>
            </a:r>
            <a:r>
              <a:rPr lang="en-US" dirty="0" err="1"/>
              <a:t>regrades</a:t>
            </a:r>
            <a:r>
              <a:rPr lang="en-US" dirty="0"/>
              <a:t> due 6/24 (deadline for all programs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Fix errors and overwrite old file in </a:t>
            </a:r>
            <a:r>
              <a:rPr lang="en-US" dirty="0" err="1"/>
              <a:t>Dropbox</a:t>
            </a:r>
            <a:r>
              <a:rPr lang="en-US" dirty="0"/>
              <a:t> folder—do not create new version of same file</a:t>
            </a:r>
          </a:p>
          <a:p>
            <a:pPr lvl="2"/>
            <a:r>
              <a:rPr lang="en-US" dirty="0"/>
              <a:t>E-mail Dr. Geiger once new submission uploaded</a:t>
            </a:r>
          </a:p>
          <a:p>
            <a:pPr lvl="1"/>
            <a:r>
              <a:rPr lang="en-US" dirty="0"/>
              <a:t>Exam 3: Thursday, 6/23</a:t>
            </a:r>
          </a:p>
          <a:p>
            <a:pPr lvl="2"/>
            <a:r>
              <a:rPr lang="en-US" dirty="0"/>
              <a:t>Will be allowed one 8.5” x 11” note sheet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80FB1C-6653-5A42-B5E7-6E38D1548B63}" type="datetime1">
              <a:rPr lang="en-US" sz="1200" smtClean="0"/>
              <a:t>6/21/16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/>
              <a:pPr/>
              <a:t>16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8 due today</a:t>
            </a:r>
          </a:p>
          <a:p>
            <a:pPr lvl="1"/>
            <a:r>
              <a:rPr lang="en-US" dirty="0" smtClean="0"/>
              <a:t>Program 9 due Friday, 6/24</a:t>
            </a:r>
          </a:p>
          <a:p>
            <a:pPr lvl="1"/>
            <a:r>
              <a:rPr lang="en-US" dirty="0" smtClean="0"/>
              <a:t>P1-P5 grades complete; </a:t>
            </a:r>
            <a:r>
              <a:rPr lang="en-US" dirty="0" err="1" smtClean="0"/>
              <a:t>regrades</a:t>
            </a:r>
            <a:r>
              <a:rPr lang="en-US" dirty="0" smtClean="0"/>
              <a:t> due 6/24 (deadline for all programs)</a:t>
            </a:r>
          </a:p>
          <a:p>
            <a:pPr lvl="2"/>
            <a:r>
              <a:rPr lang="en-US" dirty="0" smtClean="0"/>
              <a:t>Fix errors and overwrite old file in </a:t>
            </a:r>
            <a:r>
              <a:rPr lang="en-US" dirty="0" err="1" smtClean="0"/>
              <a:t>Dropbox</a:t>
            </a:r>
            <a:r>
              <a:rPr lang="en-US" dirty="0" smtClean="0"/>
              <a:t> folder—do not create new version of same file</a:t>
            </a:r>
          </a:p>
          <a:p>
            <a:pPr lvl="2"/>
            <a:r>
              <a:rPr lang="en-US" dirty="0" smtClean="0"/>
              <a:t>E-mail Dr. Geiger once new submission uploaded</a:t>
            </a:r>
          </a:p>
          <a:p>
            <a:pPr lvl="1"/>
            <a:r>
              <a:rPr lang="en-US" dirty="0" smtClean="0"/>
              <a:t>Exam 3: Thursday, 6/23</a:t>
            </a:r>
          </a:p>
          <a:p>
            <a:pPr lvl="2"/>
            <a:r>
              <a:rPr lang="en-US" dirty="0" smtClean="0"/>
              <a:t>Will be allowed one 8.5” x 11” note sheet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Finish linked lists</a:t>
            </a:r>
          </a:p>
          <a:p>
            <a:pPr lvl="1"/>
            <a:r>
              <a:rPr lang="en-US" dirty="0" smtClean="0"/>
              <a:t>File I/O</a:t>
            </a:r>
          </a:p>
          <a:p>
            <a:pPr lvl="1"/>
            <a:r>
              <a:rPr lang="en-US" dirty="0" smtClean="0"/>
              <a:t>Character and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2445BF-C49A-4742-B463-0C0D6D3876F4}" type="datetime1">
              <a:rPr lang="en-US" sz="1200" smtClean="0">
                <a:latin typeface="Garamond"/>
                <a:cs typeface="Garamond"/>
              </a:rPr>
              <a:t>6/21/16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F0D3F-5E36-E64F-89BC-AF8C8E331EAF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826E16-904D-DB43-BF87-D1631336EB50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Adding </a:t>
            </a:r>
            <a:r>
              <a:rPr lang="en-US" dirty="0">
                <a:latin typeface="Garamond" charset="0"/>
              </a:rPr>
              <a:t>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B7B33E-93DF-7C4A-8E45-08AD1BDF9F3A}" type="datetime1">
              <a:rPr lang="en-US" sz="1200" smtClean="0">
                <a:latin typeface="Garamond" charset="0"/>
              </a:rPr>
              <a:t>6/21/16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list: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Removing item from list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sv-SE" sz="2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Must </a:t>
            </a:r>
            <a:r>
              <a:rPr lang="en-US" dirty="0" err="1" smtClean="0"/>
              <a:t>deallocate</a:t>
            </a:r>
            <a:r>
              <a:rPr lang="en-US" dirty="0" smtClean="0"/>
              <a:t> space for deleted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</a:t>
            </a:r>
            <a:r>
              <a:rPr lang="en-US" dirty="0" smtClean="0"/>
              <a:t>start of list after it has been modified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removing first element in list is special case</a:t>
            </a:r>
            <a:endParaRPr lang="en-US" dirty="0"/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53F96C-6481-CC47-9367-D2535C8FEA44}" type="datetime1">
              <a:rPr lang="en-US" sz="1200" smtClean="0">
                <a:latin typeface="Garamond" charset="0"/>
                <a:cs typeface="Arial" charset="0"/>
              </a:rPr>
              <a:t>6/21/16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A67D5C-5D63-1643-B14F-50DF988CE2C4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0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Finding 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494B3-2DF3-C74D-8065-5B325F8DB69C}" type="datetime1">
              <a:rPr lang="en-US" sz="1200" smtClean="0">
                <a:latin typeface="Garamond" charset="0"/>
                <a:cs typeface="Arial" charset="0"/>
              </a:rPr>
              <a:t>6/21/16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AE66AF-CB6F-5040-B332-486046E4E290}" type="datetime1">
              <a:rPr lang="en-US" sz="1200" smtClean="0">
                <a:latin typeface="Garamond" charset="0"/>
                <a:cs typeface="Arial" charset="0"/>
              </a:rPr>
              <a:t>6/21/16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Sorted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Can ensure each item is sorted as it</a:t>
            </a:r>
            <a:r>
              <a:rPr lang="ja-JP" altLang="en-US" sz="2600">
                <a:latin typeface="Arial" charset="0"/>
              </a:rPr>
              <a:t>’</a:t>
            </a:r>
            <a:r>
              <a:rPr lang="en-US" sz="2600">
                <a:latin typeface="Arial" charset="0"/>
              </a:rPr>
              <a:t>s added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Slower item insertion, but faster search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Not easy with arrays: must move existing data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Keeping linked list sorted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Find appropriate location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Often done by going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sz="1900">
                <a:latin typeface="Arial" charset="0"/>
              </a:rPr>
              <a:t>past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sz="1900">
                <a:latin typeface="Arial" charset="0"/>
              </a:rPr>
              <a:t> appropriate spot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Modify pointers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Node before correct spot points to new node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New node points to node after correct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1F5C16-01C8-2B48-9678-2DA7A2AF3825}" type="datetime1">
              <a:rPr lang="en-US" smtClean="0">
                <a:latin typeface="Garamond" charset="0"/>
              </a:rPr>
              <a:t>6/21/16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4E1A75-5047-484D-87AE-8623F6D212A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pic>
        <p:nvPicPr>
          <p:cNvPr id="9223" name="Picture 2" descr="CPT-LinkedLists-addingno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51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639763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342701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9096</TotalTime>
  <Words>1190</Words>
  <Application>Microsoft Macintosh PowerPoint</Application>
  <PresentationFormat>On-screen Show (4:3)</PresentationFormat>
  <Paragraphs>257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Review: Linked list</vt:lpstr>
      <vt:lpstr>Review: Linked list definition</vt:lpstr>
      <vt:lpstr>Review: Adding to list</vt:lpstr>
      <vt:lpstr>Examples</vt:lpstr>
      <vt:lpstr>Finding item in list</vt:lpstr>
      <vt:lpstr>Solution</vt:lpstr>
      <vt:lpstr>Sorted linked list</vt:lpstr>
      <vt:lpstr>Examples</vt:lpstr>
      <vt:lpstr>Going from findNode  findSortedNode</vt:lpstr>
      <vt:lpstr>Going from findNode  findSortedNode</vt:lpstr>
      <vt:lpstr>Adding item to sorted list</vt:lpstr>
      <vt:lpstr>Adding item to sorted list (continued)</vt:lpstr>
      <vt:lpstr>Program 9 notes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1718</cp:revision>
  <dcterms:created xsi:type="dcterms:W3CDTF">2006-04-03T05:03:01Z</dcterms:created>
  <dcterms:modified xsi:type="dcterms:W3CDTF">2016-06-22T00:52:21Z</dcterms:modified>
</cp:coreProperties>
</file>