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7" r:id="rId3"/>
    <p:sldId id="469" r:id="rId4"/>
    <p:sldId id="478" r:id="rId5"/>
    <p:sldId id="470" r:id="rId6"/>
    <p:sldId id="479" r:id="rId7"/>
    <p:sldId id="480" r:id="rId8"/>
    <p:sldId id="481" r:id="rId9"/>
    <p:sldId id="482" r:id="rId10"/>
    <p:sldId id="483" r:id="rId11"/>
    <p:sldId id="484" r:id="rId12"/>
    <p:sldId id="485" r:id="rId13"/>
    <p:sldId id="486" r:id="rId14"/>
    <p:sldId id="487" r:id="rId15"/>
    <p:sldId id="488" r:id="rId16"/>
    <p:sldId id="489" r:id="rId17"/>
    <p:sldId id="490" r:id="rId18"/>
    <p:sldId id="491" r:id="rId19"/>
    <p:sldId id="492" r:id="rId20"/>
    <p:sldId id="493" r:id="rId21"/>
    <p:sldId id="494" r:id="rId22"/>
    <p:sldId id="495" r:id="rId23"/>
    <p:sldId id="496" r:id="rId24"/>
    <p:sldId id="497" r:id="rId25"/>
    <p:sldId id="498" r:id="rId26"/>
    <p:sldId id="499" r:id="rId27"/>
    <p:sldId id="500" r:id="rId28"/>
    <p:sldId id="501" r:id="rId29"/>
    <p:sldId id="502" r:id="rId30"/>
    <p:sldId id="324" r:id="rId31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5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F430D2F-C085-3B4B-BC26-DEECA7EB6C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0483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8BF7414-FB54-D64E-936C-E05AC2334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90899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F7AF5F1-965C-4E40-958D-B67C0DD00C9E}" type="slidenum">
              <a:rPr lang="en-US" sz="1200">
                <a:cs typeface="Arial" charset="0"/>
              </a:rPr>
              <a:pPr eaLnBrk="1" hangingPunct="1"/>
              <a:t>2</a:t>
            </a:fld>
            <a:endParaRPr lang="en-US" sz="1200">
              <a:cs typeface="Arial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431BBD5-F2F0-8E43-8EDD-6D061CA458F2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32872-B782-A64C-B92F-44C30874F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19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FF8AA-24FC-E141-A1C1-FCFC1E5BE885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EE791-9398-9C43-9C3F-0ACB47A5D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70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3BBB93-35E1-9D41-A518-A483DD61E747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F8CF2-61EC-AE47-9F1C-56709B814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229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D4736-182D-6449-B23A-8785E2345E9E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D7990-C4AE-6949-B136-CAF6A75C7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87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F3FF9-0342-5045-B8BB-9CA75F8E7B3C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3B9CD-D8E2-774D-89D0-4B088364E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15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97B44C-E238-0040-B248-AFFEF16F3FE7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F5A196-478F-5840-BFBA-5413B3775F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134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DCF604-08BA-F949-A0E6-77E045A4B993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89566A-2CA1-B041-BCED-B0757A53BD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71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7282B8-4F19-D246-8AD6-E51706A79A28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686B63-6652-C649-847A-81633E6AB8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0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65A79-456C-1F49-9460-C38BC4B3C6AE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BCD51-182A-324E-A1F6-FDA45A7A64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877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F44C33-AF2E-ED4A-B7EA-C5AC00A432BF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D123D-6A19-2D44-8B89-3BDD1CD7E7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447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FEC394-E055-F84F-B3E6-E45F3EDF5D39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FE6BA-74CF-7540-BE6C-781B23117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A34A05-22D1-A74C-A1B9-1ADE10969E36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047D9A-3CD0-1649-AF45-EEE283004F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5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1F84C9-9BB9-D845-A7A9-DF87DF23739D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E6C57-B979-224E-961F-9DAE49A48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3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</a:defRPr>
            </a:lvl1pPr>
          </a:lstStyle>
          <a:p>
            <a:pPr>
              <a:defRPr/>
            </a:pPr>
            <a:fld id="{30D04178-C5DA-F844-8B3D-9FFAAD6FFA94}" type="datetime1">
              <a:rPr lang="en-US"/>
              <a:pPr>
                <a:defRPr/>
              </a:pPr>
              <a:t>6/18/16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/>
              <a:t>ECE Application Programming: Lecture 11</a:t>
            </a:r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26D9E258-380A-BE4C-8607-5399357F7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02" r:id="rId1"/>
    <p:sldLayoutId id="2147484990" r:id="rId2"/>
    <p:sldLayoutId id="2147484991" r:id="rId3"/>
    <p:sldLayoutId id="2147484992" r:id="rId4"/>
    <p:sldLayoutId id="2147484993" r:id="rId5"/>
    <p:sldLayoutId id="2147484994" r:id="rId6"/>
    <p:sldLayoutId id="2147484995" r:id="rId7"/>
    <p:sldLayoutId id="2147484996" r:id="rId8"/>
    <p:sldLayoutId id="2147484997" r:id="rId9"/>
    <p:sldLayoutId id="2147484998" r:id="rId10"/>
    <p:sldLayoutId id="2147484999" r:id="rId11"/>
    <p:sldLayoutId id="2147485000" r:id="rId12"/>
    <p:sldLayoutId id="214748500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sz="4600">
                <a:latin typeface="Garamond" charset="0"/>
              </a:rPr>
              <a:t>EECE.2160</a:t>
            </a:r>
            <a:br>
              <a:rPr lang="en-US" sz="4600">
                <a:latin typeface="Garamond" charset="0"/>
              </a:rPr>
            </a:br>
            <a:r>
              <a:rPr lang="en-US" sz="4600">
                <a:latin typeface="Garamond" charset="0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Dr. Michael </a:t>
            </a:r>
            <a:r>
              <a:rPr lang="en-US" dirty="0" smtClean="0">
                <a:latin typeface="Arial" charset="0"/>
              </a:rPr>
              <a:t>Geiger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Summer </a:t>
            </a:r>
            <a:r>
              <a:rPr lang="en-US" dirty="0">
                <a:latin typeface="Arial" charset="0"/>
              </a:rPr>
              <a:t>2016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Lecture 10: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>
                <a:latin typeface="Arial" charset="0"/>
              </a:rPr>
              <a:t>PE4: </a:t>
            </a:r>
            <a:r>
              <a:rPr lang="en-US" dirty="0" smtClean="0">
                <a:latin typeface="Arial" charset="0"/>
              </a:rPr>
              <a:t>Structures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>
                <a:latin typeface="Arial" charset="0"/>
              </a:rPr>
              <a:t>Dynamic memory allocation</a:t>
            </a:r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printList()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void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printList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err="1" smtClean="0">
                <a:solidFill>
                  <a:srgbClr val="3F6E74"/>
                </a:solidFill>
                <a:latin typeface="Courier New"/>
                <a:cs typeface="Courier New"/>
              </a:rPr>
              <a:t>StudentInfo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list[], </a:t>
            </a:r>
            <a:endParaRPr lang="en-US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n) {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;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Loop index</a:t>
            </a:r>
            <a:endParaRPr lang="en-US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Font typeface="Wingdings" charset="0"/>
              <a:buNone/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for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(i = </a:t>
            </a:r>
            <a:r>
              <a:rPr lang="da-DK" sz="3200" b="1" dirty="0" smtClean="0">
                <a:solidFill>
                  <a:srgbClr val="1C00CF"/>
                </a:solidFill>
                <a:latin typeface="Courier New"/>
                <a:cs typeface="Courier New"/>
              </a:rPr>
              <a:t>0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; i &lt; n; i++) {</a:t>
            </a:r>
          </a:p>
          <a:p>
            <a:pPr marL="0" indent="0">
              <a:buFont typeface="Wingdings" charset="0"/>
              <a:buNone/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</a:t>
            </a:r>
            <a:r>
              <a:rPr lang="da-DK" sz="3200" b="1" dirty="0" err="1" smtClean="0">
                <a:solidFill>
                  <a:srgbClr val="26474B"/>
                </a:solidFill>
                <a:latin typeface="Courier New"/>
                <a:cs typeface="Courier New"/>
              </a:rPr>
              <a:t>printStudent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(&amp;list[i]);</a:t>
            </a:r>
          </a:p>
          <a:p>
            <a:pPr marL="0" indent="0">
              <a:buFont typeface="Wingdings" charset="0"/>
              <a:buNone/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</a:t>
            </a:r>
            <a:r>
              <a:rPr lang="da-DK" sz="3200" b="1" dirty="0" err="1" smtClean="0">
                <a:solidFill>
                  <a:srgbClr val="2E0D6E"/>
                </a:solidFill>
                <a:latin typeface="Courier New"/>
                <a:cs typeface="Courier New"/>
              </a:rPr>
              <a:t>printf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3200" b="1" dirty="0" smtClean="0">
                <a:solidFill>
                  <a:srgbClr val="C41A16"/>
                </a:solidFill>
                <a:latin typeface="Courier New"/>
                <a:cs typeface="Courier New"/>
              </a:rPr>
              <a:t>"\n"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);				}</a:t>
            </a:r>
          </a:p>
          <a:p>
            <a:pPr marL="0" indent="0">
              <a:buFont typeface="Wingdings" charset="0"/>
              <a:buNone/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9BC792-29D3-C74C-B44F-7AA35EC86845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52FF145-A76B-7F45-B238-41B5D8EBEB1D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findByLName()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findByLName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err="1" smtClean="0">
                <a:solidFill>
                  <a:srgbClr val="3F6E74"/>
                </a:solidFill>
                <a:latin typeface="Courier New"/>
                <a:cs typeface="Courier New"/>
              </a:rPr>
              <a:t>StudentInfo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list[], 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n, </a:t>
            </a:r>
            <a:endParaRPr lang="en-US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</a:t>
            </a:r>
            <a:r>
              <a:rPr lang="en-US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char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lname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[]) {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;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Loop index</a:t>
            </a:r>
            <a:endParaRPr lang="en-US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endParaRPr lang="da-DK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Search for student with matching name 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>
                <a:solidFill>
                  <a:srgbClr val="0074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  in list</a:t>
            </a:r>
            <a:endParaRPr lang="da-DK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for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(i = </a:t>
            </a:r>
            <a:r>
              <a:rPr lang="da-DK" sz="3200" b="1" dirty="0" smtClean="0">
                <a:solidFill>
                  <a:srgbClr val="1C00CF"/>
                </a:solidFill>
                <a:latin typeface="Courier New"/>
                <a:cs typeface="Courier New"/>
              </a:rPr>
              <a:t>0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; i &lt; n; i++) {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</a:t>
            </a:r>
            <a:r>
              <a:rPr lang="da-DK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if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da-DK" sz="3200" b="1" dirty="0" err="1" smtClean="0">
                <a:solidFill>
                  <a:srgbClr val="2E0D6E"/>
                </a:solidFill>
                <a:latin typeface="Courier New"/>
                <a:cs typeface="Courier New"/>
              </a:rPr>
              <a:t>strcmp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da-DK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lname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, list[i].</a:t>
            </a:r>
            <a:r>
              <a:rPr lang="da-DK" sz="3200" b="1" dirty="0" err="1" smtClean="0">
                <a:solidFill>
                  <a:srgbClr val="3F6E74"/>
                </a:solidFill>
                <a:latin typeface="Courier New"/>
                <a:cs typeface="Courier New"/>
              </a:rPr>
              <a:t>sname</a:t>
            </a:r>
            <a:r>
              <a:rPr lang="da-DK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.</a:t>
            </a:r>
            <a:r>
              <a:rPr lang="da-DK" sz="3200" b="1" dirty="0" err="1" smtClean="0">
                <a:solidFill>
                  <a:srgbClr val="3F6E74"/>
                </a:solidFill>
                <a:latin typeface="Courier New"/>
                <a:cs typeface="Courier New"/>
              </a:rPr>
              <a:t>last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) == </a:t>
            </a:r>
            <a:r>
              <a:rPr lang="da-DK" sz="3200" b="1" dirty="0" smtClean="0">
                <a:solidFill>
                  <a:srgbClr val="1C00CF"/>
                </a:solidFill>
                <a:latin typeface="Courier New"/>
                <a:cs typeface="Courier New"/>
              </a:rPr>
              <a:t>0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return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i;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endParaRPr lang="da-DK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If end of loop reached, student wasn’t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>
                <a:solidFill>
                  <a:srgbClr val="0074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  found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>
                <a:solidFill>
                  <a:srgbClr val="0074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return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-1;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</p:txBody>
      </p:sp>
      <p:sp>
        <p:nvSpPr>
          <p:cNvPr id="2867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6142BB-FDBC-724E-BD66-69E3B159A2B4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D27B0A1-8FAD-4B49-A860-7955AB21D80F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findByID()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findByID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err="1" smtClean="0">
                <a:solidFill>
                  <a:srgbClr val="3F6E74"/>
                </a:solidFill>
                <a:latin typeface="Courier New"/>
                <a:cs typeface="Courier New"/>
              </a:rPr>
              <a:t>StudentInfo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list[], 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n, </a:t>
            </a:r>
            <a:endParaRPr lang="en-US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		</a:t>
            </a:r>
            <a:r>
              <a:rPr lang="en-US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unsigned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sID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) {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int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i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;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Loop index</a:t>
            </a:r>
            <a:endParaRPr lang="en-US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Search for student with matching ID in list</a:t>
            </a:r>
            <a:endParaRPr lang="en-US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for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(i = </a:t>
            </a:r>
            <a:r>
              <a:rPr lang="da-DK" sz="3200" b="1" dirty="0" smtClean="0">
                <a:solidFill>
                  <a:srgbClr val="1C00CF"/>
                </a:solidFill>
                <a:latin typeface="Courier New"/>
                <a:cs typeface="Courier New"/>
              </a:rPr>
              <a:t>0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; i &lt; n; i++) {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</a:t>
            </a:r>
            <a:r>
              <a:rPr lang="da-DK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if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(</a:t>
            </a:r>
            <a:r>
              <a:rPr lang="da-DK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sID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== list[i].</a:t>
            </a:r>
            <a:r>
              <a:rPr lang="da-DK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ID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)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		</a:t>
            </a:r>
            <a:r>
              <a:rPr lang="da-DK" sz="32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return</a:t>
            </a: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 i;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da-DK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endParaRPr lang="da-DK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da-DK" sz="28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2800" b="1" dirty="0" smtClean="0">
                <a:solidFill>
                  <a:srgbClr val="007400"/>
                </a:solidFill>
                <a:latin typeface="Courier New"/>
                <a:cs typeface="Courier New"/>
              </a:rPr>
              <a:t>// If end of loop reached, student wasn’t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2800" b="1" dirty="0" smtClean="0">
                <a:solidFill>
                  <a:srgbClr val="007400"/>
                </a:solidFill>
                <a:latin typeface="Courier New"/>
                <a:cs typeface="Courier New"/>
              </a:rPr>
              <a:t>	//   found</a:t>
            </a: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2800" b="1" dirty="0" smtClean="0">
                <a:solidFill>
                  <a:srgbClr val="007400"/>
                </a:solidFill>
                <a:latin typeface="Courier New"/>
                <a:cs typeface="Courier New"/>
              </a:rPr>
              <a:t>	</a:t>
            </a:r>
            <a:r>
              <a:rPr lang="da-DK" sz="2800" b="1" dirty="0" err="1" smtClean="0">
                <a:solidFill>
                  <a:srgbClr val="AA0D91"/>
                </a:solidFill>
                <a:latin typeface="Courier New"/>
                <a:cs typeface="Courier New"/>
              </a:rPr>
              <a:t>return</a:t>
            </a:r>
            <a:r>
              <a:rPr lang="da-DK" sz="2800" b="1" dirty="0">
                <a:solidFill>
                  <a:srgbClr val="000000"/>
                </a:solidFill>
                <a:latin typeface="Courier New"/>
                <a:cs typeface="Courier New"/>
              </a:rPr>
              <a:t> -1;</a:t>
            </a:r>
            <a:endParaRPr lang="en-US" b="1" dirty="0" smtClean="0"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tabLst>
                <a:tab pos="460375" algn="l"/>
                <a:tab pos="920750" algn="l"/>
                <a:tab pos="1365250" algn="l"/>
              </a:tabLst>
              <a:defRPr/>
            </a:pPr>
            <a:r>
              <a:rPr lang="en-US" sz="28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Font typeface="Wingdings" charset="0"/>
              <a:buNone/>
              <a:defRPr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2969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3DF3505-ED58-104B-9BBC-3B49EE70FD8F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C1A0D7-17AC-2C47-9FE4-B8D7CD872504}" type="slidenum">
              <a:rPr lang="en-US" sz="1200">
                <a:latin typeface="Garamond" charset="0"/>
              </a:rPr>
              <a:pPr eaLnBrk="1" hangingPunct="1"/>
              <a:t>12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Justifying dynamic memory allocation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Data structures (i.e., arrays) usually fixed size</a:t>
            </a:r>
          </a:p>
          <a:p>
            <a:pPr lvl="1"/>
            <a:r>
              <a:rPr lang="en-US">
                <a:latin typeface="Arial" charset="0"/>
              </a:rPr>
              <a:t>Array length set at compile time</a:t>
            </a:r>
          </a:p>
          <a:p>
            <a:pPr lvl="1"/>
            <a:r>
              <a:rPr lang="en-US">
                <a:latin typeface="Arial" charset="0"/>
              </a:rPr>
              <a:t>Can often lead to wasted space</a:t>
            </a:r>
          </a:p>
          <a:p>
            <a:r>
              <a:rPr lang="en-US">
                <a:latin typeface="Arial" charset="0"/>
              </a:rPr>
              <a:t>May want ability to:</a:t>
            </a:r>
          </a:p>
          <a:p>
            <a:pPr lvl="1"/>
            <a:r>
              <a:rPr lang="en-US">
                <a:latin typeface="Arial" charset="0"/>
              </a:rPr>
              <a:t>Choose amount of space needed at run time</a:t>
            </a:r>
          </a:p>
          <a:p>
            <a:pPr lvl="2"/>
            <a:r>
              <a:rPr lang="en-US">
                <a:latin typeface="Arial" charset="0"/>
              </a:rPr>
              <a:t>Allows program to determine amount</a:t>
            </a:r>
          </a:p>
          <a:p>
            <a:pPr lvl="1"/>
            <a:r>
              <a:rPr lang="en-US">
                <a:latin typeface="Arial" charset="0"/>
              </a:rPr>
              <a:t>Modify size as program runs</a:t>
            </a:r>
          </a:p>
          <a:p>
            <a:pPr lvl="2"/>
            <a:r>
              <a:rPr lang="en-US">
                <a:latin typeface="Arial" charset="0"/>
              </a:rPr>
              <a:t>Data structures can grow or shrink as needed</a:t>
            </a:r>
          </a:p>
          <a:p>
            <a:r>
              <a:rPr lang="en-US">
                <a:solidFill>
                  <a:srgbClr val="FF0000"/>
                </a:solidFill>
                <a:latin typeface="Arial" charset="0"/>
              </a:rPr>
              <a:t>Dynamic memory allocation </a:t>
            </a:r>
            <a:r>
              <a:rPr lang="en-US">
                <a:latin typeface="Arial" charset="0"/>
              </a:rPr>
              <a:t>allows above characteristics</a:t>
            </a:r>
          </a:p>
        </p:txBody>
      </p:sp>
      <p:sp>
        <p:nvSpPr>
          <p:cNvPr id="3072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288CE0-85F5-EE44-9EAA-8A27B827B354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307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DB3EC2-EE47-A648-A14B-BEA5C9CB60CE}" type="slidenum">
              <a:rPr lang="en-US" sz="1200">
                <a:latin typeface="Garamond" charset="0"/>
              </a:rPr>
              <a:pPr eaLnBrk="1" hangingPunct="1"/>
              <a:t>13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Allocation functions (in </a:t>
            </a:r>
            <a:r>
              <a:rPr lang="en-US" dirty="0" smtClean="0">
                <a:latin typeface="Courier New"/>
                <a:ea typeface="+mj-ea"/>
                <a:cs typeface="Courier New"/>
              </a:rPr>
              <a:t>&lt;</a:t>
            </a:r>
            <a:r>
              <a:rPr lang="en-US" dirty="0" err="1" smtClean="0">
                <a:latin typeface="Courier New"/>
                <a:ea typeface="+mj-ea"/>
                <a:cs typeface="Courier New"/>
              </a:rPr>
              <a:t>stdlib.h</a:t>
            </a:r>
            <a:r>
              <a:rPr lang="en-US" dirty="0" smtClean="0">
                <a:latin typeface="Courier New"/>
                <a:ea typeface="+mj-ea"/>
                <a:cs typeface="Courier New"/>
              </a:rPr>
              <a:t>&gt;</a:t>
            </a:r>
            <a:r>
              <a:rPr lang="en-US" dirty="0" smtClean="0">
                <a:ea typeface="+mj-ea"/>
                <a:cs typeface="+mj-cs"/>
              </a:rPr>
              <a:t>)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257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All return pointer to allocated data of type 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void *</a:t>
            </a:r>
            <a:r>
              <a:rPr lang="en-US" sz="2600">
                <a:latin typeface="Arial" charset="0"/>
                <a:cs typeface="Courier New" charset="0"/>
              </a:rPr>
              <a:t> (</a:t>
            </a:r>
            <a:r>
              <a:rPr lang="en-US" sz="2600">
                <a:latin typeface="Arial" charset="0"/>
              </a:rPr>
              <a:t>no base type—just an address)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Must cast to appropriate type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Arguments of type 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size_t</a:t>
            </a:r>
            <a:r>
              <a:rPr lang="en-US" sz="2600">
                <a:latin typeface="Arial" charset="0"/>
              </a:rPr>
              <a:t>: unsigned integer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6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Basic block allocation: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*malloc(size_t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Allocate block and clear it: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*calloc(size_t nmemb, 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		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Resize previously allocated block: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*realloc(void *ptr,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		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99F1582-2964-F94F-8159-46D995E0CCC2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46A948-8EC9-D346-806C-CED0591CBE4C}" type="slidenum">
              <a:rPr lang="en-US" sz="1200">
                <a:latin typeface="Garamond" charset="0"/>
              </a:rPr>
              <a:pPr eaLnBrk="1" hangingPunct="1"/>
              <a:t>14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Basic allocation with malloc()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*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dirty="0" smtClean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Allocates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</a:t>
            </a:r>
            <a:r>
              <a:rPr lang="en-US" dirty="0" smtClean="0">
                <a:ea typeface="+mn-ea"/>
                <a:cs typeface="+mn-cs"/>
              </a:rPr>
              <a:t> bytes; returns pointer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Returns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/>
              <a:t> if unsuccessful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p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(10000);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if (p == NULL) {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/* Allocation failed */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2C80604-73CF-614B-AE2B-630ECF083D4D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D47D8A1-4BD1-AB43-A8F8-8D77768B882E}" type="slidenum">
              <a:rPr lang="en-US" sz="1200">
                <a:latin typeface="Garamond" charset="0"/>
              </a:rPr>
              <a:pPr eaLnBrk="1" hangingPunct="1"/>
              <a:t>15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Type casting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 allocation functions return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void *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Automatically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type cast</a:t>
            </a:r>
            <a:r>
              <a:rPr lang="en-US" dirty="0" smtClean="0">
                <a:solidFill>
                  <a:srgbClr val="0000FF"/>
                </a:solidFill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to appropriate type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explicitly perform type cast: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 =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(10000);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Some IDEs (including Visual Studio) strictly require type cast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7AF52F-36A1-EB41-BFD4-A670E6A8AFB7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774F44A-5E5F-1142-88D9-5A9D9BF17828}" type="slidenum">
              <a:rPr lang="en-US" sz="1200">
                <a:latin typeface="Garamond" charset="0"/>
              </a:rPr>
              <a:pPr eaLnBrk="1" hangingPunct="1"/>
              <a:t>16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Allocating/clearing memory: calloc()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*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, 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				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size_t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size);</a:t>
            </a:r>
            <a:endParaRPr lang="en-US" b="1" dirty="0" smtClean="0">
              <a:solidFill>
                <a:srgbClr val="0000FF"/>
              </a:solidFill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Allocates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nmemb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* size)</a:t>
            </a:r>
            <a:r>
              <a:rPr lang="en-US" dirty="0" smtClean="0">
                <a:ea typeface="+mn-ea"/>
                <a:cs typeface="+mn-cs"/>
              </a:rPr>
              <a:t> bytes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Sets all bits in range to 0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Returns pointer (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NULL</a:t>
            </a:r>
            <a:r>
              <a:rPr lang="en-US" dirty="0" smtClean="0">
                <a:ea typeface="+mn-ea"/>
                <a:cs typeface="+mn-cs"/>
              </a:rPr>
              <a:t> if unsuccessful)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integer array with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n</a:t>
            </a:r>
            <a:r>
              <a:rPr lang="en-US" dirty="0" smtClean="0">
                <a:ea typeface="+mn-ea"/>
                <a:cs typeface="+mn-cs"/>
              </a:rPr>
              <a:t> values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</a:tabLst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 = 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(n, 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348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4BD5B24-7740-AF45-9B05-24196522B7F4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348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9783D1-DCAA-DC49-81FB-5C62A567B1E5}" type="slidenum">
              <a:rPr lang="en-US" sz="1200">
                <a:latin typeface="Garamond" charset="0"/>
              </a:rPr>
              <a:pPr eaLnBrk="1" hangingPunct="1"/>
              <a:t>17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Resizing allocated space: realloc()</a:t>
            </a:r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181600"/>
          </a:xfrm>
        </p:spPr>
        <p:txBody>
          <a:bodyPr/>
          <a:lstStyle/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*realloc(void *ptr,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		size_t size);</a:t>
            </a:r>
            <a:endParaRPr lang="en-US" sz="2600" b="1">
              <a:solidFill>
                <a:srgbClr val="0000FF"/>
              </a:solidFill>
              <a:latin typeface="Arial" charset="0"/>
            </a:endParaRP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ptr</a:t>
            </a:r>
            <a:r>
              <a:rPr lang="en-US" sz="2600">
                <a:latin typeface="Arial" charset="0"/>
              </a:rPr>
              <a:t> must point to previously allocated space</a:t>
            </a: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>
                <a:latin typeface="Arial" charset="0"/>
              </a:rPr>
              <a:t>Will allocate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size</a:t>
            </a:r>
            <a:r>
              <a:rPr lang="en-US" sz="2600">
                <a:latin typeface="Arial" charset="0"/>
              </a:rPr>
              <a:t> bytes and return pointer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 b="1">
                <a:solidFill>
                  <a:srgbClr val="0000FF"/>
                </a:solidFill>
                <a:latin typeface="Courier New" charset="0"/>
                <a:cs typeface="Courier New" charset="0"/>
              </a:rPr>
              <a:t>size</a:t>
            </a:r>
            <a:r>
              <a:rPr lang="en-US" sz="2200">
                <a:latin typeface="Arial" charset="0"/>
              </a:rPr>
              <a:t> = new block size</a:t>
            </a: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>
                <a:latin typeface="Arial" charset="0"/>
              </a:rPr>
              <a:t>Rules: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block expanded, new bytes aren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t initialized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block can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t be expanded, returns </a:t>
            </a:r>
            <a:r>
              <a:rPr lang="en-US" altLang="ja-JP" sz="2200" b="1">
                <a:latin typeface="Courier New" charset="0"/>
                <a:cs typeface="Courier New" charset="0"/>
              </a:rPr>
              <a:t>NULL</a:t>
            </a:r>
            <a:r>
              <a:rPr lang="en-US" altLang="ja-JP" sz="2200">
                <a:latin typeface="Arial" charset="0"/>
                <a:cs typeface="Courier New" charset="0"/>
              </a:rPr>
              <a:t>; </a:t>
            </a:r>
            <a:r>
              <a:rPr lang="en-US" altLang="ja-JP" sz="2200">
                <a:latin typeface="Arial" charset="0"/>
              </a:rPr>
              <a:t>original block unchanged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</a:t>
            </a:r>
            <a:r>
              <a:rPr lang="en-US" sz="2200" b="1">
                <a:solidFill>
                  <a:srgbClr val="0000FF"/>
                </a:solidFill>
                <a:latin typeface="Courier New" charset="0"/>
                <a:cs typeface="Courier New" charset="0"/>
              </a:rPr>
              <a:t>ptr</a:t>
            </a:r>
            <a:r>
              <a:rPr lang="en-US" sz="2200" b="1">
                <a:latin typeface="Courier New" charset="0"/>
                <a:cs typeface="Courier New" charset="0"/>
              </a:rPr>
              <a:t> == NULL</a:t>
            </a:r>
            <a:r>
              <a:rPr lang="en-US" sz="2200">
                <a:latin typeface="Arial" charset="0"/>
              </a:rPr>
              <a:t>, behaves like </a:t>
            </a:r>
            <a:r>
              <a:rPr lang="en-US" sz="2200" b="1">
                <a:latin typeface="Courier New" charset="0"/>
                <a:cs typeface="Courier New" charset="0"/>
              </a:rPr>
              <a:t>malloc()</a:t>
            </a:r>
          </a:p>
          <a:p>
            <a:pPr lvl="1">
              <a:lnSpc>
                <a:spcPct val="80000"/>
              </a:lnSpc>
              <a:tabLst>
                <a:tab pos="457200" algn="l"/>
              </a:tabLst>
            </a:pPr>
            <a:r>
              <a:rPr lang="en-US" sz="2200">
                <a:latin typeface="Arial" charset="0"/>
              </a:rPr>
              <a:t>If </a:t>
            </a:r>
            <a:r>
              <a:rPr lang="en-US" sz="2200" b="1">
                <a:solidFill>
                  <a:srgbClr val="0000FF"/>
                </a:solidFill>
                <a:latin typeface="Courier New" charset="0"/>
                <a:cs typeface="Courier New" charset="0"/>
              </a:rPr>
              <a:t>size</a:t>
            </a:r>
            <a:r>
              <a:rPr lang="en-US" sz="2200" b="1">
                <a:latin typeface="Courier New" charset="0"/>
                <a:cs typeface="Courier New" charset="0"/>
              </a:rPr>
              <a:t> == 0</a:t>
            </a:r>
            <a:r>
              <a:rPr lang="en-US" sz="2200">
                <a:latin typeface="Arial" charset="0"/>
              </a:rPr>
              <a:t>, will free (deallocate) space</a:t>
            </a:r>
          </a:p>
          <a:p>
            <a:pPr marL="0" indent="0">
              <a:lnSpc>
                <a:spcPct val="80000"/>
              </a:lnSpc>
              <a:tabLst>
                <a:tab pos="457200" algn="l"/>
              </a:tabLst>
            </a:pPr>
            <a:r>
              <a:rPr lang="en-US" sz="2600">
                <a:latin typeface="Arial" charset="0"/>
              </a:rPr>
              <a:t>Example: expanding array from previous slide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latin typeface="Courier New" charset="0"/>
                <a:cs typeface="Courier New" charset="0"/>
              </a:rPr>
              <a:t>	p = </a:t>
            </a: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(int *)realloc(p, </a:t>
            </a:r>
          </a:p>
          <a:p>
            <a:pPr marL="0" indent="0">
              <a:lnSpc>
                <a:spcPct val="80000"/>
              </a:lnSpc>
              <a:buFont typeface="Wingdings" charset="0"/>
              <a:buNone/>
              <a:tabLst>
                <a:tab pos="457200" algn="l"/>
              </a:tabLst>
            </a:pPr>
            <a:r>
              <a:rPr lang="en-US" sz="2600" b="1">
                <a:solidFill>
                  <a:srgbClr val="0000FF"/>
                </a:solidFill>
                <a:latin typeface="Courier New" charset="0"/>
                <a:cs typeface="Courier New" charset="0"/>
              </a:rPr>
              <a:t>			(n+1)*sizeof(int));</a:t>
            </a:r>
            <a:endParaRPr lang="en-US" sz="2600">
              <a:latin typeface="Arial" charset="0"/>
            </a:endParaRPr>
          </a:p>
        </p:txBody>
      </p:sp>
      <p:sp>
        <p:nvSpPr>
          <p:cNvPr id="3584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6624C9-807F-4F40-B761-CEF36750624A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358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772FFA-43C9-2046-88B5-A0D32C25EA0C}" type="slidenum">
              <a:rPr lang="en-US" sz="1200">
                <a:latin typeface="Garamond" charset="0"/>
              </a:rPr>
              <a:pPr eaLnBrk="1" hangingPunct="1"/>
              <a:t>18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Deallocating memory: free()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All dynamically allocated memory should be </a:t>
            </a:r>
            <a:r>
              <a:rPr lang="en-US" dirty="0" err="1" smtClean="0">
                <a:ea typeface="+mn-ea"/>
                <a:cs typeface="+mn-cs"/>
              </a:rPr>
              <a:t>deallocated</a:t>
            </a:r>
            <a:r>
              <a:rPr lang="en-US" dirty="0" smtClean="0">
                <a:ea typeface="+mn-ea"/>
                <a:cs typeface="+mn-cs"/>
              </a:rPr>
              <a:t> when you are done using it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Returns memory to list of free storage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Once freed, program should not use location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err="1" smtClean="0">
                <a:ea typeface="+mn-ea"/>
                <a:cs typeface="+mn-cs"/>
              </a:rPr>
              <a:t>Deallocation</a:t>
            </a:r>
            <a:r>
              <a:rPr lang="en-US" dirty="0" smtClean="0">
                <a:ea typeface="+mn-ea"/>
                <a:cs typeface="+mn-cs"/>
              </a:rPr>
              <a:t> function: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void free(void *</a:t>
            </a:r>
            <a:r>
              <a:rPr lang="en-US" b="1" dirty="0" err="1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ptr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Courier New" pitchFamily="49" charset="0"/>
              </a:rPr>
              <a:t>Example: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*p;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p =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(10000);</a:t>
            </a:r>
            <a:endParaRPr lang="en-US" dirty="0" smtClean="0"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...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FF"/>
                </a:solidFill>
                <a:latin typeface="Courier New" pitchFamily="49" charset="0"/>
                <a:ea typeface="+mn-ea"/>
                <a:cs typeface="Courier New" pitchFamily="49" charset="0"/>
              </a:rPr>
              <a:t>free(p);</a:t>
            </a:r>
          </a:p>
        </p:txBody>
      </p:sp>
      <p:sp>
        <p:nvSpPr>
          <p:cNvPr id="3891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E68BEEB-7F24-4747-B05C-57C7EF255324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A02EADF-D200-A342-A962-FED4BC278AF3}" type="slidenum">
              <a:rPr lang="en-US" sz="1200">
                <a:latin typeface="Garamond" charset="0"/>
              </a:rPr>
              <a:pPr eaLnBrk="1" hangingPunct="1"/>
              <a:t>19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7 </a:t>
            </a:r>
            <a:r>
              <a:rPr lang="en-US" dirty="0">
                <a:latin typeface="Arial" charset="0"/>
              </a:rPr>
              <a:t>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</a:t>
            </a:r>
            <a:r>
              <a:rPr lang="en-US" dirty="0" smtClean="0">
                <a:latin typeface="Arial" charset="0"/>
              </a:rPr>
              <a:t>8 </a:t>
            </a:r>
            <a:r>
              <a:rPr lang="en-US" dirty="0">
                <a:latin typeface="Arial" charset="0"/>
              </a:rPr>
              <a:t>due </a:t>
            </a:r>
            <a:r>
              <a:rPr lang="en-US" dirty="0" smtClean="0">
                <a:latin typeface="Arial" charset="0"/>
              </a:rPr>
              <a:t>Monday, 6/20</a:t>
            </a:r>
            <a:endParaRPr lang="en-US" dirty="0">
              <a:latin typeface="Arial" charset="0"/>
            </a:endParaRPr>
          </a:p>
          <a:p>
            <a:pPr lvl="1">
              <a:defRPr/>
            </a:pPr>
            <a:r>
              <a:rPr lang="en-US" dirty="0">
                <a:latin typeface="Arial" charset="0"/>
              </a:rPr>
              <a:t>P1-</a:t>
            </a:r>
            <a:r>
              <a:rPr lang="en-US" dirty="0" smtClean="0">
                <a:latin typeface="Arial" charset="0"/>
              </a:rPr>
              <a:t>P4 </a:t>
            </a:r>
            <a:r>
              <a:rPr lang="en-US" dirty="0">
                <a:latin typeface="Arial" charset="0"/>
              </a:rPr>
              <a:t>grades complete;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6/24 (deadline for all programs)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Fix errors and overwrite old file in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folder—do not create new version of same file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E-mail Dr. Geiger once new submission uploaded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Exam </a:t>
            </a:r>
            <a:r>
              <a:rPr lang="en-US" dirty="0" smtClean="0">
                <a:latin typeface="Arial" charset="0"/>
              </a:rPr>
              <a:t>3: Thursday, 6/23</a:t>
            </a:r>
            <a:endParaRPr lang="en-US" dirty="0">
              <a:latin typeface="Arial" charset="0"/>
            </a:endParaRPr>
          </a:p>
          <a:p>
            <a:pPr lvl="2">
              <a:defRPr/>
            </a:pPr>
            <a:r>
              <a:rPr lang="en-US" dirty="0">
                <a:latin typeface="Arial" charset="0"/>
              </a:rPr>
              <a:t>Will be allowed one 8.5” x 11” note sheet</a:t>
            </a:r>
          </a:p>
          <a:p>
            <a:pPr>
              <a:lnSpc>
                <a:spcPct val="80000"/>
              </a:lnSpc>
              <a:buFont typeface="Wingdings" charset="0"/>
              <a:buNone/>
              <a:defRPr/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r>
              <a:rPr lang="en-US" sz="2800" dirty="0" smtClean="0">
                <a:latin typeface="Arial" charset="0"/>
              </a:rPr>
              <a:t>Today’s </a:t>
            </a:r>
            <a:r>
              <a:rPr lang="en-US" sz="2800" dirty="0">
                <a:latin typeface="Arial" charset="0"/>
              </a:rPr>
              <a:t>class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latin typeface="Arial" charset="0"/>
              </a:rPr>
              <a:t>PE4: Structures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>
                <a:latin typeface="Arial" charset="0"/>
              </a:rPr>
              <a:t>Dynamic memory allocation</a:t>
            </a:r>
            <a:endParaRPr lang="en-US" sz="2400" dirty="0">
              <a:latin typeface="Arial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2400" dirty="0">
              <a:latin typeface="Arial" charset="0"/>
            </a:endParaRP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61013E-BEE0-DC44-ADE0-0FC33AEDAAEE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 dirty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3FDCF77-A9C7-424B-9456-2B448FAE84CA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Application: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One common use of dynamic allocation: arrays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Can determine array size, then create space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Use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to get # bytes per element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Array notation can be used with pointers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n;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("Enter n: ");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scanf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("%d", &amp;n);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*)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(n *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 n;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++)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]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3993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0D396FF-4905-9D45-A469-405FA9A1E3CF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399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0237045-E59C-2D4D-BED4-49E3BD143BA0}" type="slidenum">
              <a:rPr lang="en-US" sz="1200">
                <a:latin typeface="Garamond" charset="0"/>
              </a:rPr>
              <a:pPr eaLnBrk="1" hangingPunct="1"/>
              <a:t>20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what does program print?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343400" cy="4987925"/>
          </a:xfrm>
          <a:extLst/>
        </p:spPr>
        <p:txBody>
          <a:bodyPr>
            <a:normAutofit fontScale="47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void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main()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7;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calloc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(n, 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             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200" b="1" dirty="0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(i = 0; i &lt; n; i++)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 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smtClean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"\n"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= 3;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sz="32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endParaRPr lang="en-US" sz="32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		   n 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* 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2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for</a:t>
            </a:r>
            <a:r>
              <a:rPr lang="nn-NO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(i = 0; i &lt; n; i++) {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 =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sz="32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"%d "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, 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sz="32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]);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}</a:t>
            </a: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2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2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endParaRPr lang="en-US" dirty="0">
              <a:ea typeface="+mn-ea"/>
              <a:cs typeface="+mn-cs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extLst/>
        </p:spPr>
        <p:txBody>
          <a:bodyPr>
            <a:normAutofit fontScale="47500" lnSpcReduction="20000"/>
          </a:bodyPr>
          <a:lstStyle/>
          <a:p>
            <a:pPr>
              <a:buFont typeface="Wingdings" pitchFamily="2" charset="2"/>
              <a:buChar char="n"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	n = 6;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= (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*)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realloc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, </a:t>
            </a:r>
            <a:endParaRPr lang="en-US" sz="3600" b="1" dirty="0" smtClean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	    n * 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 err="1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));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nn-NO" sz="3600" b="1" dirty="0">
                <a:solidFill>
                  <a:srgbClr val="0000FF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for</a:t>
            </a:r>
            <a:r>
              <a:rPr lang="nn-NO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 (i = 0; i &lt; n; i++) {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 = 10 - 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3600" b="1" dirty="0">
                <a:solidFill>
                  <a:srgbClr val="A31515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"%d "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[</a:t>
            </a:r>
            <a:r>
              <a:rPr lang="en-US" sz="3600" b="1" dirty="0" err="1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	free(</a:t>
            </a:r>
            <a:r>
              <a:rPr lang="en-US" sz="3600" b="1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3600" b="1" dirty="0" smtClean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cs typeface="Courier New" pitchFamily="49" charset="0"/>
              </a:rPr>
              <a:t>);</a:t>
            </a:r>
            <a:endParaRPr lang="en-US" sz="3600" b="1" dirty="0">
              <a:solidFill>
                <a:srgbClr val="000000"/>
              </a:solidFill>
              <a:highlight>
                <a:srgbClr val="FFFFFF"/>
              </a:highlight>
              <a:latin typeface="Courier New" pitchFamily="49" charset="0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228600" algn="l"/>
                <a:tab pos="457200" algn="l"/>
                <a:tab pos="685800" algn="l"/>
              </a:tabLst>
              <a:defRPr/>
            </a:pPr>
            <a:r>
              <a:rPr lang="en-US" sz="3600" b="1" dirty="0">
                <a:solidFill>
                  <a:srgbClr val="000000"/>
                </a:solidFill>
                <a:highlight>
                  <a:srgbClr val="FFFFFF"/>
                </a:highlight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sz="3600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4096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37E3831-A7FC-554E-B25D-65ADBF40553F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4096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86E3F39-FC06-4541-9171-0C7DBB90247F}" type="slidenum">
              <a:rPr lang="en-US" sz="1200">
                <a:latin typeface="Garamond" charset="0"/>
              </a:rPr>
              <a:pPr eaLnBrk="1" hangingPunct="1"/>
              <a:t>21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Output: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0 0 0 0 0 0 0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0 </a:t>
            </a:r>
            <a:r>
              <a:rPr lang="en-US" smtClean="0">
                <a:latin typeface="Courier New" pitchFamily="49" charset="0"/>
                <a:ea typeface="+mn-ea"/>
                <a:cs typeface="Courier New" pitchFamily="49" charset="0"/>
              </a:rPr>
              <a:t>1 4 10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9 8 7 6 5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latin typeface="Courier New" pitchFamily="49" charset="0"/>
              <a:ea typeface="+mn-ea"/>
              <a:cs typeface="Courier New" pitchFamily="49" charset="0"/>
            </a:endParaRPr>
          </a:p>
        </p:txBody>
      </p:sp>
      <p:sp>
        <p:nvSpPr>
          <p:cNvPr id="41987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34B9BC1-C7C7-B343-8F49-A2C7F61F350A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4198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AF3F239-23E7-7740-81B0-DC6115E7C5FE}" type="slidenum">
              <a:rPr lang="en-US" sz="1200">
                <a:latin typeface="Garamond" charset="0"/>
              </a:rPr>
              <a:pPr eaLnBrk="1" hangingPunct="1"/>
              <a:t>22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Pitfalls: memory leaks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Changing pointers leaves inaccessible blocks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Example: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>
                <a:latin typeface="Arial" charset="0"/>
              </a:rPr>
              <a:t>	</a:t>
            </a:r>
            <a:r>
              <a:rPr lang="en-US" sz="2600" b="1">
                <a:latin typeface="Courier New" charset="0"/>
                <a:cs typeface="Courier New" charset="0"/>
              </a:rPr>
              <a:t>p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q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q;</a:t>
            </a:r>
            <a:endParaRPr lang="en-US" sz="2600" b="1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Block originally accessed by p is </a:t>
            </a:r>
            <a:r>
              <a:rPr lang="ja-JP" altLang="en-US" sz="2600">
                <a:latin typeface="Arial" charset="0"/>
              </a:rPr>
              <a:t>“</a:t>
            </a:r>
            <a:r>
              <a:rPr lang="en-US" altLang="ja-JP" sz="2600">
                <a:latin typeface="Arial" charset="0"/>
              </a:rPr>
              <a:t>garbage</a:t>
            </a:r>
            <a:r>
              <a:rPr lang="ja-JP" altLang="en-US" sz="2600">
                <a:latin typeface="Arial" charset="0"/>
              </a:rPr>
              <a:t>”</a:t>
            </a:r>
            <a:endParaRPr lang="en-US" altLang="ja-JP" sz="26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latin typeface="Arial" charset="0"/>
              </a:rPr>
              <a:t>Won</a:t>
            </a:r>
            <a:r>
              <a:rPr lang="ja-JP" altLang="en-US" sz="2200">
                <a:latin typeface="Arial" charset="0"/>
              </a:rPr>
              <a:t>’</a:t>
            </a:r>
            <a:r>
              <a:rPr lang="en-US" altLang="ja-JP" sz="2200">
                <a:latin typeface="Arial" charset="0"/>
              </a:rPr>
              <a:t>t be deallocated—wasted space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Solution: free memory before changing pointer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q = malloc(1000);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</a:t>
            </a:r>
            <a:r>
              <a:rPr lang="en-US" sz="2600" b="1">
                <a:solidFill>
                  <a:srgbClr val="FF0000"/>
                </a:solidFill>
                <a:latin typeface="Courier New" charset="0"/>
                <a:cs typeface="Courier New" charset="0"/>
              </a:rPr>
              <a:t>free(p);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600" b="1">
                <a:latin typeface="Courier New" charset="0"/>
                <a:cs typeface="Courier New" charset="0"/>
              </a:rPr>
              <a:t>	p = q;</a:t>
            </a:r>
            <a:endParaRPr lang="en-US" sz="2600" b="1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4301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BE62462-56CF-3E44-AE81-4F7BD4EBDCF4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ADD419E-4C7D-C14D-9FBF-D81741C3FB68}" type="slidenum">
              <a:rPr lang="en-US" sz="1200">
                <a:latin typeface="Garamond" charset="0"/>
              </a:rPr>
              <a:pPr eaLnBrk="1" hangingPunct="1"/>
              <a:t>23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Pitfalls: dangling pointers</a:t>
            </a:r>
          </a:p>
        </p:txBody>
      </p:sp>
      <p:sp>
        <p:nvSpPr>
          <p:cNvPr id="440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>
                <a:latin typeface="Courier New" charset="0"/>
                <a:cs typeface="Courier New" charset="0"/>
              </a:rPr>
              <a:t>free()</a:t>
            </a:r>
            <a:r>
              <a:rPr lang="en-US">
                <a:latin typeface="Arial" charset="0"/>
              </a:rPr>
              <a:t> doesn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change pointer</a:t>
            </a:r>
          </a:p>
          <a:p>
            <a:pPr lvl="1"/>
            <a:r>
              <a:rPr lang="en-US">
                <a:latin typeface="Arial" charset="0"/>
              </a:rPr>
              <a:t>Only returns space to free list</a:t>
            </a:r>
          </a:p>
          <a:p>
            <a:r>
              <a:rPr lang="en-US">
                <a:latin typeface="Arial" charset="0"/>
              </a:rPr>
              <a:t>Pointer is left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dangling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Arial" charset="0"/>
            </a:endParaRPr>
          </a:p>
          <a:p>
            <a:pPr lvl="1"/>
            <a:r>
              <a:rPr lang="en-US">
                <a:latin typeface="Arial" charset="0"/>
              </a:rPr>
              <a:t>Holds address that shouldn</a:t>
            </a:r>
            <a:r>
              <a:rPr lang="ja-JP" altLang="en-US">
                <a:latin typeface="Arial" charset="0"/>
              </a:rPr>
              <a:t>’</a:t>
            </a:r>
            <a:r>
              <a:rPr lang="en-US" altLang="ja-JP">
                <a:latin typeface="Arial" charset="0"/>
              </a:rPr>
              <a:t>t be accessed</a:t>
            </a:r>
          </a:p>
          <a:p>
            <a:r>
              <a:rPr lang="en-US">
                <a:latin typeface="Arial" charset="0"/>
              </a:rPr>
              <a:t>Solution: assign new value to pointer</a:t>
            </a:r>
          </a:p>
          <a:p>
            <a:pPr lvl="1"/>
            <a:r>
              <a:rPr lang="en-US">
                <a:latin typeface="Arial" charset="0"/>
              </a:rPr>
              <a:t>Could reassign immediately (as in previous slide)</a:t>
            </a:r>
          </a:p>
          <a:p>
            <a:pPr lvl="1"/>
            <a:r>
              <a:rPr lang="en-US">
                <a:latin typeface="Arial" charset="0"/>
              </a:rPr>
              <a:t>Otherwise, set to NULL</a:t>
            </a:r>
          </a:p>
          <a:p>
            <a:pPr lvl="1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free(p);</a:t>
            </a:r>
          </a:p>
          <a:p>
            <a:pPr lvl="1">
              <a:buFont typeface="Wingdings" charset="0"/>
              <a:buNone/>
            </a:pPr>
            <a:r>
              <a:rPr lang="en-US" b="1">
                <a:latin typeface="Courier New" charset="0"/>
                <a:cs typeface="Courier New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p = NULL;</a:t>
            </a:r>
          </a:p>
          <a:p>
            <a:pPr lvl="1"/>
            <a:endParaRPr lang="en-US">
              <a:latin typeface="Arial" charset="0"/>
            </a:endParaRPr>
          </a:p>
        </p:txBody>
      </p:sp>
      <p:sp>
        <p:nvSpPr>
          <p:cNvPr id="4403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A2C2CE3-B8F2-C049-A392-F871ABBE37BA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440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900578E-EB04-C149-9162-A6DFB183C940}" type="slidenum">
              <a:rPr lang="en-US" sz="1200">
                <a:latin typeface="Garamond" charset="0"/>
              </a:rPr>
              <a:pPr eaLnBrk="1" hangingPunct="1"/>
              <a:t>24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Dynamically allocated strings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98792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Strings </a:t>
            </a:r>
            <a:r>
              <a:rPr lang="en-US" dirty="0" smtClean="0">
                <a:ea typeface="+mn-ea"/>
                <a:cs typeface="+mn-cs"/>
                <a:sym typeface="Wingdings" pitchFamily="2" charset="2"/>
              </a:rPr>
              <a:t> arrays of characters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Basic allocation: based on string length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(char)</a:t>
            </a:r>
            <a:r>
              <a:rPr lang="en-US" dirty="0" smtClean="0"/>
              <a:t> is always 1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Need to account for null character</a:t>
            </a:r>
          </a:p>
          <a:p>
            <a:pPr>
              <a:spcAft>
                <a:spcPts val="1200"/>
              </a:spcAft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Example: copying from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s</a:t>
            </a:r>
            <a:r>
              <a:rPr lang="en-US" dirty="0" smtClean="0">
                <a:ea typeface="+mn-ea"/>
                <a:cs typeface="+mn-cs"/>
              </a:rPr>
              <a:t> to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= (char *)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malloc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strlen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(s) + 1);</a:t>
            </a:r>
          </a:p>
          <a:p>
            <a:pPr marL="6350" lvl="1" indent="0">
              <a:buFont typeface="Wingdings" pitchFamily="2" charset="2"/>
              <a:buNone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strcpy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str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, s);</a:t>
            </a:r>
          </a:p>
          <a:p>
            <a:pPr marL="6350" lvl="1" indent="0">
              <a:buFont typeface="Wingdings" pitchFamily="2" charset="2"/>
              <a:buNone/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indent="-457200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Note: dynamically allocated strings must be </a:t>
            </a:r>
            <a:r>
              <a:rPr lang="en-US" dirty="0" err="1" smtClean="0">
                <a:ea typeface="+mn-ea"/>
                <a:cs typeface="+mn-cs"/>
              </a:rPr>
              <a:t>deallocated</a:t>
            </a:r>
            <a:r>
              <a:rPr lang="en-US" dirty="0" smtClean="0">
                <a:ea typeface="+mn-ea"/>
                <a:cs typeface="+mn-cs"/>
              </a:rPr>
              <a:t> when you are done with them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6350" lvl="1" indent="0">
              <a:buFont typeface="Wingdings" pitchFamily="2" charset="2"/>
              <a:buNone/>
              <a:defRPr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50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B8792A6-616C-0E4F-BDFB-6AFD70AE714E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450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4C5E2B4-8352-844C-B6F0-DC26CD9B3BA4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Dynamically allocated 2D arrays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46082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87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</a:rPr>
              <a:t>Think of each row as 1D array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</a:rPr>
              <a:t>2D array:</a:t>
            </a:r>
            <a:r>
              <a:rPr lang="en-US" sz="2400">
                <a:latin typeface="Arial" charset="0"/>
                <a:sym typeface="Wingdings" charset="0"/>
              </a:rPr>
              <a:t> an array of 1D arrays</a:t>
            </a:r>
          </a:p>
          <a:p>
            <a:pPr>
              <a:lnSpc>
                <a:spcPct val="90000"/>
              </a:lnSpc>
            </a:pPr>
            <a:r>
              <a:rPr lang="en-US" sz="2800">
                <a:latin typeface="Arial" charset="0"/>
                <a:sym typeface="Wingdings" charset="0"/>
              </a:rPr>
              <a:t>Since array is technically a pointer, 2D array can be implemented as array of pointers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sym typeface="Wingdings" charset="0"/>
              </a:rPr>
              <a:t>Data type: </a:t>
            </a:r>
            <a:r>
              <a:rPr lang="ja-JP" altLang="en-US" sz="2400">
                <a:latin typeface="Arial" charset="0"/>
                <a:sym typeface="Wingdings" charset="0"/>
              </a:rPr>
              <a:t>“</a:t>
            </a:r>
            <a:r>
              <a:rPr lang="en-US" altLang="ja-JP" sz="2400">
                <a:latin typeface="Arial" charset="0"/>
                <a:sym typeface="Wingdings" charset="0"/>
              </a:rPr>
              <a:t>pointer to pointer</a:t>
            </a:r>
            <a:r>
              <a:rPr lang="ja-JP" altLang="en-US" sz="2400">
                <a:latin typeface="Arial" charset="0"/>
                <a:sym typeface="Wingdings" charset="0"/>
              </a:rPr>
              <a:t>”</a:t>
            </a:r>
            <a:endParaRPr lang="en-US" altLang="ja-JP" sz="2400">
              <a:latin typeface="Arial" charset="0"/>
              <a:sym typeface="Wingdings" charset="0"/>
            </a:endParaRP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sym typeface="Wingdings" charset="0"/>
              </a:rPr>
              <a:t>Example: </a:t>
            </a: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int **twoDarr;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sym typeface="Wingdings" charset="0"/>
              </a:rPr>
              <a:t>1</a:t>
            </a:r>
            <a:r>
              <a:rPr lang="en-US" sz="2400" baseline="30000">
                <a:latin typeface="Arial" charset="0"/>
                <a:sym typeface="Wingdings" charset="0"/>
              </a:rPr>
              <a:t>st</a:t>
            </a:r>
            <a:r>
              <a:rPr lang="en-US" sz="2400">
                <a:latin typeface="Arial" charset="0"/>
                <a:sym typeface="Wingdings" charset="0"/>
              </a:rPr>
              <a:t> dimension depends on # rows</a:t>
            </a:r>
          </a:p>
          <a:p>
            <a:pPr lvl="2">
              <a:lnSpc>
                <a:spcPct val="9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twoDarr = (int **)malloc(nRows * sizeof(int *));</a:t>
            </a:r>
          </a:p>
          <a:p>
            <a:pPr lvl="1">
              <a:lnSpc>
                <a:spcPct val="90000"/>
              </a:lnSpc>
            </a:pPr>
            <a:r>
              <a:rPr lang="en-US" sz="2400">
                <a:latin typeface="Arial" charset="0"/>
                <a:sym typeface="Wingdings" charset="0"/>
              </a:rPr>
              <a:t>2</a:t>
            </a:r>
            <a:r>
              <a:rPr lang="en-US" sz="2400" baseline="30000">
                <a:latin typeface="Arial" charset="0"/>
                <a:sym typeface="Wingdings" charset="0"/>
              </a:rPr>
              <a:t>nd</a:t>
            </a:r>
            <a:r>
              <a:rPr lang="en-US" sz="2400">
                <a:latin typeface="Arial" charset="0"/>
                <a:sym typeface="Wingdings" charset="0"/>
              </a:rPr>
              <a:t> dimension depends on # columns</a:t>
            </a:r>
          </a:p>
          <a:p>
            <a:pPr lvl="2">
              <a:lnSpc>
                <a:spcPct val="90000"/>
              </a:lnSpc>
            </a:pPr>
            <a:r>
              <a:rPr lang="en-US" sz="2000">
                <a:latin typeface="Arial" charset="0"/>
                <a:sym typeface="Wingdings" charset="0"/>
              </a:rPr>
              <a:t>Must allocate for each row</a:t>
            </a:r>
          </a:p>
          <a:p>
            <a:pPr lvl="2">
              <a:lnSpc>
                <a:spcPct val="9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for (i = 0; i &lt; nRows; i++)</a:t>
            </a:r>
          </a:p>
          <a:p>
            <a:pPr lvl="2">
              <a:lnSpc>
                <a:spcPct val="90000"/>
              </a:lnSpc>
              <a:buFont typeface="Wingdings" charset="0"/>
              <a:buNone/>
            </a:pPr>
            <a:r>
              <a:rPr lang="en-US" sz="2000" b="1">
                <a:solidFill>
                  <a:srgbClr val="FF0000"/>
                </a:solidFill>
                <a:latin typeface="Courier New" charset="0"/>
                <a:cs typeface="Courier New" charset="0"/>
                <a:sym typeface="Wingdings" charset="0"/>
              </a:rPr>
              <a:t>	twoDarr[i] = (int *)malloc(nCols * sizeof(int));</a:t>
            </a:r>
          </a:p>
        </p:txBody>
      </p:sp>
      <p:sp>
        <p:nvSpPr>
          <p:cNvPr id="460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A75914-D8AF-C44C-B4CC-227655B77068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8C614E0-9970-3E4E-8CBD-BDC57F7B3008}" type="slidenum">
              <a:rPr lang="en-US" sz="1200">
                <a:latin typeface="Garamond" charset="0"/>
              </a:rPr>
              <a:pPr eaLnBrk="1" hangingPunct="1"/>
              <a:t>26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Complete each of the following functions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readLine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():</a:t>
            </a:r>
            <a:r>
              <a:rPr lang="en-US" dirty="0" smtClean="0"/>
              <a:t> Read a line of data from the standard input, store that data in a dynamically allocated string, and return the string (as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smtClean="0"/>
              <a:t>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Hint: Read the data one character at a time and repeatedly reallocate space in the string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**make2DArray(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total,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nR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):</a:t>
            </a:r>
            <a:r>
              <a:rPr lang="en-US" dirty="0" smtClean="0"/>
              <a:t> Given the total number of values and number of rows to be stored in a two-dimensional array, determine the appropriate number of columns, allocate the array, and return its starting address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Note: if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nR</a:t>
            </a:r>
            <a:r>
              <a:rPr lang="en-US" dirty="0" smtClean="0"/>
              <a:t> does not divide evenly into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total</a:t>
            </a:r>
            <a:r>
              <a:rPr lang="en-US" dirty="0" smtClean="0"/>
              <a:t>, round up. In other words, an array with 30 values and 4 rows should have 8 columns, even though 30 / 4 = 7.5</a:t>
            </a:r>
          </a:p>
        </p:txBody>
      </p:sp>
      <p:sp>
        <p:nvSpPr>
          <p:cNvPr id="471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282975B-7C31-254D-BDDF-CBF4C2FAC138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471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BB45879-2258-AB41-98E4-AA88F75D4774}" type="slidenum">
              <a:rPr lang="en-US" sz="1200">
                <a:latin typeface="Garamond" charset="0"/>
              </a:rPr>
              <a:pPr eaLnBrk="1" hangingPunct="1"/>
              <a:t>27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char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readLine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char c;			// Input character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// String to hold line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char 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= (char *)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(1);	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n = 1;		// Length of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// Repeatedly store character in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until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//   '\n' is read; resize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to hold char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while ((c =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getchar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()) != '\n')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(char *)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realloc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, n+1);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[n-1] = c;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n++;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[n-1] = '\0';	// Null terminator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str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481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AC3F3D-0B48-8242-A585-02AEF2AFDB7A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481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A6D569-9E30-214C-AF4E-19CE971FE81B}" type="slidenum">
              <a:rPr lang="en-US" sz="1200">
                <a:latin typeface="Garamond" charset="0"/>
              </a:rPr>
              <a:pPr eaLnBrk="1" hangingPunct="1"/>
              <a:t>28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**make2DArray(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total,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 {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**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		// 2-D array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nCols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		// # of columns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		// Row index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// Calculate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nCols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 round up if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does not divide evenly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nCols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total /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if ((total %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 != 0)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nCols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++;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// Allocate array--first array </a:t>
            </a:r>
            <a:r>
              <a:rPr lang="en-US" b="1" smtClean="0">
                <a:latin typeface="Courier New" pitchFamily="49" charset="0"/>
                <a:ea typeface="+mn-ea"/>
                <a:cs typeface="Courier New" pitchFamily="49" charset="0"/>
              </a:rPr>
              <a:t>of rows, 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then each row</a:t>
            </a:r>
            <a:endParaRPr lang="en-US" b="1" dirty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**)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*));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for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= 0;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&lt;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++)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[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] = 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*)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malloc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nCols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sizeof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));</a:t>
            </a: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endParaRPr lang="en-US" b="1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marL="0" indent="0">
              <a:buFont typeface="Wingdings" pitchFamily="2" charset="2"/>
              <a:buNone/>
              <a:tabLst>
                <a:tab pos="457200" algn="l"/>
                <a:tab pos="914400" algn="l"/>
              </a:tabLst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return </a:t>
            </a:r>
            <a:r>
              <a:rPr lang="en-US" b="1" dirty="0" err="1" smtClean="0">
                <a:latin typeface="Courier New" pitchFamily="49" charset="0"/>
                <a:ea typeface="+mn-ea"/>
                <a:cs typeface="Courier New" pitchFamily="49" charset="0"/>
              </a:rPr>
              <a:t>arr</a:t>
            </a:r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;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b="1" dirty="0">
                <a:latin typeface="Courier New" pitchFamily="49" charset="0"/>
                <a:ea typeface="+mn-ea"/>
                <a:cs typeface="Courier New" pitchFamily="49" charset="0"/>
              </a:rPr>
              <a:t>}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491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7839F79-1213-2B4A-BC49-B8FD20981297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491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27E7DF-8CF1-844C-9A35-B4F845DAB3A8}" type="slidenum">
              <a:rPr lang="en-US" sz="1200">
                <a:latin typeface="Garamond" charset="0"/>
              </a:rPr>
              <a:pPr eaLnBrk="1" hangingPunct="1"/>
              <a:t>29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Structures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</a:rPr>
              <a:t>User-defined types; e</a:t>
            </a:r>
            <a:r>
              <a:rPr lang="en-US" sz="2100">
                <a:latin typeface="Arial" charset="0"/>
                <a:cs typeface="Courier New" charset="0"/>
              </a:rPr>
              <a:t>xample: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Arial" charset="0"/>
                <a:cs typeface="Courier New" charset="0"/>
              </a:rPr>
              <a:t>		</a:t>
            </a:r>
            <a:r>
              <a:rPr lang="en-US" sz="2100">
                <a:latin typeface="Courier New" charset="0"/>
                <a:cs typeface="Courier New" charset="0"/>
              </a:rPr>
              <a:t>typedef struct {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first[50];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middle;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char last[50];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unsigned int ID;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	double GPA;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100">
                <a:latin typeface="Courier New" charset="0"/>
                <a:cs typeface="Courier New" charset="0"/>
              </a:rPr>
              <a:t>		} StudentInfo;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Can define variables of that type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Scalar: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student1;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Array: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classList[10];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Pointer: </a:t>
            </a:r>
            <a:r>
              <a:rPr lang="en-US" sz="1800" b="1">
                <a:solidFill>
                  <a:srgbClr val="FF0000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1800">
                <a:latin typeface="Courier New" charset="0"/>
                <a:cs typeface="Courier New" charset="0"/>
              </a:rPr>
              <a:t> *sPtr = &amp;student1;</a:t>
            </a:r>
            <a:endParaRPr lang="en-US" sz="1800">
              <a:latin typeface="Arial" charset="0"/>
              <a:cs typeface="Courier New" charset="0"/>
            </a:endParaRP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Access members using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Dot operator: </a:t>
            </a:r>
            <a:r>
              <a:rPr lang="en-US" sz="1800">
                <a:latin typeface="Courier New" charset="0"/>
                <a:cs typeface="Courier New" charset="0"/>
              </a:rPr>
              <a:t>student1.middle = </a:t>
            </a:r>
            <a:r>
              <a:rPr lang="ja-JP" altLang="en-US" sz="1800">
                <a:latin typeface="Courier New" charset="0"/>
                <a:cs typeface="Courier New" charset="0"/>
              </a:rPr>
              <a:t>‘</a:t>
            </a:r>
            <a:r>
              <a:rPr lang="en-US" altLang="ja-JP" sz="1800">
                <a:latin typeface="Courier New" charset="0"/>
                <a:cs typeface="Courier New" charset="0"/>
              </a:rPr>
              <a:t>J</a:t>
            </a:r>
            <a:r>
              <a:rPr lang="ja-JP" altLang="en-US" sz="1800">
                <a:latin typeface="Courier New" charset="0"/>
                <a:cs typeface="Courier New" charset="0"/>
              </a:rPr>
              <a:t>’</a:t>
            </a:r>
            <a:r>
              <a:rPr lang="en-US" altLang="ja-JP" sz="1800">
                <a:latin typeface="Courier New" charset="0"/>
                <a:cs typeface="Courier New" charset="0"/>
              </a:rPr>
              <a:t>;</a:t>
            </a:r>
          </a:p>
          <a:p>
            <a:pPr lvl="1">
              <a:lnSpc>
                <a:spcPct val="80000"/>
              </a:lnSpc>
            </a:pPr>
            <a:r>
              <a:rPr lang="en-US" sz="1800">
                <a:latin typeface="Arial" charset="0"/>
                <a:cs typeface="Courier New" charset="0"/>
              </a:rPr>
              <a:t>Arrow (if pointers): </a:t>
            </a:r>
            <a:r>
              <a:rPr lang="en-US" sz="1800">
                <a:latin typeface="Courier New" charset="0"/>
                <a:cs typeface="Courier New" charset="0"/>
              </a:rPr>
              <a:t>sPtr-&gt;GPA = 3.5;</a:t>
            </a:r>
          </a:p>
          <a:p>
            <a:pPr>
              <a:lnSpc>
                <a:spcPct val="80000"/>
              </a:lnSpc>
            </a:pPr>
            <a:r>
              <a:rPr lang="en-US" sz="2100">
                <a:latin typeface="Arial" charset="0"/>
                <a:cs typeface="Courier New" charset="0"/>
              </a:rPr>
              <a:t>Typically passed to functions by address </a:t>
            </a:r>
          </a:p>
          <a:p>
            <a:pPr>
              <a:lnSpc>
                <a:spcPct val="80000"/>
              </a:lnSpc>
            </a:pPr>
            <a:endParaRPr lang="en-US" sz="2100">
              <a:latin typeface="Arial" charset="0"/>
            </a:endParaRP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805AB8C-CD60-E949-BCE6-36F5436D6CF4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164755C-5572-3842-969C-CE7E525554CF}" type="slidenum">
              <a:rPr lang="en-US" sz="1200">
                <a:latin typeface="Garamond" charset="0"/>
                <a:cs typeface="Arial" charset="0"/>
              </a:rPr>
              <a:pPr eaLnBrk="1" hangingPunct="1"/>
              <a:t>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Next time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dirty="0" smtClean="0">
                <a:latin typeface="Arial" charset="0"/>
              </a:rPr>
              <a:t>Dynamically allocated data structures</a:t>
            </a:r>
            <a:endParaRPr lang="en-US" dirty="0">
              <a:latin typeface="Arial" charset="0"/>
            </a:endParaRPr>
          </a:p>
          <a:p>
            <a:pPr>
              <a:defRPr/>
            </a:pPr>
            <a:endParaRPr lang="en-US" dirty="0">
              <a:latin typeface="Arial" charset="0"/>
            </a:endParaRPr>
          </a:p>
          <a:p>
            <a:pPr>
              <a:defRPr/>
            </a:pPr>
            <a:r>
              <a:rPr lang="en-US" dirty="0">
                <a:latin typeface="Arial" charset="0"/>
              </a:rPr>
              <a:t>Reminders: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7 due today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Program 8 due Monday, 6/20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P1-P4 grades complete; </a:t>
            </a:r>
            <a:r>
              <a:rPr lang="en-US" dirty="0" err="1">
                <a:latin typeface="Arial" charset="0"/>
              </a:rPr>
              <a:t>regrades</a:t>
            </a:r>
            <a:r>
              <a:rPr lang="en-US" dirty="0">
                <a:latin typeface="Arial" charset="0"/>
              </a:rPr>
              <a:t> due 6/24 (deadline for all programs)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Fix errors and overwrite old file in </a:t>
            </a:r>
            <a:r>
              <a:rPr lang="en-US" dirty="0" err="1">
                <a:latin typeface="Arial" charset="0"/>
              </a:rPr>
              <a:t>Dropbox</a:t>
            </a:r>
            <a:r>
              <a:rPr lang="en-US" dirty="0">
                <a:latin typeface="Arial" charset="0"/>
              </a:rPr>
              <a:t> folder—do not create new version of same file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E-mail Dr. Geiger once new submission uploaded</a:t>
            </a:r>
          </a:p>
          <a:p>
            <a:pPr lvl="1">
              <a:defRPr/>
            </a:pPr>
            <a:r>
              <a:rPr lang="en-US" dirty="0">
                <a:latin typeface="Arial" charset="0"/>
              </a:rPr>
              <a:t>Exam 3: Thursday, 6/23</a:t>
            </a:r>
          </a:p>
          <a:p>
            <a:pPr lvl="2">
              <a:defRPr/>
            </a:pPr>
            <a:r>
              <a:rPr lang="en-US" dirty="0">
                <a:latin typeface="Arial" charset="0"/>
              </a:rPr>
              <a:t>Will be allowed one 8.5” x 11” note sheet</a:t>
            </a:r>
          </a:p>
          <a:p>
            <a:pPr lvl="2"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368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14BD483-7DE9-A04C-B5A5-576219922EA7}" type="datetime1">
              <a:rPr lang="en-US" sz="1200"/>
              <a:pPr/>
              <a:t>6/18/16</a:t>
            </a:fld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CE6CA41-BA56-7347-BD42-E4D68213816F}" type="slidenum">
              <a:rPr lang="en-US" sz="1200"/>
              <a:pPr/>
              <a:t>30</a:t>
            </a:fld>
            <a:endParaRPr lang="en-US" sz="12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Nested structures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defRPr/>
            </a:pPr>
            <a:r>
              <a:rPr lang="en-US" dirty="0" smtClean="0"/>
              <a:t>Structures can contain other structures: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 charset="0"/>
                <a:cs typeface="Courier New" charset="0"/>
              </a:rPr>
              <a:t>typedef</a:t>
            </a:r>
            <a:r>
              <a:rPr lang="en-US" dirty="0" smtClean="0">
                <a:latin typeface="Courier New" charset="0"/>
                <a:cs typeface="Courier New" charset="0"/>
              </a:rPr>
              <a:t> </a:t>
            </a:r>
            <a:r>
              <a:rPr lang="en-US" dirty="0" err="1" smtClean="0">
                <a:latin typeface="Courier New" charset="0"/>
                <a:cs typeface="Courier New" charset="0"/>
              </a:rPr>
              <a:t>struct</a:t>
            </a:r>
            <a:r>
              <a:rPr lang="en-US" dirty="0" smtClean="0">
                <a:latin typeface="Courier New" charset="0"/>
                <a:cs typeface="Courier New" charset="0"/>
              </a:rPr>
              <a:t> {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first[50];	// First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middle;		// Middle initial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	char last[50];		// Last name</a:t>
            </a:r>
          </a:p>
          <a:p>
            <a:pPr marL="342900" lvl="1" indent="0">
              <a:buFont typeface="Wingdings" charset="0"/>
              <a:buNone/>
              <a:defRPr/>
            </a:pPr>
            <a:r>
              <a:rPr lang="en-US" dirty="0" smtClean="0">
                <a:latin typeface="Courier New" charset="0"/>
                <a:cs typeface="Courier New" charset="0"/>
              </a:rPr>
              <a:t>} Name;</a:t>
            </a:r>
          </a:p>
          <a:p>
            <a:pPr marL="344487" lvl="1" indent="0">
              <a:buFont typeface="Wingdings" charset="0"/>
              <a:buNone/>
              <a:defRPr/>
            </a:pPr>
            <a:endParaRPr lang="en-US" dirty="0" smtClean="0">
              <a:latin typeface="Courier New"/>
              <a:cs typeface="Courier New"/>
            </a:endParaRP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err="1" smtClean="0">
                <a:latin typeface="Courier New"/>
                <a:cs typeface="Courier New"/>
              </a:rPr>
              <a:t>typedef</a:t>
            </a:r>
            <a:r>
              <a:rPr lang="en-US" dirty="0" smtClean="0">
                <a:latin typeface="Courier New"/>
                <a:cs typeface="Courier New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struct</a:t>
            </a:r>
            <a:r>
              <a:rPr lang="en-US" dirty="0" smtClean="0">
                <a:latin typeface="Courier New"/>
                <a:cs typeface="Courier New"/>
              </a:rPr>
              <a:t> {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Name </a:t>
            </a:r>
            <a:r>
              <a:rPr lang="en-US" b="1" dirty="0" err="1" smtClean="0">
                <a:solidFill>
                  <a:srgbClr val="FF0000"/>
                </a:solidFill>
                <a:latin typeface="Courier New"/>
                <a:cs typeface="Courier New"/>
              </a:rPr>
              <a:t>sname</a:t>
            </a:r>
            <a:r>
              <a:rPr lang="en-US" b="1" dirty="0" smtClean="0">
                <a:solidFill>
                  <a:srgbClr val="FF0000"/>
                </a:solidFill>
                <a:latin typeface="Courier New"/>
                <a:cs typeface="Courier New"/>
              </a:rPr>
              <a:t>;		// Student name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b="1" dirty="0">
                <a:solidFill>
                  <a:srgbClr val="FF0000"/>
                </a:solidFill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unsigned </a:t>
            </a:r>
            <a:r>
              <a:rPr lang="en-US" dirty="0" err="1" smtClean="0">
                <a:latin typeface="Courier New"/>
                <a:cs typeface="Courier New"/>
              </a:rPr>
              <a:t>int</a:t>
            </a:r>
            <a:r>
              <a:rPr lang="en-US" dirty="0" smtClean="0">
                <a:latin typeface="Courier New"/>
                <a:cs typeface="Courier New"/>
              </a:rPr>
              <a:t> ID;	// ID #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>
                <a:latin typeface="Courier New"/>
                <a:cs typeface="Courier New"/>
              </a:rPr>
              <a:t>	</a:t>
            </a:r>
            <a:r>
              <a:rPr lang="en-US" dirty="0" smtClean="0">
                <a:latin typeface="Courier New"/>
                <a:cs typeface="Courier New"/>
              </a:rPr>
              <a:t>double GPA;		// Grade point</a:t>
            </a:r>
          </a:p>
          <a:p>
            <a:pPr marL="344487" lvl="1" indent="0">
              <a:buFont typeface="Wingdings" charset="0"/>
              <a:buNone/>
              <a:defRPr/>
            </a:pPr>
            <a:r>
              <a:rPr lang="en-US" dirty="0" smtClean="0">
                <a:latin typeface="Courier New"/>
                <a:cs typeface="Courier New"/>
              </a:rPr>
              <a:t>}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latin typeface="Courier New"/>
                <a:cs typeface="Courier New"/>
              </a:rPr>
              <a:t>;</a:t>
            </a:r>
          </a:p>
          <a:p>
            <a:pPr>
              <a:defRPr/>
            </a:pPr>
            <a:endParaRPr lang="en-US" dirty="0" smtClean="0">
              <a:cs typeface="Arial"/>
            </a:endParaRPr>
          </a:p>
          <a:p>
            <a:pPr>
              <a:defRPr/>
            </a:pPr>
            <a:r>
              <a:rPr lang="en-US" dirty="0" smtClean="0">
                <a:cs typeface="Arial"/>
              </a:rPr>
              <a:t>Will need multiple dot operators to access field within nested structure</a:t>
            </a:r>
          </a:p>
          <a:p>
            <a:pPr lvl="1">
              <a:defRPr/>
            </a:pPr>
            <a:r>
              <a:rPr lang="en-US" dirty="0" smtClean="0">
                <a:cs typeface="Arial"/>
              </a:rPr>
              <a:t>Given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latin typeface="Courier New"/>
                <a:cs typeface="Courier New"/>
              </a:rPr>
              <a:t> s1;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s1.sname </a:t>
            </a:r>
            <a:r>
              <a:rPr lang="en-US" dirty="0" smtClean="0">
                <a:cs typeface="Arial"/>
                <a:sym typeface="Wingdings"/>
              </a:rPr>
              <a:t> Name structure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  <a:sym typeface="Wingdings"/>
              </a:rPr>
              <a:t>s1.sname.middle </a:t>
            </a:r>
            <a:r>
              <a:rPr lang="en-US" dirty="0" smtClean="0">
                <a:cs typeface="Arial"/>
                <a:sym typeface="Wingdings"/>
              </a:rPr>
              <a:t> middle initial of name within </a:t>
            </a:r>
            <a:r>
              <a:rPr lang="en-US" dirty="0" smtClean="0">
                <a:latin typeface="Courier New"/>
                <a:cs typeface="Courier New"/>
                <a:sym typeface="Wingdings"/>
              </a:rPr>
              <a:t>s1</a:t>
            </a:r>
            <a:endParaRPr lang="en-US" dirty="0" smtClean="0">
              <a:latin typeface="Courier New"/>
              <a:cs typeface="Courier New"/>
            </a:endParaRPr>
          </a:p>
          <a:p>
            <a:pPr lvl="1">
              <a:defRPr/>
            </a:pPr>
            <a:endParaRPr lang="en-US" dirty="0" smtClean="0">
              <a:cs typeface="Arial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C7111A4-46AB-9649-A462-607147BBC4D4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E706353-0EBF-9F49-B9A1-DFB3A7BEFCA0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Today’s exercise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Given header files, main program</a:t>
            </a:r>
          </a:p>
          <a:p>
            <a:r>
              <a:rPr lang="en-US">
                <a:latin typeface="Arial" charset="0"/>
                <a:cs typeface="Courier New" charset="0"/>
              </a:rPr>
              <a:t>Complete specified functions</a:t>
            </a:r>
          </a:p>
          <a:p>
            <a:pPr lvl="1"/>
            <a:r>
              <a:rPr lang="en-US">
                <a:latin typeface="Arial" charset="0"/>
                <a:cs typeface="Courier New" charset="0"/>
              </a:rPr>
              <a:t>For the </a:t>
            </a:r>
            <a:r>
              <a:rPr lang="en-US">
                <a:latin typeface="Courier New" charset="0"/>
                <a:cs typeface="Courier New" charset="0"/>
              </a:rPr>
              <a:t>Name</a:t>
            </a:r>
            <a:r>
              <a:rPr lang="en-US">
                <a:latin typeface="Arial" charset="0"/>
                <a:cs typeface="Courier New" charset="0"/>
              </a:rPr>
              <a:t> structure</a:t>
            </a:r>
          </a:p>
          <a:p>
            <a:pPr lvl="2"/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printName(Name *n)</a:t>
            </a:r>
            <a:r>
              <a:rPr lang="en-US">
                <a:latin typeface="Arial" charset="0"/>
                <a:cs typeface="Courier New" charset="0"/>
              </a:rPr>
              <a:t>: Print the name pointed to by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, using format </a:t>
            </a:r>
            <a:r>
              <a:rPr lang="en-US">
                <a:latin typeface="Courier New" charset="0"/>
                <a:cs typeface="Courier New" charset="0"/>
              </a:rPr>
              <a:t>&lt;first&gt; &lt;middle&gt;. &lt;last&gt;</a:t>
            </a:r>
          </a:p>
          <a:p>
            <a:pPr lvl="2"/>
            <a:r>
              <a:rPr lang="en-US" b="1">
                <a:solidFill>
                  <a:srgbClr val="0000FF"/>
                </a:solidFill>
                <a:latin typeface="Courier New" charset="0"/>
                <a:cs typeface="Courier New" charset="0"/>
              </a:rPr>
              <a:t>void readName(Name *n)</a:t>
            </a:r>
            <a:r>
              <a:rPr lang="en-US">
                <a:latin typeface="Arial" charset="0"/>
                <a:cs typeface="Courier New" charset="0"/>
              </a:rPr>
              <a:t>: Prompt for and read a first, middle, and last name, and store them in the structure pointed to by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</a:p>
          <a:p>
            <a:pPr lvl="1"/>
            <a:r>
              <a:rPr lang="en-US"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Arial" charset="0"/>
                <a:cs typeface="Courier New" charset="0"/>
              </a:rPr>
              <a:t> functions on next slide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5F6318A-FDDC-9C4E-B7B0-F0CC891DCEEE}" type="datetime1">
              <a:rPr lang="en-US" sz="1200">
                <a:latin typeface="Garamond" charset="0"/>
                <a:cs typeface="Arial" charset="0"/>
              </a:rPr>
              <a:pPr eaLnBrk="1" hangingPunct="1"/>
              <a:t>6/18/16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ED4E2AA-18C0-FF45-8051-7237397983C4}" type="slidenum">
              <a:rPr lang="en-US" sz="1200">
                <a:latin typeface="Garamond" charset="0"/>
                <a:cs typeface="Arial" charset="0"/>
              </a:rPr>
              <a:pPr eaLnBrk="1" hangingPunct="1"/>
              <a:t>5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Today’s exercise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 smtClean="0">
                <a:latin typeface="Arial" charset="0"/>
              </a:rPr>
              <a:t>Given header files, main program</a:t>
            </a:r>
          </a:p>
          <a:p>
            <a:pPr>
              <a:defRPr/>
            </a:pPr>
            <a:r>
              <a:rPr lang="en-US" dirty="0" smtClean="0">
                <a:latin typeface="Arial" charset="0"/>
                <a:cs typeface="Courier New" charset="0"/>
              </a:rPr>
              <a:t>Complete specified functions</a:t>
            </a:r>
          </a:p>
          <a:p>
            <a:pPr lvl="1">
              <a:defRPr/>
            </a:pPr>
            <a:r>
              <a:rPr lang="en-US" dirty="0" smtClean="0">
                <a:latin typeface="Courier New"/>
                <a:cs typeface="Courier New"/>
              </a:rPr>
              <a:t>Name</a:t>
            </a:r>
            <a:r>
              <a:rPr lang="en-US" dirty="0" smtClean="0">
                <a:latin typeface="Arial" charset="0"/>
                <a:cs typeface="Courier New" charset="0"/>
              </a:rPr>
              <a:t> functions on previous slide</a:t>
            </a:r>
          </a:p>
          <a:p>
            <a:pPr lvl="1">
              <a:defRPr/>
            </a:pPr>
            <a:r>
              <a:rPr lang="en-US" dirty="0" smtClean="0">
                <a:latin typeface="Arial" charset="0"/>
                <a:cs typeface="Courier New" charset="0"/>
              </a:rPr>
              <a:t>For the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latin typeface="Arial" charset="0"/>
                <a:cs typeface="Courier New" charset="0"/>
              </a:rPr>
              <a:t> structure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printStudent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StudentInfo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*s)</a:t>
            </a:r>
            <a:r>
              <a:rPr lang="en-US" dirty="0" smtClean="0">
                <a:latin typeface="Arial" charset="0"/>
                <a:cs typeface="Courier New" charset="0"/>
              </a:rPr>
              <a:t>: Print information about the student pointed to by </a:t>
            </a:r>
            <a:r>
              <a:rPr lang="en-US" dirty="0" smtClean="0">
                <a:latin typeface="Courier New"/>
                <a:cs typeface="Courier New"/>
              </a:rPr>
              <a:t>s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readStudent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StudentInfo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*s)</a:t>
            </a:r>
            <a:r>
              <a:rPr lang="en-US" dirty="0" smtClean="0">
                <a:latin typeface="Arial" charset="0"/>
                <a:cs typeface="Courier New" charset="0"/>
              </a:rPr>
              <a:t>: Prompt for and read information into the student pointed to by </a:t>
            </a:r>
            <a:r>
              <a:rPr lang="en-US" dirty="0" smtClean="0">
                <a:latin typeface="Courier New"/>
                <a:cs typeface="Courier New"/>
              </a:rPr>
              <a:t>s</a:t>
            </a:r>
          </a:p>
          <a:p>
            <a:pPr lvl="2">
              <a:defRPr/>
            </a:pP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void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printList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StudentInfo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n)</a:t>
            </a:r>
            <a:r>
              <a:rPr lang="en-US" dirty="0" smtClean="0">
                <a:latin typeface="Arial" charset="0"/>
                <a:cs typeface="Courier New" charset="0"/>
              </a:rPr>
              <a:t>: Print the contents of an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latin typeface="Arial" charset="0"/>
                <a:cs typeface="Courier New" charset="0"/>
              </a:rPr>
              <a:t> that contains </a:t>
            </a:r>
            <a:r>
              <a:rPr lang="en-US" dirty="0" smtClean="0">
                <a:latin typeface="Courier New"/>
                <a:cs typeface="Courier New"/>
              </a:rPr>
              <a:t>n</a:t>
            </a:r>
            <a:r>
              <a:rPr lang="en-US" dirty="0" smtClean="0">
                <a:latin typeface="Arial" charset="0"/>
                <a:cs typeface="Courier New" charset="0"/>
              </a:rPr>
              <a:t>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>
                <a:latin typeface="Arial" charset="0"/>
                <a:cs typeface="Courier New" charset="0"/>
              </a:rPr>
              <a:t> structures</a:t>
            </a:r>
          </a:p>
          <a:p>
            <a:pPr lvl="2"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findByLName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StudentInfo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n,         char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lname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[])</a:t>
            </a:r>
            <a:r>
              <a:rPr lang="en-US" dirty="0" smtClean="0">
                <a:latin typeface="Arial" charset="0"/>
                <a:cs typeface="Courier New" charset="0"/>
              </a:rPr>
              <a:t>: Search for the student with last name </a:t>
            </a:r>
            <a:r>
              <a:rPr lang="en-US" dirty="0" err="1" smtClean="0">
                <a:latin typeface="Courier New"/>
                <a:cs typeface="Courier New"/>
              </a:rPr>
              <a:t>lname</a:t>
            </a:r>
            <a:r>
              <a:rPr lang="en-US" dirty="0" smtClean="0">
                <a:latin typeface="Arial" charset="0"/>
                <a:cs typeface="Courier New" charset="0"/>
              </a:rPr>
              <a:t> in the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latin typeface="Arial" charset="0"/>
                <a:cs typeface="Courier New" charset="0"/>
              </a:rPr>
              <a:t>. Return the index of the structure containing that last name, or -1 if not found</a:t>
            </a:r>
          </a:p>
          <a:p>
            <a:pPr lvl="2">
              <a:defRPr/>
            </a:pP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findByID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StudentInfo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list[],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n,         unsigned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int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urier New"/>
                <a:cs typeface="Courier New"/>
              </a:rPr>
              <a:t>sID</a:t>
            </a:r>
            <a:r>
              <a:rPr lang="en-US" b="1" dirty="0" smtClean="0">
                <a:solidFill>
                  <a:srgbClr val="0000FF"/>
                </a:solidFill>
                <a:latin typeface="Courier New"/>
                <a:cs typeface="Courier New"/>
              </a:rPr>
              <a:t>)</a:t>
            </a:r>
            <a:r>
              <a:rPr lang="en-US" dirty="0" smtClean="0">
                <a:latin typeface="Arial" charset="0"/>
                <a:cs typeface="Courier New" charset="0"/>
              </a:rPr>
              <a:t>: Search for the student with ID # </a:t>
            </a:r>
            <a:r>
              <a:rPr lang="en-US" dirty="0" err="1" smtClean="0">
                <a:latin typeface="Courier New"/>
                <a:cs typeface="Courier New"/>
              </a:rPr>
              <a:t>sID</a:t>
            </a:r>
            <a:r>
              <a:rPr lang="en-US" dirty="0" smtClean="0">
                <a:latin typeface="Arial" charset="0"/>
                <a:cs typeface="Courier New" charset="0"/>
              </a:rPr>
              <a:t> in the array </a:t>
            </a:r>
            <a:r>
              <a:rPr lang="en-US" dirty="0" smtClean="0">
                <a:latin typeface="Courier New"/>
                <a:cs typeface="Courier New"/>
              </a:rPr>
              <a:t>list</a:t>
            </a:r>
            <a:r>
              <a:rPr lang="en-US" dirty="0" smtClean="0">
                <a:latin typeface="Arial" charset="0"/>
                <a:cs typeface="Courier New" charset="0"/>
              </a:rPr>
              <a:t>. Return the index of the structure containing that last name, or -1 if not found</a:t>
            </a:r>
          </a:p>
          <a:p>
            <a:pPr lvl="2">
              <a:defRPr/>
            </a:pPr>
            <a:endParaRPr lang="en-US" dirty="0" smtClean="0">
              <a:latin typeface="Arial" charset="0"/>
              <a:cs typeface="Courier New" charset="0"/>
            </a:endParaRPr>
          </a:p>
          <a:p>
            <a:pPr>
              <a:defRPr/>
            </a:pPr>
            <a:endParaRPr lang="en-US" dirty="0"/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3560C25-14D5-054C-8A27-3CC1E2F74A6C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55917A7-AB4C-8C47-9B08-EBE0D245312D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charset="0"/>
                <a:cs typeface="Courier New" charset="0"/>
              </a:rPr>
              <a:t>Name</a:t>
            </a:r>
            <a:r>
              <a:rPr lang="en-US">
                <a:latin typeface="Garamond" charset="0"/>
              </a:rPr>
              <a:t> functions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Font typeface="Wingdings" charset="0"/>
              <a:buNone/>
              <a:defRPr/>
            </a:pPr>
            <a:r>
              <a:rPr lang="en-US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void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printName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Name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*n) {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2E0D6E"/>
                </a:solidFill>
                <a:latin typeface="Courier New"/>
                <a:cs typeface="Courier New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smtClean="0">
                <a:solidFill>
                  <a:srgbClr val="C41A16"/>
                </a:solidFill>
                <a:latin typeface="Courier New"/>
                <a:cs typeface="Courier New"/>
              </a:rPr>
              <a:t>"%s %c. %s\n"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, n-&gt;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first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endParaRPr lang="en-US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n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middle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, n-&gt;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last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Font typeface="Wingdings" charset="0"/>
              <a:buNone/>
              <a:defRPr/>
            </a:pPr>
            <a:endParaRPr lang="en-US" sz="3200" b="1" dirty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 smtClean="0">
                <a:solidFill>
                  <a:srgbClr val="AA0D91"/>
                </a:solidFill>
                <a:latin typeface="Courier New"/>
                <a:cs typeface="Courier New"/>
              </a:rPr>
              <a:t>void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>
                <a:solidFill>
                  <a:srgbClr val="000000"/>
                </a:solidFill>
                <a:latin typeface="Courier New"/>
                <a:cs typeface="Courier New"/>
              </a:rPr>
              <a:t>readName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Name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 *n) {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2E0D6E"/>
                </a:solidFill>
                <a:latin typeface="Courier New"/>
                <a:cs typeface="Courier New"/>
              </a:rPr>
              <a:t>printf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smtClean="0">
                <a:solidFill>
                  <a:srgbClr val="C41A16"/>
                </a:solidFill>
                <a:latin typeface="Courier New"/>
                <a:cs typeface="Courier New"/>
              </a:rPr>
              <a:t>"Enter name: "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rgbClr val="2E0D6E"/>
                </a:solidFill>
                <a:latin typeface="Courier New"/>
                <a:cs typeface="Courier New"/>
              </a:rPr>
              <a:t>scanf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(</a:t>
            </a:r>
            <a:r>
              <a:rPr lang="en-US" sz="3200" b="1" dirty="0" smtClean="0">
                <a:solidFill>
                  <a:srgbClr val="C41A16"/>
                </a:solidFill>
                <a:latin typeface="Courier New"/>
                <a:cs typeface="Courier New"/>
              </a:rPr>
              <a:t>"%s %c. %s"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, n-&gt;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first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, </a:t>
            </a:r>
            <a:endParaRPr lang="en-US" sz="3200" b="1" dirty="0" smtClean="0">
              <a:solidFill>
                <a:srgbClr val="000000"/>
              </a:solidFill>
              <a:latin typeface="Courier New"/>
              <a:cs typeface="Courier New"/>
            </a:endParaRP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	</a:t>
            </a:r>
            <a:r>
              <a:rPr lang="en-US" sz="3200" b="1" dirty="0" smtClean="0">
                <a:solidFill>
                  <a:srgbClr val="000000"/>
                </a:solidFill>
                <a:latin typeface="Courier New"/>
                <a:cs typeface="Courier New"/>
              </a:rPr>
              <a:t>		&amp;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n-&gt;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middle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, n-&gt;</a:t>
            </a:r>
            <a:r>
              <a:rPr lang="en-US" sz="3200" b="1" dirty="0" smtClean="0">
                <a:solidFill>
                  <a:srgbClr val="3F6E74"/>
                </a:solidFill>
                <a:latin typeface="Courier New"/>
                <a:cs typeface="Courier New"/>
              </a:rPr>
              <a:t>last</a:t>
            </a: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);</a:t>
            </a:r>
          </a:p>
          <a:p>
            <a:pPr marL="0" indent="0">
              <a:buFont typeface="Wingdings" charset="0"/>
              <a:buNone/>
              <a:defRPr/>
            </a:pPr>
            <a:r>
              <a:rPr lang="en-US" sz="3200" b="1" dirty="0">
                <a:solidFill>
                  <a:srgbClr val="000000"/>
                </a:solidFill>
                <a:latin typeface="Courier New"/>
                <a:cs typeface="Courier New"/>
              </a:rPr>
              <a:t>}</a:t>
            </a:r>
          </a:p>
          <a:p>
            <a:pPr marL="0" indent="0">
              <a:buFont typeface="Wingdings" charset="0"/>
              <a:buNone/>
              <a:defRPr/>
            </a:pPr>
            <a:endParaRPr lang="en-US" dirty="0"/>
          </a:p>
        </p:txBody>
      </p:sp>
      <p:sp>
        <p:nvSpPr>
          <p:cNvPr id="2457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D668A2A-DB4B-4545-BA10-0F956A4A80A8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1B8052D-6770-B542-A747-2A5A0057E18C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Single </a:t>
            </a:r>
            <a:r>
              <a:rPr lang="en-US">
                <a:latin typeface="Courier New" charset="0"/>
                <a:cs typeface="Courier New" charset="0"/>
              </a:rPr>
              <a:t>StudentInfo</a:t>
            </a:r>
            <a:r>
              <a:rPr lang="en-US">
                <a:latin typeface="Garamond" charset="0"/>
              </a:rPr>
              <a:t> functions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AA0D91"/>
                </a:solidFill>
                <a:latin typeface="Courier New" charset="0"/>
                <a:cs typeface="Courier New" charset="0"/>
              </a:rPr>
              <a:t>void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printStudent(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*s) {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6474B"/>
                </a:solidFill>
                <a:latin typeface="Courier New" charset="0"/>
                <a:cs typeface="Courier New" charset="0"/>
              </a:rPr>
              <a:t>printName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(&amp;s-&gt;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sname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ro-RO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printf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ro-RO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"ID #%.8u\n"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, s-&gt;</a:t>
            </a:r>
            <a:r>
              <a:rPr lang="ro-RO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ID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ro-RO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printf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ro-RO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"GPA: %.2lf\n"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, </a:t>
            </a:r>
          </a:p>
          <a:p>
            <a:pPr marL="0" indent="0">
              <a:buFont typeface="Wingdings" charset="0"/>
              <a:buNone/>
            </a:pP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		s-&gt;</a:t>
            </a:r>
            <a:r>
              <a:rPr lang="ro-RO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GPA</a:t>
            </a: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ro-RO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6A86522-DCBE-0C45-8AEE-FA7D01EBF6B7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F98B3F2-9CE6-3046-8025-6F62341B5945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/>
              <a:t>Single </a:t>
            </a:r>
            <a:r>
              <a:rPr lang="en-US" dirty="0" err="1" smtClean="0">
                <a:latin typeface="Courier New"/>
                <a:cs typeface="Courier New"/>
              </a:rPr>
              <a:t>StudentInfo</a:t>
            </a:r>
            <a:r>
              <a:rPr lang="en-US" dirty="0" smtClean="0"/>
              <a:t> functions (cont.)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AA0D91"/>
                </a:solidFill>
                <a:latin typeface="Courier New" charset="0"/>
                <a:cs typeface="Courier New" charset="0"/>
              </a:rPr>
              <a:t>void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readStudent(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StudentInfo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 *s) {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6474B"/>
                </a:solidFill>
                <a:latin typeface="Courier New" charset="0"/>
                <a:cs typeface="Courier New" charset="0"/>
              </a:rPr>
              <a:t>readName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(&amp;s-&gt;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sname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"Enter ID #: "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"%u"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, &amp;s-&gt;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ID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printf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"Enter GPA: "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	</a:t>
            </a:r>
            <a:r>
              <a:rPr lang="en-US" sz="3200" b="1">
                <a:solidFill>
                  <a:srgbClr val="2E0D6E"/>
                </a:solidFill>
                <a:latin typeface="Courier New" charset="0"/>
                <a:cs typeface="Courier New" charset="0"/>
              </a:rPr>
              <a:t>scanf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(</a:t>
            </a:r>
            <a:r>
              <a:rPr lang="en-US" sz="3200" b="1">
                <a:solidFill>
                  <a:srgbClr val="C41A16"/>
                </a:solidFill>
                <a:latin typeface="Courier New" charset="0"/>
                <a:cs typeface="Courier New" charset="0"/>
              </a:rPr>
              <a:t>"%lf"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, &amp;s-&gt;</a:t>
            </a:r>
            <a:r>
              <a:rPr lang="en-US" sz="3200" b="1">
                <a:solidFill>
                  <a:srgbClr val="3F6E74"/>
                </a:solidFill>
                <a:latin typeface="Courier New" charset="0"/>
                <a:cs typeface="Courier New" charset="0"/>
              </a:rPr>
              <a:t>GPA</a:t>
            </a: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);</a:t>
            </a:r>
          </a:p>
          <a:p>
            <a:pPr marL="0" indent="0">
              <a:buFont typeface="Wingdings" charset="0"/>
              <a:buNone/>
            </a:pPr>
            <a:r>
              <a:rPr lang="en-US" sz="3200" b="1">
                <a:solidFill>
                  <a:srgbClr val="000000"/>
                </a:solidFill>
                <a:latin typeface="Courier New" charset="0"/>
                <a:cs typeface="Courier New" charset="0"/>
              </a:rPr>
              <a:t>}</a:t>
            </a:r>
            <a:endParaRPr lang="en-US" b="1">
              <a:latin typeface="Courier New" charset="0"/>
              <a:cs typeface="Courier New" charset="0"/>
            </a:endParaRP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257EBDB-FE79-054F-9655-63C2CB131E7B}" type="datetime1">
              <a:rPr lang="en-US" sz="1200">
                <a:latin typeface="Garamond" charset="0"/>
              </a:rPr>
              <a:pPr eaLnBrk="1" hangingPunct="1"/>
              <a:t>6/18/16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ECE Application Programming: Lecture 11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92A8834-620D-0242-B079-3318551BD282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12595</TotalTime>
  <Words>1468</Words>
  <Application>Microsoft Macintosh PowerPoint</Application>
  <PresentationFormat>On-screen Show (4:3)</PresentationFormat>
  <Paragraphs>448</Paragraphs>
  <Slides>30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ＭＳ Ｐゴシック</vt:lpstr>
      <vt:lpstr>Garamond</vt:lpstr>
      <vt:lpstr>Wingdings</vt:lpstr>
      <vt:lpstr>Courier New</vt:lpstr>
      <vt:lpstr>Edge</vt:lpstr>
      <vt:lpstr>EECE.2160 ECE Application Programming</vt:lpstr>
      <vt:lpstr>Lecture outline</vt:lpstr>
      <vt:lpstr>Review: Structures</vt:lpstr>
      <vt:lpstr>Review: Nested structures</vt:lpstr>
      <vt:lpstr>Today’s exercise</vt:lpstr>
      <vt:lpstr>Today’s exercise (continued)</vt:lpstr>
      <vt:lpstr>Name functions</vt:lpstr>
      <vt:lpstr>Single StudentInfo functions</vt:lpstr>
      <vt:lpstr>Single StudentInfo functions (cont.)</vt:lpstr>
      <vt:lpstr>printList()</vt:lpstr>
      <vt:lpstr>findByLName()</vt:lpstr>
      <vt:lpstr>findByID()</vt:lpstr>
      <vt:lpstr>Justifying dynamic memory allocation</vt:lpstr>
      <vt:lpstr>Allocation functions (in &lt;stdlib.h&gt;)</vt:lpstr>
      <vt:lpstr>Basic allocation with malloc()</vt:lpstr>
      <vt:lpstr>Type casting</vt:lpstr>
      <vt:lpstr>Allocating/clearing memory: calloc()</vt:lpstr>
      <vt:lpstr>Resizing allocated space: realloc()</vt:lpstr>
      <vt:lpstr>Deallocating memory: free()</vt:lpstr>
      <vt:lpstr>Application: arrays</vt:lpstr>
      <vt:lpstr>Example: what does program print?</vt:lpstr>
      <vt:lpstr>Solution</vt:lpstr>
      <vt:lpstr>Pitfalls: memory leaks</vt:lpstr>
      <vt:lpstr>Pitfalls: dangling pointers</vt:lpstr>
      <vt:lpstr>Dynamically allocated strings</vt:lpstr>
      <vt:lpstr>Dynamically allocated 2D arrays</vt:lpstr>
      <vt:lpstr>Example</vt:lpstr>
      <vt:lpstr>Solution</vt:lpstr>
      <vt:lpstr>Solution (continued)</vt:lpstr>
      <vt:lpstr>Next time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Michael Geiger</cp:lastModifiedBy>
  <cp:revision>1719</cp:revision>
  <dcterms:created xsi:type="dcterms:W3CDTF">2006-04-03T05:03:01Z</dcterms:created>
  <dcterms:modified xsi:type="dcterms:W3CDTF">2016-06-18T19:21:58Z</dcterms:modified>
</cp:coreProperties>
</file>