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422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47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2E8A44-A662-D948-AEA5-F39EF42E04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52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A52248-50E9-8D44-A935-A17865213F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477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D9C7FC1-C54D-B54B-B7BB-BA49E876415D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457A72-0702-6844-8164-35F6866D2CC5}" type="datetime1">
              <a:rPr lang="en-US" smtClean="0"/>
              <a:t>2/1/18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EE44C-019E-6242-B7C5-331D75F480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8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74A3C-2BB8-9B4D-AEA5-8C16D68CD09B}" type="datetime1">
              <a:rPr lang="en-US" smtClean="0"/>
              <a:t>2/1/18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7F2FF-01F6-3148-B932-2F10C5B12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0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64C51-FF61-4B4C-9E61-3A38426BE4D0}" type="datetime1">
              <a:rPr lang="en-US" smtClean="0"/>
              <a:t>2/1/18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B10647-2404-1E4A-BD5A-13ECACE6A1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8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A59EF-FF41-7348-8009-73ACF9E858AC}" type="datetime1">
              <a:rPr lang="en-US" smtClean="0"/>
              <a:t>2/1/18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D4C52-C2EC-0E4B-9A6C-4B5080AECA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97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411D1-9D2B-0A4F-8101-6DDBEEB295F7}" type="datetime1">
              <a:rPr lang="en-US" smtClean="0"/>
              <a:t>2/1/18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3BEF5-F649-1347-9A6A-5D8B1DAFFB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91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062E64-C662-8F4C-AFAD-2DD92F31B509}" type="datetime1">
              <a:rPr lang="en-US" smtClean="0"/>
              <a:t>2/1/18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ECE Application Programming: Lecture 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B89C419-ECD0-4241-83F7-60F4329A84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5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3FFC2-3E4B-0D43-8954-2093147FC89A}" type="datetime1">
              <a:rPr lang="en-US" smtClean="0"/>
              <a:t>2/1/18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78572-DE46-8F4A-AB8C-3061F12060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5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1B08E-34A5-2C40-BF86-774D9BC247AE}" type="datetime1">
              <a:rPr lang="en-US" smtClean="0"/>
              <a:t>2/1/18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83273-562D-704C-A275-7AF849DAB1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A3F01-E10E-9C4F-A98E-29FFC1FA8908}" type="datetime1">
              <a:rPr lang="en-US" smtClean="0"/>
              <a:t>2/1/18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406E7-C0E1-0A4A-B8A1-C2BBD7D97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8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C300F-FE6A-3349-89CA-5467BADBB402}" type="datetime1">
              <a:rPr lang="en-US" smtClean="0"/>
              <a:t>2/1/18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7EAD2-318E-0A49-A53D-2BF746C75C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FF8D0F-B99A-1141-9881-7F47E431A9A7}" type="datetime1">
              <a:rPr lang="en-US" smtClean="0"/>
              <a:t>2/1/18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73695-B8D5-0340-8820-7FD6271DB9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1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CF5D4-EF1B-A34E-B963-357E7DFB266C}" type="datetime1">
              <a:rPr lang="en-US" smtClean="0"/>
              <a:t>2/1/18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AE5385-FAFF-BB4D-B6AA-050F98D7E8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CFC4D-943D-D746-9C35-F5702C8671C6}" type="datetime1">
              <a:rPr lang="en-US" smtClean="0"/>
              <a:t>2/1/18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CF8D4-0015-1648-8557-49308FFD07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46D44-BC55-FE48-8A91-33DCF39144AE}" type="datetime1">
              <a:rPr lang="en-US" smtClean="0"/>
              <a:t>2/1/18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20AB1-B85B-644D-8155-57B31A5968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4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B50C4EC-D353-DA49-8A1E-C6F46F33A60C}" type="datetime1">
              <a:rPr lang="en-US" smtClean="0"/>
              <a:t>2/1/18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9C610077-26EF-584A-B555-0CB32349A6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67" r:id="rId2"/>
    <p:sldLayoutId id="2147484468" r:id="rId3"/>
    <p:sldLayoutId id="2147484469" r:id="rId4"/>
    <p:sldLayoutId id="2147484470" r:id="rId5"/>
    <p:sldLayoutId id="2147484471" r:id="rId6"/>
    <p:sldLayoutId id="2147484472" r:id="rId7"/>
    <p:sldLayoutId id="2147484473" r:id="rId8"/>
    <p:sldLayoutId id="2147484474" r:id="rId9"/>
    <p:sldLayoutId id="2147484475" r:id="rId10"/>
    <p:sldLayoutId id="2147484476" r:id="rId11"/>
    <p:sldLayoutId id="2147484477" r:id="rId12"/>
    <p:sldLayoutId id="2147484478" r:id="rId13"/>
    <p:sldLayoutId id="2147484480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5.wmf"/><Relationship Id="rId11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7: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PE1: Flowcharts and debugging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Most IDEs allow ability to view state of program while running through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debugger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View variable values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Execute program: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One line at a time (</a:t>
            </a:r>
            <a:r>
              <a:rPr lang="en-US" dirty="0" smtClean="0">
                <a:solidFill>
                  <a:srgbClr val="0000FF"/>
                </a:solidFill>
              </a:rPr>
              <a:t>single step</a:t>
            </a:r>
            <a:r>
              <a:rPr lang="en-US" dirty="0" smtClean="0"/>
              <a:t>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By running until reaching a pre-defined stopping point (</a:t>
            </a:r>
            <a:r>
              <a:rPr lang="en-US" dirty="0" smtClean="0">
                <a:solidFill>
                  <a:srgbClr val="0000FF"/>
                </a:solidFill>
              </a:rPr>
              <a:t>breakpoint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isolate bugs without altering program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Alternate solution: inserting print statements to show program state at various points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Disadvantages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Inefficient--repeated compilation, must keep adding statements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May actually alter operation of other statements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354ED4-E728-134D-8F2E-8BF5AC983CE6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92467D-A545-7545-B1A9-C912DDFF68B3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Conditional statements: if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2 </a:t>
            </a:r>
            <a:r>
              <a:rPr lang="en-US" smtClean="0">
                <a:latin typeface="Arial" charset="0"/>
              </a:rPr>
              <a:t>due </a:t>
            </a:r>
            <a:r>
              <a:rPr lang="en-US" smtClean="0">
                <a:latin typeface="Arial" charset="0"/>
              </a:rPr>
              <a:t>2/7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C82D47-CF9C-3C4E-AA39-3B3118DDB2C6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0CF91C-3FAF-9F4B-8A91-B879344D54EA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2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2/7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Basic variable input with </a:t>
            </a:r>
            <a:r>
              <a:rPr lang="en-US" dirty="0" err="1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PE1: Flowcharts and debugging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DC6FAE-3273-6E4E-A97A-CAF6B3284645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5CED52A-8CE3-1D4A-9691-F41F3F36204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scanf()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To read input, use format specifiers in </a:t>
            </a:r>
            <a:r>
              <a:rPr lang="en-US">
                <a:latin typeface="Courier New" charset="0"/>
                <a:cs typeface="Courier New" charset="0"/>
              </a:rPr>
              <a:t>scanf() </a:t>
            </a:r>
            <a:r>
              <a:rPr lang="en-US">
                <a:latin typeface="Arial" charset="0"/>
              </a:rPr>
              <a:t>format string, followed by addresses of variables</a:t>
            </a:r>
          </a:p>
          <a:p>
            <a:pPr lvl="1"/>
            <a:r>
              <a:rPr lang="en-US" sz="2800">
                <a:latin typeface="Courier New" charset="0"/>
              </a:rPr>
              <a:t>scanf("%d %f",&amp;hours,&amp;rate);</a:t>
            </a:r>
          </a:p>
          <a:p>
            <a:r>
              <a:rPr lang="en-US">
                <a:latin typeface="Arial" charset="0"/>
              </a:rPr>
              <a:t>Space in format string only matters if using </a:t>
            </a:r>
            <a:r>
              <a:rPr lang="en-US">
                <a:latin typeface="Courier New" charset="0"/>
                <a:cs typeface="Courier New" charset="0"/>
              </a:rPr>
              <a:t>%c </a:t>
            </a:r>
            <a:r>
              <a:rPr lang="en-US">
                <a:latin typeface="Arial" charset="0"/>
              </a:rPr>
              <a:t>format specifier</a:t>
            </a:r>
          </a:p>
          <a:p>
            <a:r>
              <a:rPr lang="en-US">
                <a:latin typeface="Arial" charset="0"/>
              </a:rPr>
              <a:t>If format of input does not match format specifier, </a:t>
            </a:r>
            <a:r>
              <a:rPr lang="en-US">
                <a:latin typeface="Courier New" charset="0"/>
                <a:cs typeface="Courier New" charset="0"/>
              </a:rPr>
              <a:t>scanf()</a:t>
            </a:r>
            <a:r>
              <a:rPr lang="en-US">
                <a:latin typeface="Arial" charset="0"/>
              </a:rPr>
              <a:t> stops and returns # values successfully read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2DE971-22F2-4146-8493-549666F5FB0D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36C010-7CE5-6843-B884-E4598B941BD8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Graphical representation of process</a:t>
            </a:r>
          </a:p>
          <a:p>
            <a:pPr lvl="1"/>
            <a:r>
              <a:rPr lang="en-US">
                <a:latin typeface="Arial" charset="0"/>
              </a:rPr>
              <a:t>Shows all steps and their order</a:t>
            </a:r>
          </a:p>
          <a:p>
            <a:pPr lvl="1"/>
            <a:r>
              <a:rPr lang="en-US">
                <a:latin typeface="Arial" charset="0"/>
              </a:rPr>
              <a:t>In programming, use to organize program before writing code</a:t>
            </a:r>
          </a:p>
          <a:p>
            <a:r>
              <a:rPr lang="en-US">
                <a:latin typeface="Arial" charset="0"/>
              </a:rPr>
              <a:t>Basic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A926A3-BBFA-F04B-BF70-A43C5549C153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FA24FA-708E-2F43-AF89-AB905AA28E32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1295400" y="3657600"/>
            <a:ext cx="13716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5"/>
          <p:cNvSpPr>
            <a:spLocks noChangeArrowheads="1"/>
          </p:cNvSpPr>
          <p:nvPr/>
        </p:nvSpPr>
        <p:spPr bwMode="auto">
          <a:xfrm>
            <a:off x="1295400" y="5257800"/>
            <a:ext cx="1371600" cy="4572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7"/>
          <p:cNvSpPr>
            <a:spLocks noChangeArrowheads="1"/>
          </p:cNvSpPr>
          <p:nvPr/>
        </p:nvSpPr>
        <p:spPr bwMode="auto">
          <a:xfrm>
            <a:off x="1295400" y="4495800"/>
            <a:ext cx="1371600" cy="4572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>
            <a:off x="4495800" y="3733800"/>
            <a:ext cx="1371600" cy="304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utoShape 10"/>
          <p:cNvSpPr>
            <a:spLocks noChangeArrowheads="1"/>
          </p:cNvSpPr>
          <p:nvPr/>
        </p:nvSpPr>
        <p:spPr bwMode="auto">
          <a:xfrm>
            <a:off x="4876800" y="4495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utoShape 11"/>
          <p:cNvSpPr>
            <a:spLocks noChangeArrowheads="1"/>
          </p:cNvSpPr>
          <p:nvPr/>
        </p:nvSpPr>
        <p:spPr bwMode="auto">
          <a:xfrm>
            <a:off x="4906963" y="5257800"/>
            <a:ext cx="381000" cy="457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2667000" y="3657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Process</a:t>
            </a: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2667000" y="5257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Decision</a:t>
            </a: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2667000" y="4495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Input/Output</a:t>
            </a:r>
          </a:p>
        </p:txBody>
      </p:sp>
      <p:sp>
        <p:nvSpPr>
          <p:cNvPr id="11280" name="Text Box 21"/>
          <p:cNvSpPr txBox="1">
            <a:spLocks noChangeArrowheads="1"/>
          </p:cNvSpPr>
          <p:nvPr/>
        </p:nvSpPr>
        <p:spPr bwMode="auto">
          <a:xfrm>
            <a:off x="5867400" y="36576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Terminator (start/end)</a:t>
            </a:r>
          </a:p>
        </p:txBody>
      </p:sp>
      <p:sp>
        <p:nvSpPr>
          <p:cNvPr id="11281" name="Text Box 22"/>
          <p:cNvSpPr txBox="1">
            <a:spLocks noChangeArrowheads="1"/>
          </p:cNvSpPr>
          <p:nvPr/>
        </p:nvSpPr>
        <p:spPr bwMode="auto">
          <a:xfrm>
            <a:off x="5867400" y="4495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</a:t>
            </a:r>
          </a:p>
        </p:txBody>
      </p:sp>
      <p:sp>
        <p:nvSpPr>
          <p:cNvPr id="11282" name="Text Box 23"/>
          <p:cNvSpPr txBox="1">
            <a:spLocks noChangeArrowheads="1"/>
          </p:cNvSpPr>
          <p:nvPr/>
        </p:nvSpPr>
        <p:spPr bwMode="auto">
          <a:xfrm>
            <a:off x="5867400" y="5257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 (off page)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r>
              <a:rPr lang="en-US" sz="4000">
                <a:latin typeface="Garamond" charset="0"/>
              </a:rPr>
              <a:t>Example: Quadratic Equation Solver</a:t>
            </a: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1447800" y="22098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“Quadratic Equation Solver”</a:t>
            </a:r>
          </a:p>
        </p:txBody>
      </p:sp>
      <p:sp>
        <p:nvSpPr>
          <p:cNvPr id="12292" name="AutoShape 21"/>
          <p:cNvSpPr>
            <a:spLocks noChangeArrowheads="1"/>
          </p:cNvSpPr>
          <p:nvPr/>
        </p:nvSpPr>
        <p:spPr bwMode="auto">
          <a:xfrm>
            <a:off x="1447800" y="32004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“Enter A, B, C: ”</a:t>
            </a:r>
          </a:p>
        </p:txBody>
      </p:sp>
      <p:sp>
        <p:nvSpPr>
          <p:cNvPr id="12293" name="AutoShape 22"/>
          <p:cNvSpPr>
            <a:spLocks noChangeArrowheads="1"/>
          </p:cNvSpPr>
          <p:nvPr/>
        </p:nvSpPr>
        <p:spPr bwMode="auto">
          <a:xfrm>
            <a:off x="1447800" y="4191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Input A, B, C</a:t>
            </a:r>
          </a:p>
        </p:txBody>
      </p:sp>
      <p:sp>
        <p:nvSpPr>
          <p:cNvPr id="12294" name="AutoShape 34"/>
          <p:cNvSpPr>
            <a:spLocks noChangeArrowheads="1"/>
          </p:cNvSpPr>
          <p:nvPr/>
        </p:nvSpPr>
        <p:spPr bwMode="auto">
          <a:xfrm>
            <a:off x="1600200" y="1371600"/>
            <a:ext cx="2209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Start</a:t>
            </a:r>
          </a:p>
        </p:txBody>
      </p:sp>
      <p:sp>
        <p:nvSpPr>
          <p:cNvPr id="12295" name="Line 36"/>
          <p:cNvSpPr>
            <a:spLocks noChangeShapeType="1"/>
          </p:cNvSpPr>
          <p:nvPr/>
        </p:nvSpPr>
        <p:spPr bwMode="auto">
          <a:xfrm>
            <a:off x="27432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37"/>
          <p:cNvSpPr>
            <a:spLocks noChangeShapeType="1"/>
          </p:cNvSpPr>
          <p:nvPr/>
        </p:nvSpPr>
        <p:spPr bwMode="auto">
          <a:xfrm>
            <a:off x="2743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38"/>
          <p:cNvSpPr>
            <a:spLocks noChangeShapeType="1"/>
          </p:cNvSpPr>
          <p:nvPr/>
        </p:nvSpPr>
        <p:spPr bwMode="auto">
          <a:xfrm>
            <a:off x="27432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9"/>
          <p:cNvSpPr>
            <a:spLocks noChangeShapeType="1"/>
          </p:cNvSpPr>
          <p:nvPr/>
        </p:nvSpPr>
        <p:spPr bwMode="auto">
          <a:xfrm>
            <a:off x="2743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2E3528-E1A2-7E48-B74A-63198D052472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759139-E1FB-344A-91C8-B121C58C171F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pic>
        <p:nvPicPr>
          <p:cNvPr id="1230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5105400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2"/>
          <p:cNvSpPr>
            <a:spLocks noChangeArrowheads="1"/>
          </p:cNvSpPr>
          <p:nvPr/>
        </p:nvSpPr>
        <p:spPr bwMode="auto">
          <a:xfrm>
            <a:off x="2209800" y="3505200"/>
            <a:ext cx="1371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5" name="AutoShape 58"/>
          <p:cNvSpPr>
            <a:spLocks noChangeArrowheads="1"/>
          </p:cNvSpPr>
          <p:nvPr/>
        </p:nvSpPr>
        <p:spPr bwMode="auto">
          <a:xfrm>
            <a:off x="1828800" y="5486400"/>
            <a:ext cx="35052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21"/>
          <p:cNvSpPr>
            <a:spLocks noChangeArrowheads="1"/>
          </p:cNvSpPr>
          <p:nvPr/>
        </p:nvSpPr>
        <p:spPr bwMode="auto">
          <a:xfrm>
            <a:off x="2209800" y="4495800"/>
            <a:ext cx="2895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09800" y="274638"/>
            <a:ext cx="6858000" cy="944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Quadratic Equation Solver (cont.)</a:t>
            </a:r>
          </a:p>
        </p:txBody>
      </p:sp>
      <p:graphicFrame>
        <p:nvGraphicFramePr>
          <p:cNvPr id="13318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38400" y="3581400"/>
          <a:ext cx="7620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5" name="Equation" r:id="rId3" imgW="571252" imgH="393529" progId="Equation.3">
                  <p:embed/>
                </p:oleObj>
              </mc:Choice>
              <mc:Fallback>
                <p:oleObj name="Equation" r:id="rId3" imgW="571252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7620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0" y="4572000"/>
          <a:ext cx="26670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6" name="Equation" r:id="rId5" imgW="2463800" imgH="431800" progId="Equation.3">
                  <p:embed/>
                </p:oleObj>
              </mc:Choice>
              <mc:Fallback>
                <p:oleObj name="Equation" r:id="rId5" imgW="24638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0"/>
                        <a:ext cx="26670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981200" y="5530850"/>
          <a:ext cx="28956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7" name="Equation" r:id="rId7" imgW="2222500" imgH="431800" progId="Equation.3">
                  <p:embed/>
                </p:oleObj>
              </mc:Choice>
              <mc:Fallback>
                <p:oleObj name="Equation" r:id="rId7" imgW="22225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30850"/>
                        <a:ext cx="28956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Line 7"/>
          <p:cNvSpPr>
            <a:spLocks noChangeShapeType="1"/>
          </p:cNvSpPr>
          <p:nvPr/>
        </p:nvSpPr>
        <p:spPr bwMode="auto">
          <a:xfrm>
            <a:off x="8382000" y="18288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AutoShape 14"/>
          <p:cNvSpPr>
            <a:spLocks noChangeArrowheads="1"/>
          </p:cNvSpPr>
          <p:nvPr/>
        </p:nvSpPr>
        <p:spPr bwMode="auto">
          <a:xfrm>
            <a:off x="533400" y="13716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13323" name="Line 15"/>
          <p:cNvSpPr>
            <a:spLocks noChangeShapeType="1"/>
          </p:cNvSpPr>
          <p:nvPr/>
        </p:nvSpPr>
        <p:spPr bwMode="auto">
          <a:xfrm>
            <a:off x="1905000" y="175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6"/>
          <p:cNvSpPr>
            <a:spLocks noChangeShapeType="1"/>
          </p:cNvSpPr>
          <p:nvPr/>
        </p:nvSpPr>
        <p:spPr bwMode="auto">
          <a:xfrm>
            <a:off x="1219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1600200" y="14478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4572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27" name="AutoShape 20"/>
          <p:cNvSpPr>
            <a:spLocks noChangeArrowheads="1"/>
          </p:cNvSpPr>
          <p:nvPr/>
        </p:nvSpPr>
        <p:spPr bwMode="auto">
          <a:xfrm>
            <a:off x="2209800" y="1447800"/>
            <a:ext cx="1371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28" name="AutoShape 23"/>
          <p:cNvSpPr>
            <a:spLocks noChangeArrowheads="1"/>
          </p:cNvSpPr>
          <p:nvPr/>
        </p:nvSpPr>
        <p:spPr bwMode="auto">
          <a:xfrm>
            <a:off x="152400" y="2438400"/>
            <a:ext cx="20574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DISC=B*B-4*A*C</a:t>
            </a:r>
          </a:p>
        </p:txBody>
      </p:sp>
      <p:sp>
        <p:nvSpPr>
          <p:cNvPr id="13329" name="AutoShape 24"/>
          <p:cNvSpPr>
            <a:spLocks noChangeArrowheads="1"/>
          </p:cNvSpPr>
          <p:nvPr/>
        </p:nvSpPr>
        <p:spPr bwMode="auto">
          <a:xfrm>
            <a:off x="3810000" y="1524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</a:t>
            </a:r>
          </a:p>
        </p:txBody>
      </p:sp>
      <p:sp>
        <p:nvSpPr>
          <p:cNvPr id="13330" name="AutoShape 25"/>
          <p:cNvSpPr>
            <a:spLocks noChangeArrowheads="1"/>
          </p:cNvSpPr>
          <p:nvPr/>
        </p:nvSpPr>
        <p:spPr bwMode="auto">
          <a:xfrm>
            <a:off x="533400" y="3429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 = 0?</a:t>
            </a:r>
          </a:p>
        </p:txBody>
      </p:sp>
      <p:sp>
        <p:nvSpPr>
          <p:cNvPr id="13331" name="Line 26"/>
          <p:cNvSpPr>
            <a:spLocks noChangeShapeType="1"/>
          </p:cNvSpPr>
          <p:nvPr/>
        </p:nvSpPr>
        <p:spPr bwMode="auto">
          <a:xfrm>
            <a:off x="19050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7"/>
          <p:cNvSpPr>
            <a:spLocks noChangeShapeType="1"/>
          </p:cNvSpPr>
          <p:nvPr/>
        </p:nvSpPr>
        <p:spPr bwMode="auto">
          <a:xfrm>
            <a:off x="12192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Text Box 28"/>
          <p:cNvSpPr txBox="1">
            <a:spLocks noChangeArrowheads="1"/>
          </p:cNvSpPr>
          <p:nvPr/>
        </p:nvSpPr>
        <p:spPr bwMode="auto">
          <a:xfrm>
            <a:off x="1600200" y="3505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34" name="Text Box 29"/>
          <p:cNvSpPr txBox="1">
            <a:spLocks noChangeArrowheads="1"/>
          </p:cNvSpPr>
          <p:nvPr/>
        </p:nvSpPr>
        <p:spPr bwMode="auto">
          <a:xfrm>
            <a:off x="457200" y="4191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35" name="AutoShape 30"/>
          <p:cNvSpPr>
            <a:spLocks noChangeArrowheads="1"/>
          </p:cNvSpPr>
          <p:nvPr/>
        </p:nvSpPr>
        <p:spPr bwMode="auto">
          <a:xfrm>
            <a:off x="533400" y="4495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DISC&gt;0?</a:t>
            </a:r>
          </a:p>
        </p:txBody>
      </p:sp>
      <p:sp>
        <p:nvSpPr>
          <p:cNvPr id="13336" name="Line 31"/>
          <p:cNvSpPr>
            <a:spLocks noChangeShapeType="1"/>
          </p:cNvSpPr>
          <p:nvPr/>
        </p:nvSpPr>
        <p:spPr bwMode="auto">
          <a:xfrm>
            <a:off x="19050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2"/>
          <p:cNvSpPr>
            <a:spLocks noChangeShapeType="1"/>
          </p:cNvSpPr>
          <p:nvPr/>
        </p:nvSpPr>
        <p:spPr bwMode="auto">
          <a:xfrm>
            <a:off x="12192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Text Box 33"/>
          <p:cNvSpPr txBox="1">
            <a:spLocks noChangeArrowheads="1"/>
          </p:cNvSpPr>
          <p:nvPr/>
        </p:nvSpPr>
        <p:spPr bwMode="auto">
          <a:xfrm>
            <a:off x="1600200" y="4572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39" name="Text Box 34"/>
          <p:cNvSpPr txBox="1">
            <a:spLocks noChangeArrowheads="1"/>
          </p:cNvSpPr>
          <p:nvPr/>
        </p:nvSpPr>
        <p:spPr bwMode="auto">
          <a:xfrm>
            <a:off x="457200" y="5257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40" name="Line 35"/>
          <p:cNvSpPr>
            <a:spLocks noChangeShapeType="1"/>
          </p:cNvSpPr>
          <p:nvPr/>
        </p:nvSpPr>
        <p:spPr bwMode="auto">
          <a:xfrm>
            <a:off x="12192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AutoShape 44"/>
          <p:cNvSpPr>
            <a:spLocks noChangeArrowheads="1"/>
          </p:cNvSpPr>
          <p:nvPr/>
        </p:nvSpPr>
        <p:spPr bwMode="auto">
          <a:xfrm>
            <a:off x="3810000" y="35814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</a:t>
            </a:r>
          </a:p>
        </p:txBody>
      </p:sp>
      <p:sp>
        <p:nvSpPr>
          <p:cNvPr id="13342" name="AutoShape 50"/>
          <p:cNvSpPr>
            <a:spLocks noChangeArrowheads="1"/>
          </p:cNvSpPr>
          <p:nvPr/>
        </p:nvSpPr>
        <p:spPr bwMode="auto">
          <a:xfrm>
            <a:off x="5257800" y="4572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X1,X2</a:t>
            </a:r>
          </a:p>
        </p:txBody>
      </p:sp>
      <p:sp>
        <p:nvSpPr>
          <p:cNvPr id="13343" name="Line 51"/>
          <p:cNvSpPr>
            <a:spLocks noChangeShapeType="1"/>
          </p:cNvSpPr>
          <p:nvPr/>
        </p:nvSpPr>
        <p:spPr bwMode="auto">
          <a:xfrm>
            <a:off x="3581400" y="175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52"/>
          <p:cNvSpPr>
            <a:spLocks noChangeShapeType="1"/>
          </p:cNvSpPr>
          <p:nvPr/>
        </p:nvSpPr>
        <p:spPr bwMode="auto">
          <a:xfrm>
            <a:off x="35814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53"/>
          <p:cNvSpPr>
            <a:spLocks noChangeShapeType="1"/>
          </p:cNvSpPr>
          <p:nvPr/>
        </p:nvSpPr>
        <p:spPr bwMode="auto">
          <a:xfrm>
            <a:off x="51054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54"/>
          <p:cNvSpPr>
            <a:spLocks noChangeShapeType="1"/>
          </p:cNvSpPr>
          <p:nvPr/>
        </p:nvSpPr>
        <p:spPr bwMode="auto">
          <a:xfrm>
            <a:off x="12192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AutoShape 59"/>
          <p:cNvSpPr>
            <a:spLocks noChangeArrowheads="1"/>
          </p:cNvSpPr>
          <p:nvPr/>
        </p:nvSpPr>
        <p:spPr bwMode="auto">
          <a:xfrm>
            <a:off x="5486400" y="55626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XREAL + XIMAG i</a:t>
            </a:r>
          </a:p>
          <a:p>
            <a:pPr algn="ctr"/>
            <a:r>
              <a:rPr lang="en-US" sz="1200"/>
              <a:t>XREAL – XIMAG i</a:t>
            </a:r>
          </a:p>
        </p:txBody>
      </p:sp>
      <p:sp>
        <p:nvSpPr>
          <p:cNvPr id="13348" name="Line 60"/>
          <p:cNvSpPr>
            <a:spLocks noChangeShapeType="1"/>
          </p:cNvSpPr>
          <p:nvPr/>
        </p:nvSpPr>
        <p:spPr bwMode="auto">
          <a:xfrm>
            <a:off x="12192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61"/>
          <p:cNvSpPr>
            <a:spLocks noChangeShapeType="1"/>
          </p:cNvSpPr>
          <p:nvPr/>
        </p:nvSpPr>
        <p:spPr bwMode="auto">
          <a:xfrm>
            <a:off x="6096000" y="1828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62"/>
          <p:cNvSpPr>
            <a:spLocks noChangeShapeType="1"/>
          </p:cNvSpPr>
          <p:nvPr/>
        </p:nvSpPr>
        <p:spPr bwMode="auto">
          <a:xfrm>
            <a:off x="6096000" y="3886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63"/>
          <p:cNvSpPr>
            <a:spLocks noChangeShapeType="1"/>
          </p:cNvSpPr>
          <p:nvPr/>
        </p:nvSpPr>
        <p:spPr bwMode="auto">
          <a:xfrm>
            <a:off x="7467600" y="487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64"/>
          <p:cNvSpPr>
            <a:spLocks noChangeShapeType="1"/>
          </p:cNvSpPr>
          <p:nvPr/>
        </p:nvSpPr>
        <p:spPr bwMode="auto">
          <a:xfrm>
            <a:off x="7696200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65"/>
          <p:cNvSpPr>
            <a:spLocks noChangeShapeType="1"/>
          </p:cNvSpPr>
          <p:nvPr/>
        </p:nvSpPr>
        <p:spPr bwMode="auto">
          <a:xfrm>
            <a:off x="53340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AutoShape 66"/>
          <p:cNvSpPr>
            <a:spLocks noChangeArrowheads="1"/>
          </p:cNvSpPr>
          <p:nvPr/>
        </p:nvSpPr>
        <p:spPr bwMode="auto">
          <a:xfrm>
            <a:off x="7848600" y="6172200"/>
            <a:ext cx="1066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Done</a:t>
            </a:r>
          </a:p>
        </p:txBody>
      </p:sp>
      <p:graphicFrame>
        <p:nvGraphicFramePr>
          <p:cNvPr id="1335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38400" y="1520825"/>
          <a:ext cx="6858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8" name="Equation" r:id="rId9" imgW="571252" imgH="393529" progId="Equation.3">
                  <p:embed/>
                </p:oleObj>
              </mc:Choice>
              <mc:Fallback>
                <p:oleObj name="Equation" r:id="rId9" imgW="571252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20825"/>
                        <a:ext cx="6858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Date Placeholder 4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FC44D8-7161-1C44-9980-0D74770861D5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0DF596-AA13-FB43-951C-D6783C773A39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7</a:t>
            </a:r>
            <a:endParaRPr lang="en-US"/>
          </a:p>
        </p:txBody>
      </p:sp>
      <p:pic>
        <p:nvPicPr>
          <p:cNvPr id="13359" name="Picture 1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320675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Exercise: Flowchart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charset="0"/>
              </a:rPr>
              <a:t>Design a flowchart to solve the following:</a:t>
            </a:r>
          </a:p>
          <a:p>
            <a:pPr lvl="1"/>
            <a:r>
              <a:rPr lang="en-US" sz="2400" dirty="0">
                <a:latin typeface="Arial" charset="0"/>
              </a:rPr>
              <a:t>Prompt a user to enter four numbers on a single line, which represent the contents of a 2x2 array</a:t>
            </a:r>
          </a:p>
          <a:p>
            <a:pPr lvl="1"/>
            <a:r>
              <a:rPr lang="en-US" sz="2400" dirty="0">
                <a:latin typeface="Arial" charset="0"/>
              </a:rPr>
              <a:t>After reading the values, your program should print the matrix represented by these values</a:t>
            </a:r>
          </a:p>
          <a:p>
            <a:pPr lvl="2"/>
            <a:r>
              <a:rPr lang="en-US" sz="2000" dirty="0">
                <a:latin typeface="Arial" charset="0"/>
              </a:rPr>
              <a:t>For example, if the user enters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1 2 3 4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, print:</a:t>
            </a:r>
            <a:r>
              <a:rPr lang="en-US" sz="2000" dirty="0">
                <a:latin typeface="Courier New" charset="0"/>
                <a:cs typeface="Courier New" charset="0"/>
              </a:rPr>
              <a:t> </a:t>
            </a:r>
          </a:p>
          <a:p>
            <a:pPr lvl="1"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      </a:t>
            </a:r>
            <a:r>
              <a:rPr lang="en-US" sz="2400" smtClean="0">
                <a:latin typeface="Courier New" charset="0"/>
                <a:cs typeface="Courier New" charset="0"/>
              </a:rPr>
              <a:t>1  </a:t>
            </a:r>
            <a:r>
              <a:rPr lang="en-US" sz="2400">
                <a:latin typeface="Courier New" charset="0"/>
                <a:cs typeface="Courier New" charset="0"/>
              </a:rPr>
              <a:t>2</a:t>
            </a:r>
          </a:p>
          <a:p>
            <a:pPr lvl="1"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    3  4</a:t>
            </a:r>
          </a:p>
          <a:p>
            <a:pPr lvl="2"/>
            <a:r>
              <a:rPr lang="en-US" sz="2000" dirty="0">
                <a:latin typeface="Arial" charset="0"/>
              </a:rPr>
              <a:t>Assume all values have the same number of digits</a:t>
            </a:r>
          </a:p>
          <a:p>
            <a:pPr lvl="1"/>
            <a:r>
              <a:rPr lang="en-US" sz="2400" dirty="0">
                <a:latin typeface="Arial" charset="0"/>
              </a:rPr>
              <a:t>Also, calculate the matrix determinant and print it on a separate line</a:t>
            </a:r>
          </a:p>
          <a:p>
            <a:pPr lvl="2"/>
            <a:r>
              <a:rPr lang="en-US" sz="2000" dirty="0">
                <a:latin typeface="Arial" charset="0"/>
              </a:rPr>
              <a:t>In the example above, determinant = (1x4) - (2x3) = 4-6 = -2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79E8D2-ACD3-E049-80D9-6D1AA7466D76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B7CD94-676C-A646-B10D-34D18983B456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Flowchart: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9F355FD-2EE7-734D-BAFB-BA43C4ACCF27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67A257-41A8-5E4E-9B9A-CB0D6312BC0F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63" y="1050925"/>
            <a:ext cx="3475037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Converting flowchart to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data are used in the process?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Can those data be represented as constants?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not, what variables are needed?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How many?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What type(s)?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How should variables be named?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C statement corresponds to each process step?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Input statements: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Output statements: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Terminators: start/end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dirty="0" smtClean="0"/>
              <a:t> function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Will generalize later to any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General process steps: basic expressions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May need multiple lines of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7450F2E-28A4-5F49-A825-AD13A8D77FE9}" type="datetime1">
              <a:rPr lang="en-US" smtClean="0">
                <a:latin typeface="Garamond" charset="0"/>
              </a:rPr>
              <a:t>2/1/18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717274-A51A-4040-92B1-2EDF7663E2A5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6756</TotalTime>
  <Words>575</Words>
  <Application>Microsoft Macintosh PowerPoint</Application>
  <PresentationFormat>On-screen Show (4:3)</PresentationFormat>
  <Paragraphs>130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Edge</vt:lpstr>
      <vt:lpstr>Equation</vt:lpstr>
      <vt:lpstr>EECE.2160 ECE Application Programming</vt:lpstr>
      <vt:lpstr>Lecture outline</vt:lpstr>
      <vt:lpstr>Review: scanf()</vt:lpstr>
      <vt:lpstr>Flowcharts</vt:lpstr>
      <vt:lpstr>Example: Quadratic Equation Solver</vt:lpstr>
      <vt:lpstr>Quadratic Equation Solver (cont.)</vt:lpstr>
      <vt:lpstr>Exercise: Flowchart</vt:lpstr>
      <vt:lpstr>Flowchart: solution</vt:lpstr>
      <vt:lpstr>Converting flowchart to program</vt:lpstr>
      <vt:lpstr>Debugging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1538</cp:revision>
  <dcterms:created xsi:type="dcterms:W3CDTF">2006-04-03T05:03:01Z</dcterms:created>
  <dcterms:modified xsi:type="dcterms:W3CDTF">2018-02-01T20:01:07Z</dcterms:modified>
</cp:coreProperties>
</file>