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58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410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92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0A2A286-D517-4147-AD69-CE3AC7647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F925B46-1FF4-2449-8EC2-2E4EAD2B7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E3941F-56A4-D44B-BB0A-F5ABD356707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603F0B-AA5C-3043-BB12-AD337E27314C}" type="datetime1">
              <a:rPr lang="en-US" smtClean="0"/>
              <a:t>4/22/18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32002-D289-A446-9854-1BFEFEBAD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149EB-97AF-6245-997D-F151959E9EAC}" type="datetime1">
              <a:rPr lang="en-US" smtClean="0"/>
              <a:t>4/22/18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4CEC-1B13-AF46-868D-FF159C4F2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F58C-0754-6241-8DDA-BF9B86EBE743}" type="datetime1">
              <a:rPr lang="en-US" smtClean="0"/>
              <a:t>4/22/18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E65A9-6DAD-5F4C-AC8F-90A910E6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91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10391-56AE-5D4B-8E03-0C3653FC5871}" type="datetime1">
              <a:rPr lang="en-US" smtClean="0"/>
              <a:t>4/22/18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8A5A-DBF2-6347-B3F6-66DA9226C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3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56A8-7B4C-9247-94DC-3D459C5C1E0B}" type="datetime1">
              <a:rPr lang="en-US" smtClean="0"/>
              <a:t>4/22/18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863EE-C0D3-4B43-82B6-807A137C7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6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8260-696B-084D-999A-3DE0146D993A}" type="datetime1">
              <a:rPr lang="en-US" smtClean="0"/>
              <a:t>4/22/18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B9FC3-73DB-4E4E-AA57-7F83DB0FC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0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59182-0310-034D-9641-E386A9400D9E}" type="datetime1">
              <a:rPr lang="en-US" smtClean="0"/>
              <a:t>4/22/18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3CBE0-3696-8B48-8182-1BDAB557B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3B32F-8A5E-3745-AE98-351A12BED2F6}" type="datetime1">
              <a:rPr lang="en-US" smtClean="0"/>
              <a:t>4/22/18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6DDAE-0403-3A40-BFC4-EE7916C65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21366-DFA8-D147-8879-0763B1EA1ACE}" type="datetime1">
              <a:rPr lang="en-US" smtClean="0"/>
              <a:t>4/22/18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2114C-B630-A644-B76D-89E6E438F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F7F69-4C60-0B4D-A5A5-388542A5C4A5}" type="datetime1">
              <a:rPr lang="en-US" smtClean="0"/>
              <a:t>4/22/18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52EF3-D14B-4642-A2A9-47846C719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5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753E5-0CE6-4449-86C5-22FBECAEEE82}" type="datetime1">
              <a:rPr lang="en-US" smtClean="0"/>
              <a:t>4/22/18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D71B5-EEB6-1D45-BF36-BC330E9EE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F1770-169F-F04E-BA27-160DCBB4693A}" type="datetime1">
              <a:rPr lang="en-US" smtClean="0"/>
              <a:t>4/22/18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213C-CC4E-CF47-9E75-4DC2737F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5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9D1B-737A-3C42-858A-ABA4830F038E}" type="datetime1">
              <a:rPr lang="en-US" smtClean="0"/>
              <a:t>4/22/18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B7679-EC88-8B44-A4B2-25C069E0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F1A5305-9339-AC43-AE22-F82ECAB48F09}" type="datetime1">
              <a:rPr lang="en-US" smtClean="0"/>
              <a:t>4/22/18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B3FC80F-B26F-A94C-A6AC-F2685373F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1" r:id="rId1"/>
    <p:sldLayoutId id="2147484919" r:id="rId2"/>
    <p:sldLayoutId id="2147484920" r:id="rId3"/>
    <p:sldLayoutId id="2147484921" r:id="rId4"/>
    <p:sldLayoutId id="2147484922" r:id="rId5"/>
    <p:sldLayoutId id="2147484923" r:id="rId6"/>
    <p:sldLayoutId id="2147484924" r:id="rId7"/>
    <p:sldLayoutId id="2147484925" r:id="rId8"/>
    <p:sldLayoutId id="2147484926" r:id="rId9"/>
    <p:sldLayoutId id="2147484927" r:id="rId10"/>
    <p:sldLayoutId id="2147484928" r:id="rId11"/>
    <p:sldLayoutId id="2147484929" r:id="rId12"/>
    <p:sldLayoutId id="214748493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>
                <a:latin typeface="Garamond" charset="0"/>
              </a:rPr>
              <a:t>16.216</a:t>
            </a:r>
            <a:br>
              <a:rPr lang="en-US" sz="4600">
                <a:latin typeface="Garamond" charset="0"/>
              </a:rPr>
            </a:br>
            <a:r>
              <a:rPr lang="en-US" sz="460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32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Bitwise operators (continued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Shift bits to right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 smtClean="0"/>
              <a:t>Shift amount = original position of lowest bit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 smtClean="0"/>
              <a:t>Examples: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/>
              <a:t>Lowest 16 bits </a:t>
            </a:r>
            <a:r>
              <a:rPr lang="en-US" dirty="0" smtClean="0">
                <a:sym typeface="Wingdings" pitchFamily="2" charset="2"/>
              </a:rPr>
              <a:t> bits 0-15  no shift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Upper 16 bits  bits 16-31  shift right by 16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Bits 24-31  shift right by 24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Bits 1-6  shift right by 1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Order doesn’t really matter</a:t>
            </a:r>
          </a:p>
          <a:p>
            <a:pPr marL="841375" lvl="1" indent="-51435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Could shift first and then AND to mask out upper bits</a:t>
            </a:r>
          </a:p>
          <a:p>
            <a:pPr marL="514350" indent="-51435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steps in single operation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 smtClean="0"/>
              <a:t>Examples: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/>
              <a:t>Upper 16 bits of x = (x &amp; 0xFFFF0000) &gt;&gt; 16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/>
              <a:t>Bits 1-6 of x = (x &amp; 0x0000007E) &gt;&gt;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5A9F7D-9912-CF4F-A45E-CF86EF7A1E5E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B57B71-EEC5-2A48-B2BA-F564603FB43F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Hexadecimal output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digits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5FD2F-8359-FB46-9B94-06932964C583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C200B1-D1A4-AF4F-8E74-B1DAD01B1560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 </a:t>
            </a:r>
          </a:p>
          <a:p>
            <a:pPr lvl="1"/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8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9 due Wednesday, 5/2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basic file I/O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10 (extra credit) to be posted; due Wednesday, 5/9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Deals with file I/O and bitwise operators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Up to 4 points of extra credit on your final average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Only one chance to turn in—no resubmissions</a:t>
            </a:r>
          </a:p>
          <a:p>
            <a:pPr lvl="2">
              <a:defRPr/>
            </a:pPr>
            <a:r>
              <a:rPr lang="en-US">
                <a:latin typeface="Arial" charset="0"/>
              </a:rPr>
              <a:t>Grading will be tougher than typical assignment</a:t>
            </a:r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8AED-D58A-E64B-8FF9-A8EE051DC3F1}" type="datetime1">
              <a:rPr lang="en-US" sz="1200" smtClean="0">
                <a:latin typeface="Garamond" charset="0"/>
              </a:rPr>
              <a:t>4/22/18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F8B8F1-A727-1445-AEC9-A23FBAB4A8B8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8 due today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9 due Wednesday, 5/2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Deals with basic file I/O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10 (extra credit) to be posted; due Wednesday, 5/9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Deals with file I/O and bitwise operators</a:t>
            </a:r>
            <a:endParaRPr lang="en-US" dirty="0" smtClean="0">
              <a:latin typeface="Arial" charset="0"/>
            </a:endParaRP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Up to 4 points of extra credit on your final average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Only one chance to turn in—no resubmissions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Grading will be tougher than typical assignment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 smtClean="0">
                <a:latin typeface="Arial" charset="0"/>
              </a:rPr>
              <a:t>Review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Bitwise operators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Today’s lecture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Applications of bitwise operators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88573-6658-CA4A-B233-B7C79630F439}" type="datetime1">
              <a:rPr lang="en-US" sz="1200" smtClean="0">
                <a:latin typeface="Garamond" charset="0"/>
              </a:rPr>
              <a:t>4/22/18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EEB514-793F-DF45-8DD1-914270D58BAC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Bitwise operators: |  &amp;  ^  ~</a:t>
            </a:r>
          </a:p>
          <a:p>
            <a:pPr lvl="1"/>
            <a:r>
              <a:rPr lang="en-US">
                <a:latin typeface="Arial" charset="0"/>
              </a:rPr>
              <a:t>Used for desired logical operations</a:t>
            </a:r>
          </a:p>
          <a:p>
            <a:pPr lvl="1"/>
            <a:r>
              <a:rPr lang="en-US">
                <a:latin typeface="Arial" charset="0"/>
              </a:rPr>
              <a:t>Used to set/clear bits</a:t>
            </a:r>
          </a:p>
          <a:p>
            <a:r>
              <a:rPr lang="en-US">
                <a:latin typeface="Arial" charset="0"/>
              </a:rPr>
              <a:t>Bit shifts: &lt;&lt;    &gt;&gt;</a:t>
            </a:r>
          </a:p>
          <a:p>
            <a:pPr lvl="1"/>
            <a:r>
              <a:rPr lang="en-US">
                <a:latin typeface="Arial" charset="0"/>
              </a:rPr>
              <a:t>Used to shift bits into position</a:t>
            </a:r>
          </a:p>
          <a:p>
            <a:pPr lvl="1"/>
            <a:r>
              <a:rPr lang="en-US">
                <a:latin typeface="Arial" charset="0"/>
              </a:rPr>
              <a:t>Used for multiplication/division by powers of 2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D0C902-3642-884A-93B1-0378144EAA09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711EDE-453B-7143-8061-C9C3F49546CF}" type="slidenum">
              <a:rPr lang="en-US" sz="1200"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Example: Common bitwise operations</a:t>
            </a:r>
            <a:endParaRPr lang="en-US" dirty="0">
              <a:ea typeface="+mj-ea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an </a:t>
            </a:r>
            <a:r>
              <a:rPr lang="en-US">
                <a:latin typeface="Courier New" charset="0"/>
                <a:cs typeface="Courier New" charset="0"/>
              </a:rPr>
              <a:t>unsigned int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, and a number,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, how would you:</a:t>
            </a:r>
          </a:p>
          <a:p>
            <a:pPr lvl="1"/>
            <a:r>
              <a:rPr lang="en-US">
                <a:latin typeface="Arial" charset="0"/>
              </a:rPr>
              <a:t>Clear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Clear the lower 16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(mask out lower bits)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Flip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Flip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Set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(i.e., make sure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  <a:cs typeface="Courier New" charset="0"/>
              </a:rPr>
              <a:t> is 1)</a:t>
            </a:r>
            <a:r>
              <a:rPr lang="en-US">
                <a:latin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</a:rPr>
              <a:t>Clear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(i.e., make sure bit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  <a:cs typeface="Courier New" charset="0"/>
              </a:rPr>
              <a:t> is 0)</a:t>
            </a:r>
            <a:r>
              <a:rPr lang="en-US">
                <a:latin typeface="Arial" charset="0"/>
              </a:rPr>
              <a:t>?</a:t>
            </a:r>
          </a:p>
          <a:p>
            <a:r>
              <a:rPr lang="en-US">
                <a:latin typeface="Arial" charset="0"/>
              </a:rPr>
              <a:t>Note: 0 ≤ b ≤ 31; least significant (rightmost) bit is bit 0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E81032-A280-0A4C-936E-6A7F85B12DA9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FB0E67-3BE1-124D-9D91-84A2BF460339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Example solution</a:t>
            </a:r>
            <a:endParaRPr lang="en-US" dirty="0">
              <a:ea typeface="+mj-ea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en-US">
                <a:latin typeface="Arial" charset="0"/>
              </a:rPr>
              <a:t>Given an </a:t>
            </a:r>
            <a:r>
              <a:rPr lang="en-US">
                <a:latin typeface="Courier New" charset="0"/>
                <a:cs typeface="Courier New" charset="0"/>
              </a:rPr>
              <a:t>unsigned int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, and a number,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, how would you:</a:t>
            </a:r>
          </a:p>
          <a:p>
            <a:pPr lvl="1"/>
            <a:r>
              <a:rPr lang="en-US">
                <a:latin typeface="Arial" charset="0"/>
              </a:rPr>
              <a:t>Clear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0;</a:t>
            </a:r>
          </a:p>
          <a:p>
            <a:pPr lvl="1"/>
            <a:r>
              <a:rPr lang="en-US">
                <a:latin typeface="Arial" charset="0"/>
              </a:rPr>
              <a:t>Clear the lower 16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(mask out lower bits)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>
                <a:latin typeface="Arial" charset="0"/>
              </a:rPr>
              <a:t>X &amp; 0 = 0, regardless of whether X = 0 or X = 1</a:t>
            </a:r>
          </a:p>
          <a:p>
            <a:pPr lvl="3"/>
            <a:r>
              <a:rPr lang="en-US">
                <a:latin typeface="Arial" charset="0"/>
              </a:rPr>
              <a:t>Should AND lower 16 bits with 0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n &amp; 0xFFFF0000;</a:t>
            </a:r>
          </a:p>
          <a:p>
            <a:pPr lvl="1"/>
            <a:r>
              <a:rPr lang="en-US">
                <a:latin typeface="Arial" charset="0"/>
              </a:rPr>
              <a:t>Flip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~n;</a:t>
            </a:r>
          </a:p>
          <a:p>
            <a:pPr lvl="2"/>
            <a:endParaRPr lang="en-US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8AE589-7DCD-1D4C-A41B-4DC4C99B6C61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B95E1E-8B49-0643-93CE-1ADC21752FB0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an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ea typeface="+mn-ea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</a:rPr>
              <a:t>, and a number,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dirty="0" smtClean="0">
                <a:ea typeface="+mn-ea"/>
              </a:rPr>
              <a:t>, how would you: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Flip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X ^ 1 = ~X, regardless of whether X = 0 or X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Need 1 in bit position b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(1 &lt;&lt; 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 = n ^ (1 &lt;&lt; b);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(i.e., make sure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cs typeface="Courier New" pitchFamily="49" charset="0"/>
              </a:rPr>
              <a:t> is 1)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X | 1 = 1, regardless of whether X = 0 or X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= n | (1 &lt;&lt; b);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Clear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(i.e., make sure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cs typeface="Courier New" pitchFamily="49" charset="0"/>
              </a:rPr>
              <a:t> is 0)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As shown before, X &amp; 0 =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get 0 in specific bit position, shift 1 to that position and then invert bit mask: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~(1 &lt;&lt; 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= n &amp; ~(1 &lt;&lt; b);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66E595-F0EB-6141-A0AF-7C5EFDF02F70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BEAAD7-0661-264E-ADF2-958408277C1B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bitwise operations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43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887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General operation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operation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mask values in positions that change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 mask values in positions staying same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Example: modify bits 8-23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(middle 16 bits)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Set bit(s)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Bits changed to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 = n | 0x00FFFF00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Clear bit(s)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Bits changed to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 = n &amp; 0xFF0000FF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Flip bit(s)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 0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1;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All 1 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XOR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 = n ^ 0x00FFFF00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15CF7-C1BC-0E44-94EB-0B895E92A054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4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02E8C2-EBD9-3144-8A74-1DB32E714A0A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Very common to extract bits from larger value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One example: instruction decoding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Instruction: basic operation executed by processor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Decoding: figure out what each bit group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means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</a:rPr>
              <a:t>First bits typically operation; others choose data to be used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Examples: 0xABCD1234 =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1010 1011 1100 1101 0001 0010 0011 0100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Lowest 16 bits = 0x1234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Upper 16 bits = 0xABCD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Bits 24-31 = 0xAB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Bits 1-6 </a:t>
            </a:r>
            <a:r>
              <a:rPr lang="en-US">
                <a:latin typeface="Arial" charset="0"/>
                <a:sym typeface="Wingdings" charset="0"/>
              </a:rPr>
              <a:t> look at lowest 8 bits (bits 0-7)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sym typeface="Wingdings" charset="0"/>
              </a:rPr>
              <a:t>0</a:t>
            </a:r>
            <a:r>
              <a:rPr lang="en-US" b="1" u="sng">
                <a:latin typeface="Arial" charset="0"/>
                <a:sym typeface="Wingdings" charset="0"/>
              </a:rPr>
              <a:t>011010</a:t>
            </a:r>
            <a:r>
              <a:rPr lang="en-US">
                <a:latin typeface="Arial" charset="0"/>
                <a:sym typeface="Wingdings" charset="0"/>
              </a:rPr>
              <a:t>0</a:t>
            </a:r>
            <a:r>
              <a:rPr lang="en-US" baseline="-25000">
                <a:latin typeface="Arial" charset="0"/>
                <a:sym typeface="Wingdings" charset="0"/>
              </a:rPr>
              <a:t>2 </a:t>
            </a:r>
            <a:r>
              <a:rPr lang="en-US">
                <a:latin typeface="Arial" charset="0"/>
                <a:sym typeface="Wingdings" charset="0"/>
              </a:rPr>
              <a:t> bits 1-6 = 011010 = 0x1A</a:t>
            </a:r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26C75E-6312-4D4C-B50D-5D12BBD24345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9ADB03-0477-964D-B121-1A249520880C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Garamond" charset="0"/>
              <a:buAutoNum type="arabicPeriod"/>
            </a:pPr>
            <a:r>
              <a:rPr lang="en-US">
                <a:latin typeface="Arial" charset="0"/>
              </a:rPr>
              <a:t>Isolate bits you want</a:t>
            </a:r>
          </a:p>
          <a:p>
            <a:pPr lvl="1"/>
            <a:r>
              <a:rPr lang="en-US">
                <a:latin typeface="Arial" charset="0"/>
              </a:rPr>
              <a:t>AND with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bit mask</a:t>
            </a:r>
            <a:r>
              <a:rPr lang="en-US">
                <a:latin typeface="Arial" charset="0"/>
              </a:rPr>
              <a:t> to clear unwanted bits</a:t>
            </a:r>
          </a:p>
          <a:p>
            <a:pPr lvl="2"/>
            <a:r>
              <a:rPr lang="en-US">
                <a:latin typeface="Arial" charset="0"/>
              </a:rPr>
              <a:t>Positions you want to keep = 1</a:t>
            </a:r>
          </a:p>
          <a:p>
            <a:pPr lvl="2"/>
            <a:r>
              <a:rPr lang="en-US">
                <a:latin typeface="Arial" charset="0"/>
              </a:rPr>
              <a:t>Positions you want to clear = 0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Examples: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To get lowest 16 bits  mask = 0x0000FFFF</a:t>
            </a:r>
          </a:p>
          <a:p>
            <a:pPr lvl="2"/>
            <a:r>
              <a:rPr lang="en-US">
                <a:latin typeface="Arial" charset="0"/>
              </a:rPr>
              <a:t>To get upper 16 bits </a:t>
            </a:r>
            <a:r>
              <a:rPr lang="en-US">
                <a:latin typeface="Arial" charset="0"/>
                <a:sym typeface="Wingdings" charset="0"/>
              </a:rPr>
              <a:t> mask = 0xFFFF0000</a:t>
            </a:r>
            <a:endParaRPr lang="en-US">
              <a:latin typeface="Arial" charset="0"/>
            </a:endParaRPr>
          </a:p>
          <a:p>
            <a:pPr lvl="2"/>
            <a:r>
              <a:rPr lang="en-US">
                <a:latin typeface="Arial" charset="0"/>
              </a:rPr>
              <a:t>To get bits 24-31 </a:t>
            </a:r>
            <a:r>
              <a:rPr lang="en-US">
                <a:latin typeface="Arial" charset="0"/>
                <a:sym typeface="Wingdings" charset="0"/>
              </a:rPr>
              <a:t> mask = 0xFF000000</a:t>
            </a:r>
            <a:endParaRPr lang="en-US">
              <a:latin typeface="Arial" charset="0"/>
            </a:endParaRPr>
          </a:p>
          <a:p>
            <a:pPr lvl="2"/>
            <a:r>
              <a:rPr lang="en-US">
                <a:latin typeface="Arial" charset="0"/>
              </a:rPr>
              <a:t>To get bits 1-6 </a:t>
            </a:r>
            <a:r>
              <a:rPr lang="en-US">
                <a:latin typeface="Arial" charset="0"/>
                <a:sym typeface="Wingdings" charset="0"/>
              </a:rPr>
              <a:t> mask = 0...0 0111 1110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  <a:r>
              <a:rPr lang="en-US">
                <a:latin typeface="Arial" charset="0"/>
                <a:sym typeface="Wingdings" charset="0"/>
              </a:rPr>
              <a:t> = 0x0000007E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42F7E4-D0F5-AA46-AC87-3FAF15BA7DB3}" type="datetime1">
              <a:rPr lang="en-US" sz="1200" smtClean="0">
                <a:latin typeface="Garamond" charset="0"/>
                <a:cs typeface="Arial" charset="0"/>
              </a:rPr>
              <a:t>4/22/18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32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6BD778-624C-D94B-86AC-2FCE257761EC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15961</TotalTime>
  <Words>1141</Words>
  <Application>Microsoft Macintosh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16.216 ECE Application Programming</vt:lpstr>
      <vt:lpstr>Lecture outline</vt:lpstr>
      <vt:lpstr>Review: bit manipulation</vt:lpstr>
      <vt:lpstr>Example: Common bitwise operations</vt:lpstr>
      <vt:lpstr>Example solution</vt:lpstr>
      <vt:lpstr>Example solution (cont.)</vt:lpstr>
      <vt:lpstr>Common bitwise operations</vt:lpstr>
      <vt:lpstr>Extracting bits</vt:lpstr>
      <vt:lpstr>Extracting bits (cont.)</vt:lpstr>
      <vt:lpstr>Extracting bits (cont.)</vt:lpstr>
      <vt:lpstr>Hexadecimal output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1721</cp:revision>
  <dcterms:created xsi:type="dcterms:W3CDTF">2006-04-03T05:03:01Z</dcterms:created>
  <dcterms:modified xsi:type="dcterms:W3CDTF">2018-04-23T03:01:58Z</dcterms:modified>
</cp:coreProperties>
</file>