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535" r:id="rId3"/>
    <p:sldId id="536" r:id="rId4"/>
    <p:sldId id="532" r:id="rId5"/>
    <p:sldId id="533" r:id="rId6"/>
    <p:sldId id="534" r:id="rId7"/>
    <p:sldId id="537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89537" autoAdjust="0"/>
  </p:normalViewPr>
  <p:slideViewPr>
    <p:cSldViewPr>
      <p:cViewPr varScale="1">
        <p:scale>
          <a:sx n="87" d="100"/>
          <a:sy n="87" d="100"/>
        </p:scale>
        <p:origin x="-16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12771D-0D9A-2242-A936-5EEB20A4BC13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EF791-4CC5-894D-8C1D-57E789237402}" type="datetime1">
              <a:rPr lang="en-US" smtClean="0"/>
              <a:t>4/6/18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FE2AD-445A-E248-9D1F-DD3837D5F59E}" type="datetime1">
              <a:rPr lang="en-US" smtClean="0"/>
              <a:t>4/6/18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17804-30E3-0E48-975D-96D8E51F6838}" type="datetime1">
              <a:rPr lang="en-US" smtClean="0"/>
              <a:t>4/6/18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40A15-4C5F-BF48-B3F6-4F752D8B7898}" type="datetime1">
              <a:rPr lang="en-US" smtClean="0"/>
              <a:t>4/6/18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B798A-CBE8-024C-9053-3CEB6C613A10}" type="datetime1">
              <a:rPr lang="en-US" smtClean="0"/>
              <a:t>4/6/18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5736C-A8C9-D046-A495-B825A70E9EA2}" type="datetime1">
              <a:rPr lang="en-US" smtClean="0"/>
              <a:t>4/6/18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43BF2-9AA0-E246-BD95-DADD6195C7A9}" type="datetime1">
              <a:rPr lang="en-US" smtClean="0"/>
              <a:t>4/6/18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A4A0A-AABF-DB44-B87C-1793B8E27C84}" type="datetime1">
              <a:rPr lang="en-US" smtClean="0"/>
              <a:t>4/6/18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C41AC-1D15-B145-88F4-EB74CE8E02E2}" type="datetime1">
              <a:rPr lang="en-US" smtClean="0"/>
              <a:t>4/6/18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7B402-9511-B04C-BFCF-031502486C58}" type="datetime1">
              <a:rPr lang="en-US" smtClean="0"/>
              <a:t>4/6/18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1B200-39CA-F74A-9A55-A15F78280B09}" type="datetime1">
              <a:rPr lang="en-US" smtClean="0"/>
              <a:t>4/6/18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EF891-2833-1746-821F-7E9ABC0A1C17}" type="datetime1">
              <a:rPr lang="en-US" smtClean="0"/>
              <a:t>4/6/18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FC910-B3E8-2842-BF6E-BFCE2A69C7F9}" type="datetime1">
              <a:rPr lang="en-US" smtClean="0"/>
              <a:t>4/6/18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55BFE96-90B7-CC41-B862-5AE046BE7263}" type="datetime1">
              <a:rPr lang="en-US" smtClean="0"/>
              <a:t>4/6/18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26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5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</a:t>
            </a:r>
            <a:r>
              <a:rPr lang="en-US" dirty="0" smtClean="0">
                <a:latin typeface="Arial" charset="0"/>
              </a:rPr>
              <a:t>Monday</a:t>
            </a:r>
            <a:endParaRPr lang="en-US" dirty="0" smtClean="0">
              <a:latin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7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4/13</a:t>
            </a:r>
          </a:p>
          <a:p>
            <a:pPr lvl="1">
              <a:defRPr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Program 7 overview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Return Exam 2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Exam stats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Notes on overall course grading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4B95FB-8876-1A4D-BA68-65703366E86D}" type="datetime1">
              <a:rPr lang="en-US" sz="1200" smtClean="0">
                <a:latin typeface="Garamond" charset="0"/>
                <a:cs typeface="Arial" charset="0"/>
              </a:rPr>
              <a:t>4/6/18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52D84-2C42-4D48-BDBC-798A1EA6F90A}" type="slidenum">
              <a:rPr lang="en-US" sz="1200">
                <a:latin typeface="Garamond" charset="0"/>
                <a:cs typeface="Arial" charset="0"/>
              </a:rPr>
              <a:pPr eaLnBrk="1" hangingPunct="1"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87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7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 state of grid as 2-D array</a:t>
            </a:r>
          </a:p>
          <a:p>
            <a:r>
              <a:rPr lang="en-US" dirty="0" smtClean="0"/>
              <a:t>Can add boxes of * characters to array</a:t>
            </a:r>
          </a:p>
          <a:p>
            <a:pPr lvl="1"/>
            <a:r>
              <a:rPr lang="en-US" dirty="0" smtClean="0"/>
              <a:t>Boxes may only partially overlap with grid--must only update coordinates actually inside array</a:t>
            </a:r>
          </a:p>
          <a:p>
            <a:r>
              <a:rPr lang="en-US" dirty="0" smtClean="0"/>
              <a:t>Program uses string commands</a:t>
            </a:r>
          </a:p>
          <a:p>
            <a:pPr lvl="1"/>
            <a:r>
              <a:rPr lang="en-US" dirty="0" smtClean="0"/>
              <a:t>add: add a new box to grid</a:t>
            </a:r>
          </a:p>
          <a:p>
            <a:pPr lvl="2"/>
            <a:r>
              <a:rPr lang="en-US" dirty="0" smtClean="0"/>
              <a:t>Specify box based on (</a:t>
            </a:r>
            <a:r>
              <a:rPr lang="en-US" dirty="0" err="1" smtClean="0"/>
              <a:t>x,y</a:t>
            </a:r>
            <a:r>
              <a:rPr lang="en-US" dirty="0" smtClean="0"/>
              <a:t>) coordinates of lower left corner + width and height</a:t>
            </a:r>
          </a:p>
          <a:p>
            <a:pPr lvl="1"/>
            <a:r>
              <a:rPr lang="en-US" dirty="0" smtClean="0"/>
              <a:t>print: print current state of grid</a:t>
            </a:r>
          </a:p>
          <a:p>
            <a:pPr lvl="1"/>
            <a:r>
              <a:rPr lang="en-US" dirty="0" smtClean="0"/>
              <a:t>reset: reset grid to initial state (no boxes)</a:t>
            </a:r>
          </a:p>
          <a:p>
            <a:pPr lvl="1"/>
            <a:r>
              <a:rPr lang="en-US" dirty="0" smtClean="0"/>
              <a:t>exit: end program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D28C-153E-0F46-8B08-047A00B1CEF4}" type="datetime1">
              <a:rPr lang="en-US" smtClean="0"/>
              <a:t>4/6/18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3C3-277B-6D4E-B60B-156C289CEA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9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Average: </a:t>
            </a:r>
            <a:r>
              <a:rPr lang="en-US" dirty="0" smtClean="0">
                <a:ea typeface="+mn-ea"/>
              </a:rPr>
              <a:t>54.3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Median: </a:t>
            </a:r>
            <a:r>
              <a:rPr lang="en-US" dirty="0" smtClean="0">
                <a:ea typeface="+mn-ea"/>
              </a:rPr>
              <a:t>55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Std. deviation: </a:t>
            </a:r>
            <a:r>
              <a:rPr lang="en-US" dirty="0" smtClean="0">
                <a:ea typeface="+mn-ea"/>
              </a:rPr>
              <a:t>22.7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Max: </a:t>
            </a:r>
            <a:r>
              <a:rPr lang="en-US" dirty="0" smtClean="0">
                <a:ea typeface="+mn-ea"/>
              </a:rPr>
              <a:t>97</a:t>
            </a: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0668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</a:t>
            </a:r>
            <a:r>
              <a:rPr lang="en-US" dirty="0" smtClean="0"/>
              <a:t>16.5</a:t>
            </a:r>
            <a:r>
              <a:rPr lang="en-US" dirty="0" smtClean="0"/>
              <a:t> </a:t>
            </a:r>
            <a:r>
              <a:rPr lang="en-US" dirty="0" smtClean="0"/>
              <a:t>/ </a:t>
            </a:r>
            <a:r>
              <a:rPr lang="en-US" dirty="0" smtClean="0"/>
              <a:t>33 (</a:t>
            </a:r>
            <a:r>
              <a:rPr lang="en-US" dirty="0" smtClean="0"/>
              <a:t>50</a:t>
            </a:r>
            <a:r>
              <a:rPr lang="en-US" dirty="0" smtClean="0"/>
              <a:t>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</a:t>
            </a:r>
            <a:r>
              <a:rPr lang="en-US" dirty="0" smtClean="0"/>
              <a:t>25.5 </a:t>
            </a:r>
            <a:r>
              <a:rPr lang="en-US" dirty="0" smtClean="0"/>
              <a:t>/ </a:t>
            </a:r>
            <a:r>
              <a:rPr lang="en-US" dirty="0" smtClean="0"/>
              <a:t>47 (54%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</a:t>
            </a:r>
            <a:r>
              <a:rPr lang="en-US" dirty="0" smtClean="0"/>
              <a:t>12.3 / </a:t>
            </a:r>
            <a:r>
              <a:rPr lang="en-US" dirty="0" smtClean="0"/>
              <a:t>20 </a:t>
            </a:r>
            <a:r>
              <a:rPr lang="en-US" dirty="0" smtClean="0"/>
              <a:t>(62%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019C3-77C0-F44C-9A2E-B462D81BA749}" type="datetime1">
              <a:rPr lang="en-US" smtClean="0">
                <a:latin typeface="Garamond" charset="0"/>
              </a:rPr>
              <a:t>4/6/18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6629400" y="1066800"/>
            <a:ext cx="243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8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Extra credit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8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students completed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2.4 </a:t>
            </a:r>
            <a:r>
              <a:rPr lang="en-US" dirty="0" smtClean="0">
                <a:ea typeface="+mn-ea"/>
              </a:rPr>
              <a:t>average</a:t>
            </a:r>
            <a:endParaRPr lang="en-US" dirty="0">
              <a:ea typeface="+mn-e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528" y="3004312"/>
            <a:ext cx="6287672" cy="293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Figuring out where you stand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Programs: 60% 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(6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/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9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done; 5/9 </a:t>
            </a:r>
            <a:r>
              <a:rPr lang="en-US" sz="2600" i="1" dirty="0" smtClean="0">
                <a:solidFill>
                  <a:srgbClr val="FF0000"/>
                </a:solidFill>
                <a:latin typeface="Arial" charset="0"/>
              </a:rPr>
              <a:t>graded)</a:t>
            </a:r>
            <a:endParaRPr lang="en-US" sz="22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Exams</a:t>
            </a:r>
            <a:r>
              <a:rPr lang="en-US" sz="2600" dirty="0">
                <a:latin typeface="Arial" charset="0"/>
              </a:rPr>
              <a:t>: 40% (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10%</a:t>
            </a:r>
            <a:r>
              <a:rPr lang="en-US" sz="2600" dirty="0">
                <a:latin typeface="Arial" charset="0"/>
              </a:rPr>
              <a:t> + </a:t>
            </a:r>
            <a:r>
              <a:rPr lang="en-US" sz="2600" i="1" dirty="0">
                <a:solidFill>
                  <a:srgbClr val="FF0000"/>
                </a:solidFill>
                <a:latin typeface="Arial" charset="0"/>
              </a:rPr>
              <a:t>15%</a:t>
            </a:r>
            <a:r>
              <a:rPr lang="en-US" sz="2600" dirty="0">
                <a:latin typeface="Arial" charset="0"/>
              </a:rPr>
              <a:t> + 15%)</a:t>
            </a:r>
          </a:p>
          <a:p>
            <a:pPr lvl="1">
              <a:lnSpc>
                <a:spcPct val="80000"/>
              </a:lnSpc>
            </a:pPr>
            <a:r>
              <a:rPr lang="en-US" sz="2200" u="sng" dirty="0" smtClean="0">
                <a:latin typeface="Arial" charset="0"/>
              </a:rPr>
              <a:t>Higher grade </a:t>
            </a:r>
            <a:r>
              <a:rPr lang="en-US" sz="2200" u="sng" dirty="0">
                <a:latin typeface="Arial" charset="0"/>
              </a:rPr>
              <a:t>from Exam 1/2 counts for 15%</a:t>
            </a:r>
          </a:p>
          <a:p>
            <a:pPr>
              <a:lnSpc>
                <a:spcPct val="80000"/>
              </a:lnSpc>
            </a:pPr>
            <a:r>
              <a:rPr lang="en-US" sz="2600" dirty="0" smtClean="0">
                <a:latin typeface="Arial" charset="0"/>
              </a:rPr>
              <a:t>~</a:t>
            </a:r>
            <a:r>
              <a:rPr lang="en-US" sz="2600" dirty="0" smtClean="0">
                <a:latin typeface="Arial" charset="0"/>
              </a:rPr>
              <a:t>40</a:t>
            </a:r>
            <a:r>
              <a:rPr lang="en-US" sz="2600" dirty="0" smtClean="0">
                <a:latin typeface="Arial" charset="0"/>
              </a:rPr>
              <a:t>% </a:t>
            </a:r>
            <a:r>
              <a:rPr lang="en-US" sz="2600" dirty="0">
                <a:latin typeface="Arial" charset="0"/>
              </a:rPr>
              <a:t>of your grade still to be determined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Doesn’t include </a:t>
            </a:r>
            <a:r>
              <a:rPr lang="en-US" sz="2200" dirty="0" err="1" smtClean="0">
                <a:latin typeface="Arial" charset="0"/>
              </a:rPr>
              <a:t>regrade</a:t>
            </a:r>
            <a:r>
              <a:rPr lang="en-US" sz="2200" dirty="0" smtClean="0">
                <a:latin typeface="Arial" charset="0"/>
              </a:rPr>
              <a:t> submissions that aren’t done yet</a:t>
            </a:r>
            <a:endParaRPr lang="en-US" sz="2200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Estimating your grade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Program </a:t>
            </a:r>
            <a:r>
              <a:rPr lang="en-US" sz="2200" dirty="0" err="1">
                <a:latin typeface="Arial" charset="0"/>
              </a:rPr>
              <a:t>avg</a:t>
            </a:r>
            <a:r>
              <a:rPr lang="en-US" sz="2200" dirty="0">
                <a:latin typeface="Arial" charset="0"/>
              </a:rPr>
              <a:t> (PA) = </a:t>
            </a:r>
            <a:r>
              <a:rPr lang="en-US" sz="2200" dirty="0">
                <a:solidFill>
                  <a:srgbClr val="0000CC"/>
                </a:solidFill>
                <a:latin typeface="Arial" charset="0"/>
              </a:rPr>
              <a:t>(total program points) / </a:t>
            </a:r>
            <a:r>
              <a:rPr lang="en-US" sz="2200" dirty="0" smtClean="0">
                <a:solidFill>
                  <a:srgbClr val="0000CC"/>
                </a:solidFill>
                <a:latin typeface="Arial" charset="0"/>
              </a:rPr>
              <a:t>4.5</a:t>
            </a:r>
            <a:endParaRPr lang="en-US" sz="2200" dirty="0" smtClean="0">
              <a:solidFill>
                <a:srgbClr val="0000CC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Arial" charset="0"/>
              </a:rPr>
              <a:t>Exam </a:t>
            </a:r>
            <a:r>
              <a:rPr lang="en-US" sz="2200" dirty="0" err="1">
                <a:latin typeface="Arial" charset="0"/>
              </a:rPr>
              <a:t>avg</a:t>
            </a:r>
            <a:r>
              <a:rPr lang="en-US" sz="2200" dirty="0">
                <a:latin typeface="Arial" charset="0"/>
              </a:rPr>
              <a:t> (EA) = 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200" dirty="0">
                <a:solidFill>
                  <a:srgbClr val="0000FF"/>
                </a:solidFill>
                <a:latin typeface="Arial" charset="0"/>
              </a:rPr>
              <a:t>	((min(E1, E2)) + (max(E1, E2) * 1.5)) / 2.5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FF0000"/>
                </a:solidFill>
                <a:latin typeface="Arial" charset="0"/>
              </a:rPr>
              <a:t>Overall </a:t>
            </a:r>
            <a:r>
              <a:rPr lang="en-US" sz="2200" dirty="0" err="1">
                <a:solidFill>
                  <a:srgbClr val="FF0000"/>
                </a:solidFill>
                <a:latin typeface="Arial" charset="0"/>
              </a:rPr>
              <a:t>avg</a:t>
            </a:r>
            <a:r>
              <a:rPr lang="en-US" sz="2200" dirty="0">
                <a:solidFill>
                  <a:srgbClr val="FF0000"/>
                </a:solidFill>
                <a:latin typeface="Arial" charset="0"/>
              </a:rPr>
              <a:t> = PA * 0.6 + EA * 0.4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E04875-9299-2646-B838-61510B9520A2}" type="datetime1">
              <a:rPr lang="en-US" smtClean="0">
                <a:latin typeface="Garamond" charset="0"/>
              </a:rPr>
              <a:t>4/6/18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ABA62F-1D99-EB43-A718-F28582C8C40C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Figuring out where you stand</a:t>
            </a:r>
            <a:endParaRPr lang="en-US" dirty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534400" cy="2971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Estimated </a:t>
            </a:r>
            <a:r>
              <a:rPr lang="en-US" dirty="0" err="1" smtClean="0">
                <a:solidFill>
                  <a:srgbClr val="FF0000"/>
                </a:solidFill>
                <a:ea typeface="+mn-ea"/>
              </a:rPr>
              <a:t>avg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= PA * 0.6 + EA * 0.4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b="1" u="sng" dirty="0" smtClean="0">
                <a:solidFill>
                  <a:srgbClr val="FF0000"/>
                </a:solidFill>
                <a:ea typeface="+mn-ea"/>
              </a:rPr>
              <a:t>Current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dirty="0" smtClean="0">
                <a:ea typeface="+mn-ea"/>
              </a:rPr>
              <a:t>course </a:t>
            </a:r>
            <a:r>
              <a:rPr lang="en-US" dirty="0" err="1" smtClean="0">
                <a:ea typeface="+mn-ea"/>
              </a:rPr>
              <a:t>avg</a:t>
            </a:r>
            <a:r>
              <a:rPr lang="en-US" dirty="0" smtClean="0">
                <a:ea typeface="+mn-ea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ea typeface="+mn-ea"/>
              </a:rPr>
              <a:t>(will change)</a:t>
            </a:r>
            <a:r>
              <a:rPr lang="en-US" dirty="0" smtClean="0">
                <a:ea typeface="+mn-ea"/>
              </a:rPr>
              <a:t>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Without extra credit: </a:t>
            </a:r>
            <a:r>
              <a:rPr lang="en-US" dirty="0" smtClean="0"/>
              <a:t>~</a:t>
            </a:r>
            <a:r>
              <a:rPr lang="en-US" dirty="0" smtClean="0"/>
              <a:t>81.9</a:t>
            </a:r>
            <a:r>
              <a:rPr lang="en-US" dirty="0" smtClean="0"/>
              <a:t>%</a:t>
            </a:r>
            <a:r>
              <a:rPr lang="en-US" dirty="0" smtClean="0"/>
              <a:t>, SD = </a:t>
            </a:r>
            <a:r>
              <a:rPr lang="en-US" dirty="0" smtClean="0"/>
              <a:t>14.8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With extra credit: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~</a:t>
            </a:r>
            <a:r>
              <a:rPr lang="en-US" dirty="0" smtClean="0"/>
              <a:t>82.0</a:t>
            </a:r>
            <a:r>
              <a:rPr lang="en-US" dirty="0" smtClean="0"/>
              <a:t>%</a:t>
            </a:r>
            <a:r>
              <a:rPr lang="en-US" dirty="0" smtClean="0"/>
              <a:t>, SD = </a:t>
            </a:r>
            <a:r>
              <a:rPr lang="en-US" dirty="0" smtClean="0"/>
              <a:t>16.1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Note: exam averages </a:t>
            </a:r>
            <a:r>
              <a:rPr lang="en-US" dirty="0" smtClean="0"/>
              <a:t>84.8 </a:t>
            </a:r>
            <a:r>
              <a:rPr lang="en-US" dirty="0" smtClean="0"/>
              <a:t>and </a:t>
            </a:r>
            <a:r>
              <a:rPr lang="en-US" dirty="0" smtClean="0"/>
              <a:t>54.3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Likely </a:t>
            </a:r>
            <a:r>
              <a:rPr lang="en-US" dirty="0" err="1" smtClean="0">
                <a:ea typeface="+mn-ea"/>
              </a:rPr>
              <a:t>avg</a:t>
            </a:r>
            <a:r>
              <a:rPr lang="en-US" dirty="0" smtClean="0">
                <a:ea typeface="+mn-ea"/>
              </a:rPr>
              <a:t> up, SD up once grades/</a:t>
            </a:r>
            <a:r>
              <a:rPr lang="en-US" dirty="0" err="1" smtClean="0">
                <a:ea typeface="+mn-ea"/>
              </a:rPr>
              <a:t>regrades</a:t>
            </a:r>
            <a:r>
              <a:rPr lang="en-US" dirty="0" smtClean="0">
                <a:ea typeface="+mn-ea"/>
              </a:rPr>
              <a:t> done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solidFill>
                  <a:srgbClr val="0000CC"/>
                </a:solidFill>
                <a:ea typeface="+mn-ea"/>
              </a:rPr>
              <a:t>May be curve, but do not assume there will be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b="1" u="sng" dirty="0" smtClean="0">
                <a:solidFill>
                  <a:srgbClr val="0000CC"/>
                </a:solidFill>
                <a:ea typeface="+mn-ea"/>
              </a:rPr>
              <a:t>Would not curve grades at this point</a:t>
            </a:r>
            <a:endParaRPr lang="en-US" b="1" dirty="0" smtClean="0">
              <a:solidFill>
                <a:srgbClr val="0000CC"/>
              </a:solidFill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Typical grading scale without curve</a:t>
            </a:r>
          </a:p>
        </p:txBody>
      </p:sp>
      <p:sp>
        <p:nvSpPr>
          <p:cNvPr id="7172" name="Content Placeholder 7"/>
          <p:cNvSpPr>
            <a:spLocks noGrp="1"/>
          </p:cNvSpPr>
          <p:nvPr>
            <p:ph sz="half" idx="2"/>
          </p:nvPr>
        </p:nvSpPr>
        <p:spPr>
          <a:xfrm>
            <a:off x="2667000" y="3851275"/>
            <a:ext cx="4038600" cy="2854325"/>
          </a:xfrm>
        </p:spPr>
        <p:txBody>
          <a:bodyPr/>
          <a:lstStyle/>
          <a:p>
            <a:pPr lvl="1"/>
            <a:r>
              <a:rPr lang="en-US" sz="2000" dirty="0">
                <a:latin typeface="Arial" charset="0"/>
              </a:rPr>
              <a:t>C+: 78-79</a:t>
            </a:r>
          </a:p>
          <a:p>
            <a:pPr lvl="1"/>
            <a:r>
              <a:rPr lang="en-US" sz="2000" dirty="0">
                <a:latin typeface="Arial" charset="0"/>
              </a:rPr>
              <a:t>C: 73-77</a:t>
            </a:r>
          </a:p>
          <a:p>
            <a:pPr lvl="1"/>
            <a:r>
              <a:rPr lang="en-US" sz="2000" dirty="0">
                <a:latin typeface="Arial" charset="0"/>
              </a:rPr>
              <a:t>C-: 70-72</a:t>
            </a:r>
          </a:p>
          <a:p>
            <a:pPr lvl="1"/>
            <a:r>
              <a:rPr lang="en-US" sz="2000" dirty="0">
                <a:latin typeface="Arial" charset="0"/>
              </a:rPr>
              <a:t>D+: 68-69</a:t>
            </a:r>
          </a:p>
          <a:p>
            <a:pPr lvl="1"/>
            <a:r>
              <a:rPr lang="en-US" sz="2000" dirty="0">
                <a:latin typeface="Arial" charset="0"/>
              </a:rPr>
              <a:t>D: 60-67</a:t>
            </a:r>
          </a:p>
          <a:p>
            <a:pPr lvl="1"/>
            <a:r>
              <a:rPr lang="en-US" sz="2000" dirty="0">
                <a:latin typeface="Arial" charset="0"/>
              </a:rPr>
              <a:t>F: &lt; 60</a:t>
            </a: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91507D-CB14-3C4D-B616-6286DBB3083A}" type="datetime1">
              <a:rPr lang="en-US" smtClean="0">
                <a:latin typeface="Garamond" charset="0"/>
              </a:rPr>
              <a:t>4/6/18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Exam 2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732A8E-1B17-F245-B648-DFE343DFDF23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7176" name="Content Placeholder 7"/>
          <p:cNvSpPr txBox="1">
            <a:spLocks/>
          </p:cNvSpPr>
          <p:nvPr/>
        </p:nvSpPr>
        <p:spPr bwMode="auto">
          <a:xfrm>
            <a:off x="457200" y="3886200"/>
            <a:ext cx="40386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A: 93+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A-: 90-92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B+: 88-89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B: 83-87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B-: 80-82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endParaRPr lang="en-US" sz="24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Next time 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More on structures</a:t>
            </a:r>
          </a:p>
          <a:p>
            <a:pPr>
              <a:defRPr/>
            </a:pPr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5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Monday</a:t>
            </a:r>
          </a:p>
          <a:p>
            <a:pPr lvl="1">
              <a:defRPr/>
            </a:pPr>
            <a:r>
              <a:rPr lang="en-US">
                <a:latin typeface="Arial" charset="0"/>
              </a:rPr>
              <a:t>Program 7 due 4/13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F0E57B-6193-564E-9442-E83D15E0F461}" type="datetime1">
              <a:rPr lang="en-US" sz="1200" smtClean="0">
                <a:latin typeface="Garamond" charset="0"/>
                <a:cs typeface="Arial" charset="0"/>
              </a:rPr>
              <a:t>4/6/18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396FC5-3B35-BE45-B621-7FAF6F926E22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6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14387</TotalTime>
  <Words>500</Words>
  <Application>Microsoft Macintosh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EECE.2160 ECE Application Programming</vt:lpstr>
      <vt:lpstr>Lecture outline</vt:lpstr>
      <vt:lpstr>Program 7 overview</vt:lpstr>
      <vt:lpstr>Exam stats &amp; grade distribution</vt:lpstr>
      <vt:lpstr>Figuring out where you stand</vt:lpstr>
      <vt:lpstr>Figuring out where you stand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1828</cp:revision>
  <dcterms:created xsi:type="dcterms:W3CDTF">2006-04-03T05:03:01Z</dcterms:created>
  <dcterms:modified xsi:type="dcterms:W3CDTF">2018-04-06T08:19:23Z</dcterms:modified>
</cp:coreProperties>
</file>