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518" r:id="rId3"/>
    <p:sldId id="524" r:id="rId4"/>
    <p:sldId id="525" r:id="rId5"/>
    <p:sldId id="526" r:id="rId6"/>
    <p:sldId id="507" r:id="rId7"/>
    <p:sldId id="508" r:id="rId8"/>
    <p:sldId id="527" r:id="rId9"/>
    <p:sldId id="528" r:id="rId10"/>
    <p:sldId id="529" r:id="rId11"/>
    <p:sldId id="530" r:id="rId12"/>
    <p:sldId id="410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92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7CAE5-F48D-A340-80EE-DE098CD09BE2}" type="datetime1">
              <a:rPr lang="en-US" smtClean="0"/>
              <a:t>4/4/18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EA817-72C6-3D4C-95F9-312E9D85EFE1}" type="datetime1">
              <a:rPr lang="en-US" smtClean="0"/>
              <a:t>4/4/18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78554-7969-E34F-87CE-5E0AE7124960}" type="datetime1">
              <a:rPr lang="en-US" smtClean="0"/>
              <a:t>4/4/18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D5C6-DF8E-A940-AE06-95FF99876F67}" type="datetime1">
              <a:rPr lang="en-US" smtClean="0"/>
              <a:t>4/4/18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BA6E9-EC61-854D-A342-C0515EB9A680}" type="datetime1">
              <a:rPr lang="en-US" smtClean="0"/>
              <a:t>4/4/18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213E8-57C3-A34E-A7EF-9341CE22F6D6}" type="datetime1">
              <a:rPr lang="en-US" smtClean="0"/>
              <a:t>4/4/18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A9FEA-263B-DD4E-A8CA-4D6742A13AA9}" type="datetime1">
              <a:rPr lang="en-US" smtClean="0"/>
              <a:t>4/4/18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8601A-3068-C54C-973F-6C477759D39B}" type="datetime1">
              <a:rPr lang="en-US" smtClean="0"/>
              <a:t>4/4/18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ACB1E-BBDA-054D-A972-90DF9AAB770A}" type="datetime1">
              <a:rPr lang="en-US" smtClean="0"/>
              <a:t>4/4/18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81C7A-E744-DC40-8503-29AB0CDE3A77}" type="datetime1">
              <a:rPr lang="en-US" smtClean="0"/>
              <a:t>4/4/18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96241-831B-0C4E-B6AF-88AE17FAE97E}" type="datetime1">
              <a:rPr lang="en-US" smtClean="0"/>
              <a:t>4/4/18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A39D6-F25A-0344-AE0D-91D8A8FE036E}" type="datetime1">
              <a:rPr lang="en-US" smtClean="0"/>
              <a:t>4/4/18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CD755-56BA-1646-8FE7-CC9AE3F10184}" type="datetime1">
              <a:rPr lang="en-US" smtClean="0"/>
              <a:t>4/4/18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532BE799-90A2-C149-94BF-C2636BAD61EB}" type="datetime1">
              <a:rPr lang="en-US" smtClean="0"/>
              <a:t>4/4/18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24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String examples; structures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Using structure types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Once defined, can declare variables using that type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Scalar: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Courier New" charset="0"/>
                <a:cs typeface="Courier New" charset="0"/>
              </a:rPr>
              <a:t> student1;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Array: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Courier New" charset="0"/>
                <a:cs typeface="Courier New" charset="0"/>
              </a:rPr>
              <a:t> classList[10];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Pointer: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Courier New" charset="0"/>
                <a:cs typeface="Courier New" charset="0"/>
              </a:rPr>
              <a:t> *sPtr;</a:t>
            </a:r>
            <a:r>
              <a:rPr lang="en-US">
                <a:latin typeface="Arial" charset="0"/>
                <a:cs typeface="Courier New" charset="0"/>
              </a:rPr>
              <a:t> 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B90830-54BC-344D-A22C-1A6EB6714B89}" type="datetime1">
              <a:rPr lang="en-US" sz="1200" smtClean="0">
                <a:latin typeface="Garamond" charset="0"/>
                <a:cs typeface="Arial" charset="0"/>
              </a:rPr>
              <a:t>4/4/18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AB407E-20DE-E048-94C0-42AEB73DEEF0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7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Using structure variables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Initialization very similar to array initialization: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StudentInfo student1 = 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{ “John”, ‘Q’, “Smith”, 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 12345678, 3.75 };</a:t>
            </a:r>
          </a:p>
          <a:p>
            <a:r>
              <a:rPr lang="en-US">
                <a:latin typeface="Arial" charset="0"/>
                <a:cs typeface="Courier New" charset="0"/>
              </a:rPr>
              <a:t>Accessing structure elements: . operator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Syntax: </a:t>
            </a:r>
            <a:r>
              <a:rPr lang="en-US">
                <a:latin typeface="Courier New" charset="0"/>
                <a:cs typeface="Courier New" charset="0"/>
              </a:rPr>
              <a:t>&lt;var name&gt;.&lt;element name&gt;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Examples: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printf(“%s %c %s”,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student1.first, student1.middle, student1.last</a:t>
            </a:r>
            <a:r>
              <a:rPr lang="en-US">
                <a:latin typeface="Courier New" charset="0"/>
                <a:cs typeface="Courier New" charset="0"/>
              </a:rPr>
              <a:t>);</a:t>
            </a:r>
          </a:p>
          <a:p>
            <a:pPr lvl="2"/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student1.GPA</a:t>
            </a:r>
            <a:r>
              <a:rPr lang="en-US">
                <a:latin typeface="Courier New" charset="0"/>
                <a:cs typeface="Courier New" charset="0"/>
              </a:rPr>
              <a:t> = 3.5;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AC0FB4-134A-2F43-9DC3-ECC69A8938E1}" type="datetime1">
              <a:rPr lang="en-US" sz="1200" smtClean="0">
                <a:latin typeface="Garamond" charset="0"/>
                <a:cs typeface="Arial" charset="0"/>
              </a:rPr>
              <a:t>4/4/18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7B53C1-4551-394A-93A9-3B39A806D4F1}" type="slidenum">
              <a:rPr lang="en-US" sz="1200"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4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More on structures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6 due 4</a:t>
            </a:r>
            <a:r>
              <a:rPr lang="en-US">
                <a:latin typeface="Arial" charset="0"/>
              </a:rPr>
              <a:t>/</a:t>
            </a:r>
            <a:r>
              <a:rPr lang="en-US" smtClean="0">
                <a:latin typeface="Arial" charset="0"/>
              </a:rPr>
              <a:t>4</a:t>
            </a:r>
            <a:endParaRPr lang="en-US" dirty="0">
              <a:latin typeface="Arial" charset="0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0AC657-A5C9-4340-9D44-1B741AF6921F}" type="datetime1">
              <a:rPr lang="en-US" sz="1200" smtClean="0">
                <a:latin typeface="Garamond" charset="0"/>
              </a:rPr>
              <a:t>4/4/18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6 due 4/4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Review: </a:t>
            </a:r>
            <a:r>
              <a:rPr lang="en-US" dirty="0">
                <a:latin typeface="Arial" charset="0"/>
              </a:rPr>
              <a:t>Character arrays and strings 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String examples</a:t>
            </a:r>
          </a:p>
          <a:p>
            <a:pPr lvl="1"/>
            <a:r>
              <a:rPr lang="en-US" dirty="0" smtClean="0">
                <a:latin typeface="Arial" charset="0"/>
              </a:rPr>
              <a:t>Structures intro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DD2DA8-AD8D-924F-A437-517C7506D915}" type="datetime1">
              <a:rPr lang="en-US" sz="1200" smtClean="0">
                <a:latin typeface="Garamond" charset="0"/>
              </a:rPr>
              <a:t>4/4/18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6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" charset="0"/>
              </a:rPr>
              <a:t>Represented as character arrays</a:t>
            </a:r>
          </a:p>
          <a:p>
            <a:r>
              <a:rPr lang="en-US" sz="2800" dirty="0">
                <a:latin typeface="Arial" charset="0"/>
              </a:rPr>
              <a:t>Can be initialized using string constants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r>
              <a:rPr lang="en-US" sz="2800" dirty="0">
                <a:latin typeface="Arial" charset="0"/>
              </a:rPr>
              <a:t>Can access individual elements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hello[3]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Can print directly or with formatting</a:t>
            </a:r>
          </a:p>
          <a:p>
            <a:pPr lvl="1"/>
            <a:r>
              <a:rPr lang="en-US" sz="2400" dirty="0">
                <a:latin typeface="Arial" charset="0"/>
              </a:rPr>
              <a:t>Print directly: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sz="2400" dirty="0">
                <a:latin typeface="Arial" charset="0"/>
                <a:cs typeface="Courier New" charset="0"/>
              </a:rPr>
              <a:t>Print w/formatting using %s: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</a:rPr>
              <a:t>%s\n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</a:rPr>
              <a:t>, 						 	hello</a:t>
            </a:r>
            <a:r>
              <a:rPr lang="en-US" altLang="ja-JP" sz="2400" dirty="0" smtClean="0">
                <a:latin typeface="Courier New" charset="0"/>
                <a:cs typeface="Courier New" charset="0"/>
              </a:rPr>
              <a:t>);</a:t>
            </a:r>
          </a:p>
          <a:p>
            <a:r>
              <a:rPr lang="en-US" altLang="ja-JP" sz="2800" dirty="0" smtClean="0">
                <a:latin typeface="Arial"/>
                <a:cs typeface="Arial"/>
              </a:rPr>
              <a:t>Reading strings: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(“%s”,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str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);</a:t>
            </a:r>
          </a:p>
          <a:p>
            <a:pPr lvl="1"/>
            <a:r>
              <a:rPr lang="en-US" altLang="ja-JP" sz="2400" dirty="0" smtClean="0">
                <a:latin typeface="Arial"/>
                <a:cs typeface="Arial"/>
              </a:rPr>
              <a:t>Reads all characters up to (but not including) first space, tab, or newline</a:t>
            </a:r>
            <a:endParaRPr lang="en-US" altLang="ja-JP" sz="2400" dirty="0">
              <a:latin typeface="Arial"/>
              <a:cs typeface="Arial"/>
            </a:endParaRPr>
          </a:p>
          <a:p>
            <a:r>
              <a:rPr lang="en-US" sz="2800" dirty="0">
                <a:latin typeface="Arial" charset="0"/>
              </a:rPr>
              <a:t>Must leave enough room for terminating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2800" dirty="0">
                <a:latin typeface="Courier New" charset="0"/>
                <a:cs typeface="Courier New" charset="0"/>
              </a:rPr>
              <a:t>\0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’</a:t>
            </a:r>
            <a:endParaRPr lang="en-US" sz="2800" dirty="0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BC4253-7189-DC45-B8A7-4FB521BB12C0}" type="datetime1">
              <a:rPr lang="en-US" sz="1200" smtClean="0">
                <a:latin typeface="Garamond" charset="0"/>
              </a:rPr>
              <a:t>4/4/18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DB60E1-8167-7D48-B2C2-B7C9F249252B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821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string.h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  <a:cs typeface="+mn-cs"/>
              </a:rPr>
              <a:t> library: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Copying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const char *source);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const char *source,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cs typeface="Courier New" pitchFamily="49" charset="0"/>
              </a:rPr>
              <a:t>strncpy</a:t>
            </a:r>
            <a:r>
              <a:rPr lang="en-US" dirty="0" smtClean="0">
                <a:cs typeface="Courier New" pitchFamily="49" charset="0"/>
              </a:rPr>
              <a:t>() not guaranteed to add null terminator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*s2, 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Character-by-character comparison of character values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Returns 0 if s1 == s2</a:t>
            </a:r>
            <a:r>
              <a:rPr lang="en-US" smtClean="0">
                <a:cs typeface="Courier New" pitchFamily="49" charset="0"/>
              </a:rPr>
              <a:t>, &gt;0 </a:t>
            </a:r>
            <a:r>
              <a:rPr lang="en-US" dirty="0" smtClean="0">
                <a:cs typeface="Courier New" pitchFamily="49" charset="0"/>
              </a:rPr>
              <a:t>if s1 &gt; s2</a:t>
            </a:r>
            <a:r>
              <a:rPr lang="en-US" smtClean="0">
                <a:cs typeface="Courier New" pitchFamily="49" charset="0"/>
              </a:rPr>
              <a:t>, &lt;0 </a:t>
            </a:r>
            <a:r>
              <a:rPr lang="en-US" dirty="0" smtClean="0">
                <a:cs typeface="Courier New" pitchFamily="49" charset="0"/>
              </a:rPr>
              <a:t>if s1 &lt; s2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722704F-6FDE-AB42-88CF-246E10062BCF}" type="datetime1">
              <a:rPr lang="en-US" sz="1200" smtClean="0">
                <a:latin typeface="Garamond" charset="0"/>
              </a:rPr>
              <a:t>4/4/18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1BCDD1-CF9F-3146-B3FE-6E55E0D2637C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37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Returns # characters before </a:t>
            </a:r>
            <a:r>
              <a:rPr lang="ja-JP" altLang="en-US" sz="2400">
                <a:latin typeface="Courier New" charset="0"/>
                <a:cs typeface="Courier New" charset="0"/>
              </a:rPr>
              <a:t>‘</a:t>
            </a:r>
            <a:r>
              <a:rPr lang="en-US" altLang="ja-JP" sz="2400">
                <a:latin typeface="Courier New" charset="0"/>
                <a:cs typeface="Courier New" charset="0"/>
              </a:rPr>
              <a:t>\0</a:t>
            </a:r>
            <a:r>
              <a:rPr lang="ja-JP" altLang="en-US" sz="2400">
                <a:latin typeface="Courier New" charset="0"/>
                <a:cs typeface="Courier New" charset="0"/>
              </a:rPr>
              <a:t>’</a:t>
            </a:r>
            <a:endParaRPr lang="en-US" altLang="ja-JP" sz="24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Arial" charset="0"/>
                <a:cs typeface="Courier New" charset="0"/>
              </a:rPr>
              <a:t>“</a:t>
            </a:r>
            <a:r>
              <a:rPr lang="en-US" altLang="ja-JP" sz="2800">
                <a:latin typeface="Arial" charset="0"/>
                <a:cs typeface="Courier New" charset="0"/>
              </a:rPr>
              <a:t>Add</a:t>
            </a:r>
            <a:r>
              <a:rPr lang="ja-JP" altLang="en-US" sz="2800">
                <a:latin typeface="Arial" charset="0"/>
                <a:cs typeface="Courier New" charset="0"/>
              </a:rPr>
              <a:t>”</a:t>
            </a:r>
            <a:r>
              <a:rPr lang="en-US" altLang="ja-JP" sz="2800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Returns </a:t>
            </a:r>
            <a:r>
              <a:rPr lang="en-US" sz="2400">
                <a:latin typeface="Courier New" charset="0"/>
                <a:cs typeface="Courier New" charset="0"/>
              </a:rPr>
              <a:t>dest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strncat() guaranteed to add null terminator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A88A76-1662-0A44-82F3-1CD47EA25980}" type="datetime1">
              <a:rPr lang="en-US" sz="1200" smtClean="0">
                <a:latin typeface="Garamond" charset="0"/>
              </a:rPr>
              <a:t>4/4/18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0D8EDD-5401-B945-B370-F7CD33B5D563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9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Strings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5720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What does the following program print?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char s1[15];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n1;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char s2[10] =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.216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strncpy(s1,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%c\n\n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s1[1]);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</p:txBody>
      </p:sp>
      <p:sp>
        <p:nvSpPr>
          <p:cNvPr id="25603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4958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strncat(s1,s2,10);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// Assume user inputs: ABC ABD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Enter two strings: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scanf(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%s%s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 = strncmp(s1, s2,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if (n &gt;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&gt;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 if (n &lt;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&lt;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==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return 0;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090788-2184-4548-B44D-BC953EF1E6E1}" type="datetime1">
              <a:rPr lang="en-US" sz="1200" smtClean="0">
                <a:latin typeface="Garamond" charset="0"/>
                <a:cs typeface="Arial" charset="0"/>
              </a:rPr>
              <a:t>4/4/18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CC0434-5536-4F45-8975-FAE2D3EC70DD}" type="slidenum">
              <a:rPr lang="en-US" sz="1200"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4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s1 = 16	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Initial value of s1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Length of s1 = 2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6			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s1[1]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s1 = 16.216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s1 after </a:t>
            </a:r>
            <a:r>
              <a:rPr lang="en-US" dirty="0" err="1" smtClean="0">
                <a:ea typeface="+mn-ea"/>
                <a:cs typeface="Courier New" pitchFamily="49" charset="0"/>
                <a:sym typeface="Wingdings" pitchFamily="2" charset="2"/>
              </a:rPr>
              <a:t>strncat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Length of s1 = 6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Enter two strings: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ABC ABD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ABC &lt; ABD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Result of </a:t>
            </a:r>
            <a:r>
              <a:rPr lang="en-US" dirty="0" err="1" smtClean="0">
                <a:ea typeface="+mn-ea"/>
                <a:cs typeface="Courier New" pitchFamily="49" charset="0"/>
                <a:sym typeface="Wingdings" pitchFamily="2" charset="2"/>
              </a:rPr>
              <a:t>strncmp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()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5682AF-0821-244A-80D2-A80E2A113DB4}" type="datetime1">
              <a:rPr lang="en-US" sz="1200" smtClean="0">
                <a:latin typeface="Garamond" charset="0"/>
                <a:cs typeface="Arial" charset="0"/>
              </a:rPr>
              <a:t>4/4/18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A00BFF-6F30-D348-9DEE-A61DE5213C31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7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Structures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Arrays: groups of data with same type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Structures: groups of data with (potentially) different types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Example: record to store information about student: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First name (</a:t>
            </a:r>
            <a:r>
              <a:rPr lang="en-US" sz="2400">
                <a:latin typeface="Courier New" charset="0"/>
                <a:cs typeface="Courier New" charset="0"/>
              </a:rPr>
              <a:t>char []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Middle initial (</a:t>
            </a:r>
            <a:r>
              <a:rPr lang="en-US" sz="2400">
                <a:latin typeface="Courier New" charset="0"/>
                <a:cs typeface="Courier New" charset="0"/>
              </a:rPr>
              <a:t>char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Last name (</a:t>
            </a:r>
            <a:r>
              <a:rPr lang="en-US" sz="2400">
                <a:latin typeface="Courier New" charset="0"/>
                <a:cs typeface="Courier New" charset="0"/>
              </a:rPr>
              <a:t>char []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ID # (</a:t>
            </a:r>
            <a:r>
              <a:rPr lang="en-US" sz="2400">
                <a:latin typeface="Courier New" charset="0"/>
                <a:cs typeface="Courier New" charset="0"/>
              </a:rPr>
              <a:t>unsigned int</a:t>
            </a:r>
            <a:r>
              <a:rPr lang="en-US" sz="2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GPA (</a:t>
            </a:r>
            <a:r>
              <a:rPr lang="en-US" sz="2400">
                <a:latin typeface="Courier New" charset="0"/>
                <a:cs typeface="Courier New" charset="0"/>
              </a:rPr>
              <a:t>double</a:t>
            </a:r>
            <a:r>
              <a:rPr lang="en-US" sz="240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Any data type—scalar, array, pointer (even other structures) allowed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2EC3FF-FDA9-AB43-A445-828584FAA35B}" type="datetime1">
              <a:rPr lang="en-US" sz="1200" smtClean="0">
                <a:latin typeface="Garamond" charset="0"/>
                <a:cs typeface="Arial" charset="0"/>
              </a:rPr>
              <a:t>4/4/18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ADCA1A-6330-4949-B4D2-22161DDE8AC5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735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Declaring structure types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Can define structure as a type using </a:t>
            </a:r>
            <a:r>
              <a:rPr lang="en-US" sz="2100">
                <a:latin typeface="Courier New" charset="0"/>
                <a:cs typeface="Courier New" charset="0"/>
              </a:rPr>
              <a:t>typedef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Could omit </a:t>
            </a:r>
            <a:r>
              <a:rPr lang="en-US" sz="1800">
                <a:latin typeface="Courier New" charset="0"/>
                <a:cs typeface="Courier New" charset="0"/>
              </a:rPr>
              <a:t>typedef</a:t>
            </a:r>
            <a:r>
              <a:rPr lang="en-US" sz="1800">
                <a:latin typeface="Arial" charset="0"/>
                <a:cs typeface="Courier New" charset="0"/>
              </a:rPr>
              <a:t>, but would need </a:t>
            </a:r>
            <a:r>
              <a:rPr lang="ja-JP" altLang="en-US" sz="1800">
                <a:latin typeface="Arial" charset="0"/>
                <a:cs typeface="Courier New" charset="0"/>
              </a:rPr>
              <a:t>“</a:t>
            </a:r>
            <a:r>
              <a:rPr lang="en-US" altLang="ja-JP" sz="1800">
                <a:latin typeface="Courier New" charset="0"/>
                <a:cs typeface="Courier New" charset="0"/>
              </a:rPr>
              <a:t>struct</a:t>
            </a:r>
            <a:r>
              <a:rPr lang="ja-JP" altLang="en-US" sz="1800">
                <a:latin typeface="Arial" charset="0"/>
                <a:cs typeface="Courier New" charset="0"/>
              </a:rPr>
              <a:t>”</a:t>
            </a:r>
            <a:r>
              <a:rPr lang="en-US" altLang="ja-JP" sz="1800">
                <a:latin typeface="Arial" charset="0"/>
                <a:cs typeface="Courier New" charset="0"/>
              </a:rPr>
              <a:t> before type name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Syntax:  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  &lt;list of variables&gt;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} &lt;typeName&gt;;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Courier New" charset="0"/>
                <a:cs typeface="Courier New" charset="0"/>
              </a:rPr>
              <a:t>typedef</a:t>
            </a:r>
            <a:r>
              <a:rPr lang="en-US" sz="2100">
                <a:latin typeface="Arial" charset="0"/>
                <a:cs typeface="Courier New" charset="0"/>
              </a:rPr>
              <a:t> usually at program start (with #include, #define)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Courier New" charset="0"/>
                <a:cs typeface="Courier New" charset="0"/>
              </a:rPr>
              <a:t>&lt;typeName&gt; </a:t>
            </a:r>
            <a:r>
              <a:rPr lang="en-US" sz="2100">
                <a:latin typeface="Arial" charset="0"/>
                <a:cs typeface="Courier New" charset="0"/>
              </a:rPr>
              <a:t>usually starts with capital letter</a:t>
            </a:r>
            <a:r>
              <a:rPr lang="en-US" sz="2100">
                <a:latin typeface="Courier New" charset="0"/>
                <a:cs typeface="Courier New" charset="0"/>
              </a:rPr>
              <a:t>		</a:t>
            </a:r>
            <a:endParaRPr lang="en-US" sz="2100">
              <a:latin typeface="Arial" charset="0"/>
              <a:cs typeface="Courier New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C0880A-84D4-2F45-ABB3-4CA6A3DA857F}" type="datetime1">
              <a:rPr lang="en-US" sz="1200" smtClean="0">
                <a:latin typeface="Garamond" charset="0"/>
                <a:cs typeface="Arial" charset="0"/>
              </a:rPr>
              <a:t>4/4/18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24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F99712-6033-8147-B63E-C6B704B9A63E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503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17217</TotalTime>
  <Words>542</Words>
  <Application>Microsoft Macintosh PowerPoint</Application>
  <PresentationFormat>On-screen Show (4:3)</PresentationFormat>
  <Paragraphs>178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EECE.2160 ECE Application Programming</vt:lpstr>
      <vt:lpstr>Lecture outline</vt:lpstr>
      <vt:lpstr>Review: strings</vt:lpstr>
      <vt:lpstr>Review: String functions</vt:lpstr>
      <vt:lpstr>Review: String functions (cont.)</vt:lpstr>
      <vt:lpstr>Example: Strings</vt:lpstr>
      <vt:lpstr>Example solution</vt:lpstr>
      <vt:lpstr>Structures</vt:lpstr>
      <vt:lpstr>Declaring structure types</vt:lpstr>
      <vt:lpstr>Using structure types</vt:lpstr>
      <vt:lpstr>Using structure variables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1742</cp:revision>
  <dcterms:created xsi:type="dcterms:W3CDTF">2006-04-03T05:03:01Z</dcterms:created>
  <dcterms:modified xsi:type="dcterms:W3CDTF">2018-04-04T10:52:10Z</dcterms:modified>
</cp:coreProperties>
</file>