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487" r:id="rId4"/>
    <p:sldId id="48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85" r:id="rId22"/>
    <p:sldId id="486" r:id="rId23"/>
    <p:sldId id="410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7BAB-6DBB-AA46-A300-41B5CB79719A}" type="datetime1">
              <a:rPr lang="en-US" smtClean="0"/>
              <a:t>3/22/18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2E5CA-A3C0-6444-8DBB-D5065E97B8EA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352E5-432D-DD45-9E7B-006C6DC17EFD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D47D7-6AA1-E543-BDDD-40C61D76BB2F}" type="datetime1">
              <a:rPr lang="en-US" smtClean="0"/>
              <a:t>3/22/18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22EFF-3A4B-2D42-90BE-DEF5D9F939BC}" type="datetime1">
              <a:rPr lang="en-US" smtClean="0"/>
              <a:t>3/22/18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AD9B5-C0E0-A245-B10D-61FE9C0612A8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F1377-7F9F-4348-A2EE-022A4A82E581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77CD-1840-0347-8D6E-5E6F44747336}" type="datetime1">
              <a:rPr lang="en-US" smtClean="0"/>
              <a:t>3/22/18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C3F95-D10F-6548-98E6-A2AC6A736E15}" type="datetime1">
              <a:rPr lang="en-US" smtClean="0"/>
              <a:t>3/22/18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0F114-770D-184D-91BD-BB825D88688E}" type="datetime1">
              <a:rPr lang="en-US" smtClean="0"/>
              <a:t>3/22/18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15AB2-3163-D643-84AF-BEC399D1A1E2}" type="datetime1">
              <a:rPr lang="en-US" smtClean="0"/>
              <a:t>3/22/18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4C851-BA5C-894F-8636-9EB275A67DAA}" type="datetime1">
              <a:rPr lang="en-US" smtClean="0"/>
              <a:t>3/22/18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9A64-F80F-ED42-BBE0-5DEBF517F48E}" type="datetime1">
              <a:rPr lang="en-US" smtClean="0"/>
              <a:t>3/22/18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C57FC7F-BB0D-4147-9FDB-DC57C98EEA88}" type="datetime1">
              <a:rPr lang="en-US" smtClean="0"/>
              <a:t>3/22/18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21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 and 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F99B0E-8F50-3544-BC85-3AB99D0132D5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4E1E3-0AA4-D44E-B0C2-6A737D05F868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8600" y="9350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SclAry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tests[] - array with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      - number of points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values of tests[] are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scaled by s points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88466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#include &lt;stdio.h&gt;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 [], int n, int s);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main(void)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x[]={ 51,62,73,84,95,100,66,57,48,79 };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SclAry(x,10,10);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printf("%d ",x[i]);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printf("\n");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EFC1E0-2F57-984F-AD53-5878A5DD5C2A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39F9D0-47CE-934B-8E0C-25457AFAAB92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  <p:extLst>
      <p:ext uri="{BB962C8B-B14F-4D97-AF65-F5344CB8AC3E}">
        <p14:creationId xmlns:p14="http://schemas.microsoft.com/office/powerpoint/2010/main" val="403164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61 72 83 94 105 110 76 67 58 89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br>
              <a:rPr lang="en-US" sz="1800" b="1">
                <a:latin typeface="Courier New" charset="0"/>
              </a:rPr>
            </a:b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 b="1">
                <a:cs typeface="Arial" charset="0"/>
              </a:rPr>
              <a:t>Function call changed array—why?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26A6C1-1952-384A-8E29-FCA18DC5A924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54AF06-E84E-4A43-9311-A0619FF48F83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9462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4200">
                <a:solidFill>
                  <a:schemeClr val="tx2"/>
                </a:solidFill>
                <a:latin typeface="Garamond" charset="0"/>
              </a:rPr>
              <a:t>Passing Arrays to functions (SclAry)</a:t>
            </a:r>
          </a:p>
        </p:txBody>
      </p:sp>
    </p:spTree>
    <p:extLst>
      <p:ext uri="{BB962C8B-B14F-4D97-AF65-F5344CB8AC3E}">
        <p14:creationId xmlns:p14="http://schemas.microsoft.com/office/powerpoint/2010/main" val="247376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14478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51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14478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66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95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14478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84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14478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73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14478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62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33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14478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57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2362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2362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2362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2362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07" name="Text Box 53"/>
          <p:cNvSpPr txBox="1">
            <a:spLocks noChangeArrowheads="1"/>
          </p:cNvSpPr>
          <p:nvPr/>
        </p:nvSpPr>
        <p:spPr bwMode="auto">
          <a:xfrm>
            <a:off x="5334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08" name="Text Box 54"/>
          <p:cNvSpPr txBox="1">
            <a:spLocks noChangeArrowheads="1"/>
          </p:cNvSpPr>
          <p:nvPr/>
        </p:nvSpPr>
        <p:spPr bwMode="auto">
          <a:xfrm>
            <a:off x="14478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48</a:t>
            </a:r>
          </a:p>
        </p:txBody>
      </p:sp>
      <p:sp>
        <p:nvSpPr>
          <p:cNvPr id="20509" name="Text Box 55"/>
          <p:cNvSpPr txBox="1">
            <a:spLocks noChangeArrowheads="1"/>
          </p:cNvSpPr>
          <p:nvPr/>
        </p:nvSpPr>
        <p:spPr bwMode="auto">
          <a:xfrm>
            <a:off x="2362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10" name="Text Box 56"/>
          <p:cNvSpPr txBox="1">
            <a:spLocks noChangeArrowheads="1"/>
          </p:cNvSpPr>
          <p:nvPr/>
        </p:nvSpPr>
        <p:spPr bwMode="auto">
          <a:xfrm>
            <a:off x="5334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11" name="Text Box 57"/>
          <p:cNvSpPr txBox="1">
            <a:spLocks noChangeArrowheads="1"/>
          </p:cNvSpPr>
          <p:nvPr/>
        </p:nvSpPr>
        <p:spPr bwMode="auto">
          <a:xfrm>
            <a:off x="14478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79</a:t>
            </a:r>
          </a:p>
        </p:txBody>
      </p:sp>
      <p:sp>
        <p:nvSpPr>
          <p:cNvPr id="20512" name="Text Box 58"/>
          <p:cNvSpPr txBox="1">
            <a:spLocks noChangeArrowheads="1"/>
          </p:cNvSpPr>
          <p:nvPr/>
        </p:nvSpPr>
        <p:spPr bwMode="auto">
          <a:xfrm>
            <a:off x="2362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13" name="Text Box 59"/>
          <p:cNvSpPr txBox="1">
            <a:spLocks noChangeArrowheads="1"/>
          </p:cNvSpPr>
          <p:nvPr/>
        </p:nvSpPr>
        <p:spPr bwMode="auto">
          <a:xfrm>
            <a:off x="5791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514" name="Text Box 60"/>
          <p:cNvSpPr txBox="1">
            <a:spLocks noChangeArrowheads="1"/>
          </p:cNvSpPr>
          <p:nvPr/>
        </p:nvSpPr>
        <p:spPr bwMode="auto">
          <a:xfrm>
            <a:off x="5791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515" name="Text Box 61"/>
          <p:cNvSpPr txBox="1">
            <a:spLocks noChangeArrowheads="1"/>
          </p:cNvSpPr>
          <p:nvPr/>
        </p:nvSpPr>
        <p:spPr bwMode="auto">
          <a:xfrm>
            <a:off x="5791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516" name="Text Box 62"/>
          <p:cNvSpPr txBox="1">
            <a:spLocks noChangeArrowheads="1"/>
          </p:cNvSpPr>
          <p:nvPr/>
        </p:nvSpPr>
        <p:spPr bwMode="auto">
          <a:xfrm>
            <a:off x="5791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517" name="Text Box 63"/>
          <p:cNvSpPr txBox="1">
            <a:spLocks noChangeArrowheads="1"/>
          </p:cNvSpPr>
          <p:nvPr/>
        </p:nvSpPr>
        <p:spPr bwMode="auto">
          <a:xfrm>
            <a:off x="5791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518" name="Text Box 64"/>
          <p:cNvSpPr txBox="1">
            <a:spLocks noChangeArrowheads="1"/>
          </p:cNvSpPr>
          <p:nvPr/>
        </p:nvSpPr>
        <p:spPr bwMode="auto">
          <a:xfrm>
            <a:off x="5791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519" name="Text Box 65"/>
          <p:cNvSpPr txBox="1">
            <a:spLocks noChangeArrowheads="1"/>
          </p:cNvSpPr>
          <p:nvPr/>
        </p:nvSpPr>
        <p:spPr bwMode="auto">
          <a:xfrm>
            <a:off x="5791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520" name="Text Box 66"/>
          <p:cNvSpPr txBox="1">
            <a:spLocks noChangeArrowheads="1"/>
          </p:cNvSpPr>
          <p:nvPr/>
        </p:nvSpPr>
        <p:spPr bwMode="auto">
          <a:xfrm>
            <a:off x="67056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61</a:t>
            </a:r>
          </a:p>
        </p:txBody>
      </p:sp>
      <p:sp>
        <p:nvSpPr>
          <p:cNvPr id="20521" name="Text Box 67"/>
          <p:cNvSpPr txBox="1">
            <a:spLocks noChangeArrowheads="1"/>
          </p:cNvSpPr>
          <p:nvPr/>
        </p:nvSpPr>
        <p:spPr bwMode="auto">
          <a:xfrm>
            <a:off x="67056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76</a:t>
            </a:r>
          </a:p>
        </p:txBody>
      </p:sp>
      <p:sp>
        <p:nvSpPr>
          <p:cNvPr id="20522" name="Text Box 68"/>
          <p:cNvSpPr txBox="1">
            <a:spLocks noChangeArrowheads="1"/>
          </p:cNvSpPr>
          <p:nvPr/>
        </p:nvSpPr>
        <p:spPr bwMode="auto">
          <a:xfrm>
            <a:off x="67056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105</a:t>
            </a:r>
          </a:p>
        </p:txBody>
      </p:sp>
      <p:sp>
        <p:nvSpPr>
          <p:cNvPr id="20523" name="Text Box 69"/>
          <p:cNvSpPr txBox="1">
            <a:spLocks noChangeArrowheads="1"/>
          </p:cNvSpPr>
          <p:nvPr/>
        </p:nvSpPr>
        <p:spPr bwMode="auto">
          <a:xfrm>
            <a:off x="67056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94</a:t>
            </a:r>
          </a:p>
        </p:txBody>
      </p:sp>
      <p:sp>
        <p:nvSpPr>
          <p:cNvPr id="20524" name="Text Box 70"/>
          <p:cNvSpPr txBox="1">
            <a:spLocks noChangeArrowheads="1"/>
          </p:cNvSpPr>
          <p:nvPr/>
        </p:nvSpPr>
        <p:spPr bwMode="auto">
          <a:xfrm>
            <a:off x="67056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20525" name="Text Box 71"/>
          <p:cNvSpPr txBox="1">
            <a:spLocks noChangeArrowheads="1"/>
          </p:cNvSpPr>
          <p:nvPr/>
        </p:nvSpPr>
        <p:spPr bwMode="auto">
          <a:xfrm>
            <a:off x="67056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72</a:t>
            </a:r>
          </a:p>
        </p:txBody>
      </p:sp>
      <p:sp>
        <p:nvSpPr>
          <p:cNvPr id="20526" name="Text Box 72"/>
          <p:cNvSpPr txBox="1">
            <a:spLocks noChangeArrowheads="1"/>
          </p:cNvSpPr>
          <p:nvPr/>
        </p:nvSpPr>
        <p:spPr bwMode="auto">
          <a:xfrm>
            <a:off x="67056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110</a:t>
            </a:r>
          </a:p>
        </p:txBody>
      </p:sp>
      <p:sp>
        <p:nvSpPr>
          <p:cNvPr id="20527" name="Text Box 73"/>
          <p:cNvSpPr txBox="1">
            <a:spLocks noChangeArrowheads="1"/>
          </p:cNvSpPr>
          <p:nvPr/>
        </p:nvSpPr>
        <p:spPr bwMode="auto">
          <a:xfrm>
            <a:off x="5791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528" name="Text Box 74"/>
          <p:cNvSpPr txBox="1">
            <a:spLocks noChangeArrowheads="1"/>
          </p:cNvSpPr>
          <p:nvPr/>
        </p:nvSpPr>
        <p:spPr bwMode="auto">
          <a:xfrm>
            <a:off x="67056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67</a:t>
            </a:r>
          </a:p>
        </p:txBody>
      </p:sp>
      <p:sp>
        <p:nvSpPr>
          <p:cNvPr id="20529" name="Text Box 75"/>
          <p:cNvSpPr txBox="1">
            <a:spLocks noChangeArrowheads="1"/>
          </p:cNvSpPr>
          <p:nvPr/>
        </p:nvSpPr>
        <p:spPr bwMode="auto">
          <a:xfrm>
            <a:off x="76200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30" name="Text Box 76"/>
          <p:cNvSpPr txBox="1">
            <a:spLocks noChangeArrowheads="1"/>
          </p:cNvSpPr>
          <p:nvPr/>
        </p:nvSpPr>
        <p:spPr bwMode="auto">
          <a:xfrm>
            <a:off x="7620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31" name="Text Box 77"/>
          <p:cNvSpPr txBox="1">
            <a:spLocks noChangeArrowheads="1"/>
          </p:cNvSpPr>
          <p:nvPr/>
        </p:nvSpPr>
        <p:spPr bwMode="auto">
          <a:xfrm>
            <a:off x="7620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32" name="Text Box 78"/>
          <p:cNvSpPr txBox="1">
            <a:spLocks noChangeArrowheads="1"/>
          </p:cNvSpPr>
          <p:nvPr/>
        </p:nvSpPr>
        <p:spPr bwMode="auto">
          <a:xfrm>
            <a:off x="7620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33" name="Text Box 79"/>
          <p:cNvSpPr txBox="1">
            <a:spLocks noChangeArrowheads="1"/>
          </p:cNvSpPr>
          <p:nvPr/>
        </p:nvSpPr>
        <p:spPr bwMode="auto">
          <a:xfrm>
            <a:off x="7620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34" name="Text Box 80"/>
          <p:cNvSpPr txBox="1">
            <a:spLocks noChangeArrowheads="1"/>
          </p:cNvSpPr>
          <p:nvPr/>
        </p:nvSpPr>
        <p:spPr bwMode="auto">
          <a:xfrm>
            <a:off x="7620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35" name="Text Box 81"/>
          <p:cNvSpPr txBox="1">
            <a:spLocks noChangeArrowheads="1"/>
          </p:cNvSpPr>
          <p:nvPr/>
        </p:nvSpPr>
        <p:spPr bwMode="auto">
          <a:xfrm>
            <a:off x="7620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36" name="Text Box 82"/>
          <p:cNvSpPr txBox="1">
            <a:spLocks noChangeArrowheads="1"/>
          </p:cNvSpPr>
          <p:nvPr/>
        </p:nvSpPr>
        <p:spPr bwMode="auto">
          <a:xfrm>
            <a:off x="7620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37" name="Text Box 83"/>
          <p:cNvSpPr txBox="1">
            <a:spLocks noChangeArrowheads="1"/>
          </p:cNvSpPr>
          <p:nvPr/>
        </p:nvSpPr>
        <p:spPr bwMode="auto">
          <a:xfrm>
            <a:off x="5791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38" name="Text Box 84"/>
          <p:cNvSpPr txBox="1">
            <a:spLocks noChangeArrowheads="1"/>
          </p:cNvSpPr>
          <p:nvPr/>
        </p:nvSpPr>
        <p:spPr bwMode="auto">
          <a:xfrm>
            <a:off x="67056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58</a:t>
            </a:r>
          </a:p>
        </p:txBody>
      </p:sp>
      <p:sp>
        <p:nvSpPr>
          <p:cNvPr id="20539" name="Text Box 85"/>
          <p:cNvSpPr txBox="1">
            <a:spLocks noChangeArrowheads="1"/>
          </p:cNvSpPr>
          <p:nvPr/>
        </p:nvSpPr>
        <p:spPr bwMode="auto">
          <a:xfrm>
            <a:off x="7620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40" name="Text Box 86"/>
          <p:cNvSpPr txBox="1">
            <a:spLocks noChangeArrowheads="1"/>
          </p:cNvSpPr>
          <p:nvPr/>
        </p:nvSpPr>
        <p:spPr bwMode="auto">
          <a:xfrm>
            <a:off x="5791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41" name="Text Box 87"/>
          <p:cNvSpPr txBox="1">
            <a:spLocks noChangeArrowheads="1"/>
          </p:cNvSpPr>
          <p:nvPr/>
        </p:nvSpPr>
        <p:spPr bwMode="auto">
          <a:xfrm>
            <a:off x="67056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89</a:t>
            </a:r>
          </a:p>
        </p:txBody>
      </p:sp>
      <p:sp>
        <p:nvSpPr>
          <p:cNvPr id="20542" name="Text Box 88"/>
          <p:cNvSpPr txBox="1">
            <a:spLocks noChangeArrowheads="1"/>
          </p:cNvSpPr>
          <p:nvPr/>
        </p:nvSpPr>
        <p:spPr bwMode="auto">
          <a:xfrm>
            <a:off x="76200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43" name="Text Box 90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Before call to SclAry				After call to SclAry</a:t>
            </a:r>
          </a:p>
        </p:txBody>
      </p:sp>
      <p:sp>
        <p:nvSpPr>
          <p:cNvPr id="20544" name="Text Box 92"/>
          <p:cNvSpPr txBox="1">
            <a:spLocks noChangeArrowheads="1"/>
          </p:cNvSpPr>
          <p:nvPr/>
        </p:nvSpPr>
        <p:spPr bwMode="auto">
          <a:xfrm>
            <a:off x="457200" y="4953000"/>
            <a:ext cx="82296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Passing the name only (i.e. </a:t>
            </a:r>
            <a:r>
              <a:rPr lang="en-US" sz="1800" dirty="0">
                <a:latin typeface="Courier New" charset="0"/>
              </a:rPr>
              <a:t>test</a:t>
            </a:r>
            <a:r>
              <a:rPr lang="en-US" sz="1800" dirty="0"/>
              <a:t> vs. </a:t>
            </a:r>
            <a:r>
              <a:rPr lang="en-US" sz="1800" dirty="0">
                <a:latin typeface="Courier New" charset="0"/>
              </a:rPr>
              <a:t>test[4]</a:t>
            </a:r>
            <a:r>
              <a:rPr lang="en-US" sz="1800" dirty="0"/>
              <a:t>) passes the </a:t>
            </a:r>
            <a:r>
              <a:rPr lang="en-US" sz="1800" b="1" u="sng" dirty="0"/>
              <a:t>ADDRESS</a:t>
            </a:r>
            <a:r>
              <a:rPr lang="en-US" sz="1800" dirty="0"/>
              <a:t> of element zero of the array.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Put another </a:t>
            </a:r>
            <a:r>
              <a:rPr lang="en-US" sz="1800" dirty="0" smtClean="0"/>
              <a:t>way: </a:t>
            </a:r>
            <a:r>
              <a:rPr lang="en-US" sz="1800" dirty="0" err="1" smtClean="0"/>
              <a:t>myfunc</a:t>
            </a:r>
            <a:r>
              <a:rPr lang="en-US" sz="1800" dirty="0"/>
              <a:t>(</a:t>
            </a:r>
            <a:r>
              <a:rPr lang="en-US" sz="1800" dirty="0" err="1"/>
              <a:t>ary</a:t>
            </a:r>
            <a:r>
              <a:rPr lang="en-US" sz="1800" dirty="0"/>
              <a:t>)   same as   </a:t>
            </a:r>
            <a:r>
              <a:rPr lang="en-US" sz="1800" dirty="0" err="1"/>
              <a:t>myfunc</a:t>
            </a:r>
            <a:r>
              <a:rPr lang="en-US" sz="1800" dirty="0"/>
              <a:t> (&amp;</a:t>
            </a:r>
            <a:r>
              <a:rPr lang="en-US" sz="1800" dirty="0" err="1"/>
              <a:t>ary</a:t>
            </a:r>
            <a:r>
              <a:rPr lang="en-US" sz="1800" dirty="0"/>
              <a:t>[0])</a:t>
            </a:r>
          </a:p>
        </p:txBody>
      </p:sp>
      <p:sp>
        <p:nvSpPr>
          <p:cNvPr id="20545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9A59EB-1747-8340-886C-7629FC032443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20546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DF3D26-3235-0647-B6A7-28A9DF8164DF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  <p:extLst>
      <p:ext uri="{BB962C8B-B14F-4D97-AF65-F5344CB8AC3E}">
        <p14:creationId xmlns:p14="http://schemas.microsoft.com/office/powerpoint/2010/main" val="15138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Arrays and pointers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 name is a pointer to first array element</a:t>
            </a:r>
          </a:p>
          <a:p>
            <a:pPr lvl="1"/>
            <a:r>
              <a:rPr lang="en-US">
                <a:latin typeface="Arial" charset="0"/>
              </a:rPr>
              <a:t>Can use pointers and arrays interchangeably</a:t>
            </a:r>
          </a:p>
          <a:p>
            <a:pPr lvl="2"/>
            <a:r>
              <a:rPr lang="en-US">
                <a:latin typeface="Arial" charset="0"/>
              </a:rPr>
              <a:t>You can use [] to “index” a pointer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myArr[] = {1, 3, 5, 7, 9};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*aPtr;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aPtr = myArr;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for(int i =0; i &lt; 5; i++)</a:t>
            </a:r>
            <a:endParaRPr lang="en-US" sz="1600">
              <a:solidFill>
                <a:srgbClr val="336600"/>
              </a:solidFill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	printf(“%d”, aPtr[i]);</a:t>
            </a:r>
          </a:p>
          <a:p>
            <a:pPr lvl="1"/>
            <a:r>
              <a:rPr lang="en-US">
                <a:latin typeface="Arial" charset="0"/>
              </a:rPr>
              <a:t>What does this print?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1 3 5 7 9 </a:t>
            </a:r>
            <a:r>
              <a:rPr lang="en-US">
                <a:latin typeface="Arial" charset="0"/>
                <a:cs typeface="Courier New" charset="0"/>
                <a:sym typeface="Wingdings" charset="0"/>
              </a:rPr>
              <a:t> contents of array!</a:t>
            </a:r>
          </a:p>
          <a:p>
            <a:r>
              <a:rPr lang="en-US">
                <a:latin typeface="Arial" charset="0"/>
                <a:cs typeface="Courier New" charset="0"/>
                <a:sym typeface="Wingdings" charset="0"/>
              </a:rPr>
              <a:t>Array arguments to functions are </a:t>
            </a:r>
            <a:r>
              <a:rPr lang="en-US" u="sng">
                <a:latin typeface="Arial" charset="0"/>
                <a:cs typeface="Courier New" charset="0"/>
                <a:sym typeface="Wingdings" charset="0"/>
              </a:rPr>
              <a:t>always</a:t>
            </a:r>
            <a:r>
              <a:rPr lang="en-US">
                <a:latin typeface="Arial" charset="0"/>
                <a:cs typeface="Courier New" charset="0"/>
                <a:sym typeface="Wingdings" charset="0"/>
              </a:rPr>
              <a:t> passed by address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2B52F5-B34B-8640-99FA-DA0BE738BC61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ABD4A3-75F6-FF4F-A794-7A1AC43D04C1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07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6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lines of text from input</a:t>
            </a:r>
          </a:p>
          <a:p>
            <a:r>
              <a:rPr lang="en-US" dirty="0" smtClean="0"/>
              <a:t>Use array to track # times each letter occurs in input text</a:t>
            </a:r>
          </a:p>
          <a:p>
            <a:r>
              <a:rPr lang="en-US" dirty="0" smtClean="0"/>
              <a:t>Use array contents to generate bar graph showing relative frequencies of each letter</a:t>
            </a:r>
          </a:p>
          <a:p>
            <a:endParaRPr lang="en-US" dirty="0"/>
          </a:p>
          <a:p>
            <a:r>
              <a:rPr lang="en-US" dirty="0" smtClean="0"/>
              <a:t>Gives you practice using arrays and functions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C2BD2-0F43-4144-8BB3-7E38418ED292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50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main() should contain</a:t>
            </a:r>
          </a:p>
          <a:p>
            <a:pPr lvl="1"/>
            <a:r>
              <a:rPr lang="en-US" dirty="0" smtClean="0"/>
              <a:t>Array to track letter frequency: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[26]</a:t>
            </a:r>
          </a:p>
          <a:p>
            <a:pPr lvl="1"/>
            <a:r>
              <a:rPr lang="en-US" dirty="0" smtClean="0"/>
              <a:t>Maximum value in array: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Used to determine height of histogram output</a:t>
            </a:r>
          </a:p>
          <a:p>
            <a:r>
              <a:rPr lang="en-US" dirty="0" smtClean="0"/>
              <a:t>Program uses four commands</a:t>
            </a:r>
          </a:p>
          <a:p>
            <a:pPr lvl="1"/>
            <a:r>
              <a:rPr lang="en-US" dirty="0" smtClean="0"/>
              <a:t>‘R’, ‘r’: Read a single line of input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ReadText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, &amp;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; to read line</a:t>
            </a:r>
          </a:p>
          <a:p>
            <a:pPr lvl="1"/>
            <a:r>
              <a:rPr lang="en-US" dirty="0" smtClean="0"/>
              <a:t>‘P’, ‘p’: Print histogram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DrawHist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r>
              <a:rPr lang="en-US" dirty="0" smtClean="0"/>
              <a:t> to print histogram</a:t>
            </a:r>
          </a:p>
          <a:p>
            <a:pPr lvl="1"/>
            <a:r>
              <a:rPr lang="en-US" dirty="0" smtClean="0"/>
              <a:t>‘C’, ‘c’: Clear histogram (and max value)</a:t>
            </a:r>
          </a:p>
          <a:p>
            <a:pPr lvl="1"/>
            <a:r>
              <a:rPr lang="en-US" dirty="0" smtClean="0"/>
              <a:t>‘Q’, ‘q’: Quit program</a:t>
            </a:r>
          </a:p>
          <a:p>
            <a:r>
              <a:rPr lang="en-US" dirty="0" smtClean="0"/>
              <a:t>Only error checking: invalid command</a:t>
            </a:r>
          </a:p>
          <a:p>
            <a:pPr lvl="1"/>
            <a:r>
              <a:rPr lang="en-US" dirty="0" smtClean="0"/>
              <a:t>All other input: reading characters, so no formatting errors</a:t>
            </a:r>
          </a:p>
          <a:p>
            <a:pPr lvl="1"/>
            <a:r>
              <a:rPr lang="en-US" dirty="0" smtClean="0"/>
              <a:t>You may ignore some characters, but they’re not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01A22-E279-ED49-8BD9-76FFE43A28FD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9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ReadText</a:t>
            </a:r>
            <a:r>
              <a:rPr lang="en-US" dirty="0" smtClean="0"/>
              <a:t>()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 single character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that character is a letter, update the appropriate entry in the 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that character is </a:t>
            </a:r>
            <a:r>
              <a:rPr lang="en-US" u="sng" dirty="0" smtClean="0"/>
              <a:t>not</a:t>
            </a:r>
            <a:r>
              <a:rPr lang="en-US" dirty="0" smtClean="0"/>
              <a:t> a newline, return to step 1 and read another 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Function should also update max value, either as it reads characters or after reading all input characters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B6517-5C29-2D4F-90CC-0AD012A016A5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7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ReadText</a:t>
            </a:r>
            <a:r>
              <a:rPr lang="en-US" dirty="0" smtClean="0"/>
              <a:t>()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ctype.h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  <a:r>
              <a:rPr lang="en-US" dirty="0" smtClean="0"/>
              <a:t> functions will help in </a:t>
            </a:r>
            <a:r>
              <a:rPr lang="en-US" dirty="0" err="1" smtClean="0"/>
              <a:t>ReadText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isalpha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: returns “true” if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/>
              <a:t> is letter, “false” otherwise</a:t>
            </a:r>
          </a:p>
          <a:p>
            <a:pPr lvl="2"/>
            <a:r>
              <a:rPr lang="en-US" dirty="0" smtClean="0"/>
              <a:t>Directly applies to one step on previous slide</a:t>
            </a:r>
          </a:p>
          <a:p>
            <a:pPr lvl="1"/>
            <a:r>
              <a:rPr lang="en-US" dirty="0" smtClean="0"/>
              <a:t>Converting each letter to same case makes it easier to find appropriate entry in histogram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toupper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: returns uppercase letter if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/>
              <a:t> is lowercase letter; returns original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/>
              <a:t> otherwise</a:t>
            </a:r>
          </a:p>
          <a:p>
            <a:pPr lvl="3"/>
            <a:r>
              <a:rPr lang="en-US" dirty="0" err="1" smtClean="0">
                <a:latin typeface="Courier New"/>
                <a:cs typeface="Courier New"/>
              </a:rPr>
              <a:t>toupper</a:t>
            </a:r>
            <a:r>
              <a:rPr lang="en-US" dirty="0" smtClean="0">
                <a:latin typeface="Courier New"/>
                <a:cs typeface="Courier New"/>
              </a:rPr>
              <a:t>('x') = 'X'; </a:t>
            </a:r>
            <a:r>
              <a:rPr lang="en-US" dirty="0" err="1" smtClean="0">
                <a:latin typeface="Courier New"/>
                <a:cs typeface="Courier New"/>
              </a:rPr>
              <a:t>toupper</a:t>
            </a:r>
            <a:r>
              <a:rPr lang="en-US" dirty="0" smtClean="0">
                <a:latin typeface="Courier New"/>
                <a:cs typeface="Courier New"/>
              </a:rPr>
              <a:t>('A') = 'A'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tolower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</a:t>
            </a:r>
            <a:r>
              <a:rPr lang="en-US" dirty="0" smtClean="0"/>
              <a:t>lowercase letter </a:t>
            </a:r>
            <a:r>
              <a:rPr lang="en-US" dirty="0"/>
              <a:t>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</a:t>
            </a:r>
            <a:r>
              <a:rPr lang="en-US" dirty="0" smtClean="0"/>
              <a:t>uppercase letter</a:t>
            </a:r>
            <a:r>
              <a:rPr lang="en-US" dirty="0"/>
              <a:t>; returns original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otherwise</a:t>
            </a:r>
          </a:p>
          <a:p>
            <a:pPr lvl="3"/>
            <a:r>
              <a:rPr lang="en-US" dirty="0" err="1" smtClean="0">
                <a:latin typeface="Courier New"/>
                <a:cs typeface="Courier New"/>
              </a:rPr>
              <a:t>tolower</a:t>
            </a:r>
            <a:r>
              <a:rPr lang="en-US" dirty="0" smtClean="0">
                <a:latin typeface="Courier New"/>
                <a:cs typeface="Courier New"/>
              </a:rPr>
              <a:t>('x'</a:t>
            </a:r>
            <a:r>
              <a:rPr lang="en-US" dirty="0">
                <a:latin typeface="Courier New"/>
                <a:cs typeface="Courier New"/>
              </a:rPr>
              <a:t>) =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>
                <a:latin typeface="Courier New"/>
                <a:cs typeface="Courier New"/>
              </a:rPr>
              <a:t>; </a:t>
            </a:r>
            <a:r>
              <a:rPr lang="en-US" dirty="0" err="1" smtClean="0">
                <a:latin typeface="Courier New"/>
                <a:cs typeface="Courier New"/>
              </a:rPr>
              <a:t>tolower</a:t>
            </a:r>
            <a:r>
              <a:rPr lang="en-US" dirty="0" smtClean="0">
                <a:latin typeface="Courier New"/>
                <a:cs typeface="Courier New"/>
              </a:rPr>
              <a:t>('A'</a:t>
            </a:r>
            <a:r>
              <a:rPr lang="en-US" dirty="0">
                <a:latin typeface="Courier New"/>
                <a:cs typeface="Courier New"/>
              </a:rPr>
              <a:t>) = 'a'</a:t>
            </a:r>
          </a:p>
          <a:p>
            <a:pPr lvl="2"/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50B9D7-9468-F248-B0C0-FA0FDD8EB080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ReadText</a:t>
            </a:r>
            <a:r>
              <a:rPr lang="en-US" dirty="0" smtClean="0"/>
              <a:t>() hints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Finding appropriate entry in histogram does </a:t>
            </a:r>
            <a:r>
              <a:rPr lang="en-US" u="sng" dirty="0" smtClean="0"/>
              <a:t>not</a:t>
            </a:r>
            <a:r>
              <a:rPr lang="en-US" dirty="0" smtClean="0"/>
              <a:t> require conditional statement</a:t>
            </a:r>
          </a:p>
          <a:p>
            <a:pPr lvl="1"/>
            <a:r>
              <a:rPr lang="en-US" dirty="0" smtClean="0"/>
              <a:t>You shouldn’t need to compare your input character to anything to find correct array index</a:t>
            </a:r>
          </a:p>
          <a:p>
            <a:pPr lvl="1"/>
            <a:r>
              <a:rPr lang="en-US" dirty="0" smtClean="0"/>
              <a:t>Very basic “transformation” between ASCII value of letter and histogram index</a:t>
            </a:r>
          </a:p>
          <a:p>
            <a:pPr lvl="1"/>
            <a:r>
              <a:rPr lang="en-US" dirty="0" smtClean="0"/>
              <a:t>Can treat a char variable as either </a:t>
            </a:r>
          </a:p>
          <a:p>
            <a:pPr lvl="2"/>
            <a:r>
              <a:rPr lang="en-US" dirty="0" smtClean="0"/>
              <a:t>Character to be printed, or</a:t>
            </a:r>
          </a:p>
          <a:p>
            <a:pPr lvl="2"/>
            <a:r>
              <a:rPr lang="en-US" dirty="0" smtClean="0"/>
              <a:t>Integer value corresponding to printed character</a:t>
            </a:r>
          </a:p>
          <a:p>
            <a:r>
              <a:rPr lang="en-US" dirty="0" smtClean="0"/>
              <a:t>ASCII values</a:t>
            </a:r>
          </a:p>
          <a:p>
            <a:pPr lvl="1"/>
            <a:r>
              <a:rPr lang="en-US" dirty="0" smtClean="0"/>
              <a:t>Uppercase and lowercase letters separate</a:t>
            </a:r>
          </a:p>
          <a:p>
            <a:pPr lvl="1"/>
            <a:r>
              <a:rPr lang="en-US" dirty="0" smtClean="0"/>
              <a:t>Each set of letters is consecutive</a:t>
            </a:r>
          </a:p>
          <a:p>
            <a:pPr lvl="1"/>
            <a:r>
              <a:rPr lang="en-US" dirty="0" smtClean="0"/>
              <a:t>‘A’ = 65, ‘B’ = 66, … ‘Z’ = 90</a:t>
            </a:r>
          </a:p>
          <a:p>
            <a:pPr lvl="1"/>
            <a:r>
              <a:rPr lang="en-US" dirty="0" smtClean="0"/>
              <a:t>‘a’ = 97, ‘b’ = 98, … ‘z’ = 122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E1B32-FFA8-FD4D-9D9C-41D8AD8A94C0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8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4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Monday, 3/26</a:t>
            </a:r>
          </a:p>
          <a:p>
            <a:pPr lvl="1"/>
            <a:r>
              <a:rPr lang="en-US" dirty="0" smtClean="0">
                <a:latin typeface="Arial" charset="0"/>
              </a:rPr>
              <a:t>Program 6 due </a:t>
            </a:r>
            <a:r>
              <a:rPr lang="en-US" smtClean="0">
                <a:latin typeface="Arial" charset="0"/>
              </a:rPr>
              <a:t>4/4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2 in class Friday, 3/30</a:t>
            </a:r>
          </a:p>
          <a:p>
            <a:pPr lvl="2"/>
            <a:r>
              <a:rPr lang="en-US" dirty="0" smtClean="0">
                <a:latin typeface="Arial" charset="0"/>
              </a:rPr>
              <a:t>Will cover lectures 14-22</a:t>
            </a:r>
          </a:p>
          <a:p>
            <a:pPr lvl="2"/>
            <a:r>
              <a:rPr lang="en-US" dirty="0" err="1" smtClean="0">
                <a:latin typeface="Arial" charset="0"/>
              </a:rPr>
              <a:t>Lec</a:t>
            </a:r>
            <a:r>
              <a:rPr lang="en-US" dirty="0" smtClean="0">
                <a:latin typeface="Arial" charset="0"/>
              </a:rPr>
              <a:t>. 23: Exam 2 Preview (Wed. 3/28)</a:t>
            </a: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Review: two-dimensional arrays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 and functions</a:t>
            </a:r>
          </a:p>
          <a:p>
            <a:pPr lvl="1"/>
            <a:r>
              <a:rPr lang="en-US" dirty="0" smtClean="0">
                <a:latin typeface="Arial" charset="0"/>
              </a:rPr>
              <a:t>Program 6 overview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464C9D-95AD-394D-94FB-9D14355FD689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 in </a:t>
            </a:r>
            <a:r>
              <a:rPr lang="en-US" dirty="0" err="1" smtClean="0"/>
              <a:t>ReadText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Using brute force method to find appropriate histogram index will incur -10 deduction</a:t>
            </a:r>
          </a:p>
          <a:p>
            <a:pPr lvl="1"/>
            <a:r>
              <a:rPr lang="en-US" dirty="0" smtClean="0"/>
              <a:t>Brute force methods basically compare input letter to all possible letters</a:t>
            </a:r>
          </a:p>
          <a:p>
            <a:r>
              <a:rPr lang="en-US" dirty="0" smtClean="0"/>
              <a:t>Prohibited brute force method #1: giant conditional statement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switch(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) {			//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 = input char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case ‘A’: case ‘a’: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modify </a:t>
            </a:r>
            <a:r>
              <a:rPr lang="en-US" dirty="0" err="1" smtClean="0">
                <a:latin typeface="Courier New"/>
                <a:cs typeface="Courier New"/>
              </a:rPr>
              <a:t>histo</a:t>
            </a:r>
            <a:r>
              <a:rPr lang="en-US" dirty="0" smtClean="0">
                <a:latin typeface="Courier New"/>
                <a:cs typeface="Courier New"/>
              </a:rPr>
              <a:t>[0]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break;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case ‘B’: case ‘b’: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modify </a:t>
            </a:r>
            <a:r>
              <a:rPr lang="en-US" dirty="0" err="1" smtClean="0">
                <a:latin typeface="Courier New"/>
                <a:cs typeface="Courier New"/>
              </a:rPr>
              <a:t>histo</a:t>
            </a:r>
            <a:r>
              <a:rPr lang="en-US" dirty="0" smtClean="0">
                <a:latin typeface="Courier New"/>
                <a:cs typeface="Courier New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break;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…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59F21-9899-494A-BD11-D05FE8A52D35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35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 in </a:t>
            </a:r>
            <a:r>
              <a:rPr lang="en-US" dirty="0" err="1" smtClean="0"/>
              <a:t>ReadText</a:t>
            </a:r>
            <a:r>
              <a:rPr lang="en-US" dirty="0" smtClean="0"/>
              <a:t>()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brute force method to find appropriate histogram index will incur -10 deduction</a:t>
            </a:r>
          </a:p>
          <a:p>
            <a:pPr lvl="1"/>
            <a:r>
              <a:rPr lang="en-US" dirty="0" smtClean="0"/>
              <a:t>Brute force methods basically compare input letter to all possible letters</a:t>
            </a:r>
          </a:p>
          <a:p>
            <a:r>
              <a:rPr lang="en-US" dirty="0" smtClean="0"/>
              <a:t>Prohibited brute force method #2: loop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char test = ‘A’;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for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26;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 == test)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modify </a:t>
            </a:r>
            <a:r>
              <a:rPr lang="en-US" dirty="0" err="1" smtClean="0">
                <a:latin typeface="Courier New"/>
                <a:cs typeface="Courier New"/>
              </a:rPr>
              <a:t>histo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test++;		// Change test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				//  to next letter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483048-C1FF-0547-9980-81810BE936B8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7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DrawText</a:t>
            </a:r>
            <a:r>
              <a:rPr lang="en-US" dirty="0" smtClean="0"/>
              <a:t>()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each row of output</a:t>
            </a:r>
          </a:p>
          <a:p>
            <a:pPr marL="841375" lvl="1" indent="-514350">
              <a:buFont typeface="+mj-lt"/>
              <a:buAutoNum type="alphaUcPeriod"/>
            </a:pPr>
            <a:r>
              <a:rPr lang="en-US" dirty="0"/>
              <a:t>For each entry in histogram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If current entry is at least row #, print “| “ (bar &amp; space)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Otherwise, print “  “ (two spaces)</a:t>
            </a:r>
          </a:p>
          <a:p>
            <a:endParaRPr lang="en-US" dirty="0"/>
          </a:p>
          <a:p>
            <a:r>
              <a:rPr lang="en-US" dirty="0" smtClean="0"/>
              <a:t>Must print bar graph from top to bottom</a:t>
            </a:r>
          </a:p>
          <a:p>
            <a:r>
              <a:rPr lang="en-US" dirty="0" smtClean="0"/>
              <a:t># rows based on max value in histogram</a:t>
            </a:r>
          </a:p>
          <a:p>
            <a:r>
              <a:rPr lang="en-US" dirty="0" smtClean="0"/>
              <a:t>Printing </a:t>
            </a:r>
            <a:r>
              <a:rPr lang="en-US" smtClean="0"/>
              <a:t>spaces necessary to </a:t>
            </a:r>
            <a:r>
              <a:rPr lang="en-US" dirty="0" smtClean="0"/>
              <a:t>get everything to line up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16E10-CF55-124D-A66C-12552C5EA11E}" type="datetime1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01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Character </a:t>
            </a:r>
            <a:r>
              <a:rPr lang="en-US" dirty="0" smtClean="0">
                <a:latin typeface="Arial" charset="0"/>
              </a:rPr>
              <a:t>arrays 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Monday, 3/26</a:t>
            </a:r>
          </a:p>
          <a:p>
            <a:pPr lvl="1"/>
            <a:r>
              <a:rPr lang="en-US" dirty="0">
                <a:latin typeface="Arial" charset="0"/>
              </a:rPr>
              <a:t>Program 5 due today</a:t>
            </a:r>
          </a:p>
          <a:p>
            <a:pPr lvl="1"/>
            <a:r>
              <a:rPr lang="en-US" dirty="0">
                <a:latin typeface="Arial" charset="0"/>
              </a:rPr>
              <a:t>Program 6 to be posted; due 4/2</a:t>
            </a:r>
          </a:p>
          <a:p>
            <a:pPr lvl="1"/>
            <a:r>
              <a:rPr lang="en-US" dirty="0">
                <a:latin typeface="Arial" charset="0"/>
              </a:rPr>
              <a:t>Exam 2 in class Friday, 3/30</a:t>
            </a:r>
          </a:p>
          <a:p>
            <a:pPr lvl="2"/>
            <a:r>
              <a:rPr lang="en-US" dirty="0">
                <a:latin typeface="Arial" charset="0"/>
              </a:rPr>
              <a:t>Will cover lectures 14-22</a:t>
            </a:r>
          </a:p>
          <a:p>
            <a:pPr lvl="2"/>
            <a:r>
              <a:rPr lang="en-US" dirty="0" err="1">
                <a:latin typeface="Arial" charset="0"/>
              </a:rPr>
              <a:t>Lec</a:t>
            </a:r>
            <a:r>
              <a:rPr lang="en-US" dirty="0">
                <a:latin typeface="Arial" charset="0"/>
              </a:rPr>
              <a:t>. 23: Exam 2 Preview (Wed. 3/28)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6661FA-6569-DC40-A1C1-CC4D2076D1A7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Two-dimensional arrays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200"/>
          </a:xfrm>
        </p:spPr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r>
              <a:rPr lang="en-US">
                <a:latin typeface="Arial" charset="0"/>
                <a:cs typeface="Courier New" charset="0"/>
              </a:rPr>
              <a:t>Typically use nested for loops to access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DBD34C-9C94-3F45-B9B2-36F64E3BF254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89D995-0CF5-0149-8CB1-1C7ED2A51E1E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02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794E4D-884E-6C4B-820A-0BB47ACA221D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73A17C-87C1-5440-802F-963F67EFDD9F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9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 not need to specify array size (for reasons I’ll explain shortly)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Compiler will actually ignore 1-D array size, even if you put it in prototype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Therefore cannot check array size inside function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Prototype typically has array name and brackets to indicate you’re dealing with array</a:t>
            </a:r>
          </a:p>
          <a:p>
            <a:pPr lvl="1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int findAvg(int arr[ ], int n);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n = # elements in array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3D5DCB-09C8-EC44-BE3A-403B5B3FDCCE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E8601F-1BEA-0E43-A0F9-483398392B0A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Write a function for each of the following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findAvg()</a:t>
            </a:r>
            <a:r>
              <a:rPr lang="en-US">
                <a:latin typeface="Arial" charset="0"/>
              </a:rPr>
              <a:t>: Given an array of </a:t>
            </a:r>
            <a:r>
              <a:rPr lang="en-US">
                <a:latin typeface="Courier New" charset="0"/>
                <a:cs typeface="Courier New" charset="0"/>
              </a:rPr>
              <a:t>double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average of all array elements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findMax()</a:t>
            </a:r>
            <a:r>
              <a:rPr lang="en-US">
                <a:latin typeface="Arial" charset="0"/>
              </a:rPr>
              <a:t>: Given an array of </a:t>
            </a:r>
            <a:r>
              <a:rPr lang="en-US">
                <a:latin typeface="Courier New" charset="0"/>
                <a:cs typeface="Courier New" charset="0"/>
              </a:rPr>
              <a:t>int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largest (i.e., most positive) element in the array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FC68AC-CF83-2342-97B5-E2E4267A7502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  <a:endParaRPr lang="en-US" altLang="en-US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6E1B1D-0311-1042-9E21-0B6A731905A4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8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(findAvg)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EC4C51-D092-344E-96A9-AC3C05E899CF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493DD6-88DF-134C-BBF2-65B493FE07F0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81000" y="1003300"/>
            <a:ext cx="86106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avg of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double findAvg(double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</a:p>
          <a:p>
            <a:r>
              <a:rPr lang="en-US" sz="1800" b="1">
                <a:latin typeface="Courier New" charset="0"/>
              </a:rPr>
              <a:t>  double sum=0;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double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sum+=arr[i];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avg = sum / n;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004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(findMax)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173E3E-2E58-6140-BCBC-3F4F04D06001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2AC4DF-9518-0144-B169-E2770155ADD5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381000" y="962025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findMax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elements to examine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biggest (most positive value in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int findMax(int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i,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big = arr[0];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(i=1;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if (arr[i]&gt;big) big = 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52335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SclAry() function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Consider function that takes as arguments</a:t>
            </a:r>
          </a:p>
          <a:p>
            <a:pPr lvl="1"/>
            <a:r>
              <a:rPr lang="en-US">
                <a:latin typeface="Arial" charset="0"/>
              </a:rPr>
              <a:t>An array</a:t>
            </a:r>
          </a:p>
          <a:p>
            <a:pPr lvl="1"/>
            <a:r>
              <a:rPr lang="en-US">
                <a:latin typeface="Arial" charset="0"/>
              </a:rPr>
              <a:t>The array size</a:t>
            </a:r>
          </a:p>
          <a:p>
            <a:pPr lvl="1"/>
            <a:r>
              <a:rPr lang="en-US">
                <a:latin typeface="Arial" charset="0"/>
              </a:rPr>
              <a:t>A scaling factor to add to each element</a:t>
            </a:r>
          </a:p>
          <a:p>
            <a:r>
              <a:rPr lang="en-US">
                <a:latin typeface="Arial" charset="0"/>
              </a:rPr>
              <a:t>Function can’t “return” array … so is there any point to it?</a:t>
            </a:r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B3B2DB-1C29-C843-B073-682ECC068B17}" type="datetime1">
              <a:rPr lang="en-US" sz="1200" smtClean="0">
                <a:latin typeface="Garamond" charset="0"/>
              </a:rPr>
              <a:t>3/22/18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C8E35-8BA6-BB40-BB28-95E5AEC155D2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2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13280</TotalTime>
  <Words>1837</Words>
  <Application>Microsoft Macintosh PowerPoint</Application>
  <PresentationFormat>On-screen Show (4:3)</PresentationFormat>
  <Paragraphs>330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EECE.2160 ECE Application Programming</vt:lpstr>
      <vt:lpstr>Lecture outline</vt:lpstr>
      <vt:lpstr>Review: Two-dimensional arrays</vt:lpstr>
      <vt:lpstr>Review: Initializing 2D arrays</vt:lpstr>
      <vt:lpstr>Passing arrays to functions</vt:lpstr>
      <vt:lpstr>Example</vt:lpstr>
      <vt:lpstr>Passing Arrays to functions (findAvg)</vt:lpstr>
      <vt:lpstr>Passing Arrays to functions (findMax)</vt:lpstr>
      <vt:lpstr>SclAry() function</vt:lpstr>
      <vt:lpstr>Passing Arrays to functions (SclAry)</vt:lpstr>
      <vt:lpstr>Passing Arrays to functions (SclAry)</vt:lpstr>
      <vt:lpstr>PowerPoint Presentation</vt:lpstr>
      <vt:lpstr>Passing Arrays to functions</vt:lpstr>
      <vt:lpstr>Arrays and pointers</vt:lpstr>
      <vt:lpstr>Program 6 overview</vt:lpstr>
      <vt:lpstr>Overall program structure</vt:lpstr>
      <vt:lpstr>ReadText() algorithm</vt:lpstr>
      <vt:lpstr>ReadText() hints</vt:lpstr>
      <vt:lpstr>ReadText() hints (continued)</vt:lpstr>
      <vt:lpstr>What not to do in ReadText()</vt:lpstr>
      <vt:lpstr>What not to do in ReadText() (cont)</vt:lpstr>
      <vt:lpstr>DrawText() algorithm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1674</cp:revision>
  <dcterms:created xsi:type="dcterms:W3CDTF">2006-04-03T05:03:01Z</dcterms:created>
  <dcterms:modified xsi:type="dcterms:W3CDTF">2018-03-23T01:35:19Z</dcterms:modified>
</cp:coreProperties>
</file>