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468" r:id="rId4"/>
    <p:sldId id="463" r:id="rId5"/>
    <p:sldId id="464" r:id="rId6"/>
    <p:sldId id="465" r:id="rId7"/>
    <p:sldId id="466" r:id="rId8"/>
    <p:sldId id="467" r:id="rId9"/>
    <p:sldId id="469" r:id="rId10"/>
    <p:sldId id="470" r:id="rId11"/>
    <p:sldId id="471" r:id="rId12"/>
    <p:sldId id="472" r:id="rId13"/>
    <p:sldId id="473" r:id="rId14"/>
    <p:sldId id="474" r:id="rId15"/>
    <p:sldId id="475" r:id="rId16"/>
    <p:sldId id="476" r:id="rId17"/>
    <p:sldId id="477" r:id="rId18"/>
    <p:sldId id="478" r:id="rId19"/>
    <p:sldId id="410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5B024DE-57A7-6244-B555-10C217D05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86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942D21B-0A2C-B44E-A188-BDD2BB336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7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CF96A-7D29-9C4B-9B64-358E682FD9C4}" type="datetime1">
              <a:rPr lang="en-US" smtClean="0"/>
              <a:t>3/20/18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8B0B6-D6EB-464C-A719-7F99D97C5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14E56-C7AA-E249-BBB2-2D1B78BEB316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7367-611B-A64A-B422-0643BBD65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6B58B-D72D-3246-9B19-44CF553171D2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CBC22-A282-A642-9153-6E34E2771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30DED-A2D5-4946-8AC0-46491DFEA996}" type="datetime1">
              <a:rPr lang="en-US" smtClean="0"/>
              <a:t>3/20/18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17678-7BAD-184F-87F3-C46B04455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5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9096F-7117-D840-8889-294E8FC0ABCD}" type="datetime1">
              <a:rPr lang="en-US" smtClean="0"/>
              <a:t>3/20/18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A084E-61F2-1A40-A3BA-2840B00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2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6692-AC8E-8C4E-A35F-2D304AD49C18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F6C2-6C83-FF4F-8C14-F79EA1A4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070D2-AAC0-F447-9BDB-BB7A4C663A22}" type="datetime1">
              <a:rPr lang="en-US" smtClean="0"/>
              <a:t>3/20/18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A229-0A70-CB40-9EC3-CAA1C87D2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A2D9A-A6BA-F446-B1FF-B5BFEE5A905B}" type="datetime1">
              <a:rPr lang="en-US" smtClean="0"/>
              <a:t>3/20/18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30332-EDC5-9D42-8457-2DB50469B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0BF44-2DC8-7845-B0C6-846AEA4A963A}" type="datetime1">
              <a:rPr lang="en-US" smtClean="0"/>
              <a:t>3/20/18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0E44-53DE-5F4B-84F6-0708BCC2D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BC87D-477C-054F-827D-11E559B74A11}" type="datetime1">
              <a:rPr lang="en-US" smtClean="0"/>
              <a:t>3/20/18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2B345-8072-9048-AE13-2ED7009CF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6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5B484-2946-C644-9B31-2EFAD7DAC9EC}" type="datetime1">
              <a:rPr lang="en-US" smtClean="0"/>
              <a:t>3/20/18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45961-FD59-EC40-92A9-368427C7C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0ACFC-7F37-1F4A-B5B6-F9EECC545B3A}" type="datetime1">
              <a:rPr lang="en-US" smtClean="0"/>
              <a:t>3/20/18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1A15A-91C1-284B-9E71-5FD59800B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4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9657F-67F3-4248-9DCE-5A39E5FF4906}" type="datetime1">
              <a:rPr lang="en-US" smtClean="0"/>
              <a:t>3/20/18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3554-67BE-5544-A58C-02A71C36E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9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2EEA9B19-727F-FA40-98E4-1066CD6422E4}" type="datetime1">
              <a:rPr lang="en-US" smtClean="0"/>
              <a:t>3/20/18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189B1B3C-DF43-0448-8B63-98ED232A8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  <p:sldLayoutId id="2147484715" r:id="rId12"/>
    <p:sldLayoutId id="2147484716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20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Arrays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Write a function for each of the following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findAvg()</a:t>
            </a:r>
            <a:r>
              <a:rPr lang="en-US">
                <a:latin typeface="Arial" charset="0"/>
              </a:rPr>
              <a:t>: Given an array of </a:t>
            </a:r>
            <a:r>
              <a:rPr lang="en-US">
                <a:latin typeface="Courier New" charset="0"/>
                <a:cs typeface="Courier New" charset="0"/>
              </a:rPr>
              <a:t>double</a:t>
            </a:r>
            <a:r>
              <a:rPr lang="en-US">
                <a:latin typeface="Arial" charset="0"/>
              </a:rPr>
              <a:t>s (</a:t>
            </a:r>
            <a:r>
              <a:rPr lang="en-US">
                <a:latin typeface="Courier New" charset="0"/>
                <a:cs typeface="Courier New" charset="0"/>
              </a:rPr>
              <a:t>arr</a:t>
            </a:r>
            <a:r>
              <a:rPr lang="en-US">
                <a:latin typeface="Arial" charset="0"/>
              </a:rPr>
              <a:t>) and the # of elements in the array (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), find the average of all array elements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findMax()</a:t>
            </a:r>
            <a:r>
              <a:rPr lang="en-US">
                <a:latin typeface="Arial" charset="0"/>
              </a:rPr>
              <a:t>: Given an array of </a:t>
            </a:r>
            <a:r>
              <a:rPr lang="en-US">
                <a:latin typeface="Courier New" charset="0"/>
                <a:cs typeface="Courier New" charset="0"/>
              </a:rPr>
              <a:t>int</a:t>
            </a:r>
            <a:r>
              <a:rPr lang="en-US">
                <a:latin typeface="Arial" charset="0"/>
              </a:rPr>
              <a:t>s (</a:t>
            </a:r>
            <a:r>
              <a:rPr lang="en-US">
                <a:latin typeface="Courier New" charset="0"/>
                <a:cs typeface="Courier New" charset="0"/>
              </a:rPr>
              <a:t>arr</a:t>
            </a:r>
            <a:r>
              <a:rPr lang="en-US">
                <a:latin typeface="Arial" charset="0"/>
              </a:rPr>
              <a:t>) and the # of elements (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), find the largest (i.e., most positive) element in the array</a:t>
            </a: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000EC5-44D9-514F-9112-4EEB78B2A700}" type="datetime1">
              <a:rPr lang="en-US" sz="1200">
                <a:latin typeface="Garamond" charset="0"/>
              </a:rPr>
              <a:pPr/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  <a:endParaRPr lang="en-US" altLang="en-US" dirty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6E1B1D-0311-1042-9E21-0B6A731905A4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68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(findAvg)</a:t>
            </a:r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104756-9738-4A4C-A889-0D643567A813}" type="datetime1">
              <a:rPr lang="en-US" sz="1200">
                <a:latin typeface="Garamond" charset="0"/>
              </a:rPr>
              <a:pPr/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493DD6-88DF-134C-BBF2-65B493FE07F0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81000" y="1003300"/>
            <a:ext cx="86106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findAvg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arr[] - array with values to avg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values to avg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returns avg of first n elements of test[]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double findAvg(double arr[], int n)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</a:p>
          <a:p>
            <a:r>
              <a:rPr lang="en-US" sz="1800" b="1">
                <a:latin typeface="Courier New" charset="0"/>
              </a:rPr>
              <a:t>  double sum=0;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double avg;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sum+=arr[i];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avg = sum / n;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return avg;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9004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(findMax)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3B28FE-47A2-A940-9C12-B784EFA0B54A}" type="datetime1">
              <a:rPr lang="en-US" sz="1200">
                <a:latin typeface="Garamond" charset="0"/>
              </a:rPr>
              <a:pPr/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2AC4DF-9518-0144-B169-E2770155ADD5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381000" y="962025"/>
            <a:ext cx="8610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findMax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arr[] - array with values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elements to examine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returns biggest (most positive value in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the first n elements of test[]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int findMax(int arr[], int n)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i, big;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big = arr[0];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(i=1;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if (arr[i]&gt;big) big = arr[i];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return big;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523355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SclAry() function</a:t>
            </a: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Consider function that takes as arguments</a:t>
            </a:r>
          </a:p>
          <a:p>
            <a:pPr lvl="1"/>
            <a:r>
              <a:rPr lang="en-US">
                <a:latin typeface="Arial" charset="0"/>
              </a:rPr>
              <a:t>An array</a:t>
            </a:r>
          </a:p>
          <a:p>
            <a:pPr lvl="1"/>
            <a:r>
              <a:rPr lang="en-US">
                <a:latin typeface="Arial" charset="0"/>
              </a:rPr>
              <a:t>The array size</a:t>
            </a:r>
          </a:p>
          <a:p>
            <a:pPr lvl="1"/>
            <a:r>
              <a:rPr lang="en-US">
                <a:latin typeface="Arial" charset="0"/>
              </a:rPr>
              <a:t>A scaling factor to add to each element</a:t>
            </a:r>
          </a:p>
          <a:p>
            <a:r>
              <a:rPr lang="en-US">
                <a:latin typeface="Arial" charset="0"/>
              </a:rPr>
              <a:t>Function can’t “return” array … so is there any point to it?</a:t>
            </a:r>
          </a:p>
        </p:txBody>
      </p:sp>
      <p:sp>
        <p:nvSpPr>
          <p:cNvPr id="1638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9257A9-2177-C549-97BB-CBA3BF598B37}" type="datetime1">
              <a:rPr lang="en-US" sz="1200">
                <a:latin typeface="Garamond" charset="0"/>
              </a:rPr>
              <a:pPr/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21</a:t>
            </a:r>
            <a:endParaRPr lang="en-US" altLang="en-US"/>
          </a:p>
        </p:txBody>
      </p:sp>
      <p:sp>
        <p:nvSpPr>
          <p:cNvPr id="163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5C8E35-8BA6-BB40-BB28-95E5AEC155D2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020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FD417B-3D67-224F-9E1D-38C4CB2D38EF}" type="datetime1">
              <a:rPr lang="en-US" sz="1200">
                <a:latin typeface="Garamond" charset="0"/>
              </a:rPr>
              <a:pPr/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14E1E3-0AA4-D44E-B0C2-6A737D05F868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228600" y="935038"/>
            <a:ext cx="86106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SclAry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tests[] - array with values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values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s      - number of points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The first n values of tests[] are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scaled by s points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SclAry(int test[], int n, int s)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test[i]=test[i]+s; // or use test[i]+=s;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88466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610600" cy="762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610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#include &lt;stdio.h&gt;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SclAry(int test [], int n, int s);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main(void)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x[]={ 51,62,73,84,95,100,66,57,48,79 };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SclAry(x,10,10);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printf("%d ",x[i]);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printf("\n");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void SclAry(int test[], int n, int s)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test[i]=test[i]+s; // or use test[i]+=s;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F25F0B-C4D8-7D46-88F8-9BABDDF7AD70}" type="datetime1">
              <a:rPr lang="en-US" sz="1200">
                <a:latin typeface="Garamond" charset="0"/>
              </a:rPr>
              <a:pPr/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39F9D0-47CE-934B-8E0C-25457AFAAB92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  <p:extLst>
      <p:ext uri="{BB962C8B-B14F-4D97-AF65-F5344CB8AC3E}">
        <p14:creationId xmlns:p14="http://schemas.microsoft.com/office/powerpoint/2010/main" val="4031644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10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 of program:</a:t>
            </a:r>
          </a:p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61 72 83 94 105 110 76 67 58 89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For reference:</a:t>
            </a:r>
          </a:p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int x[]={ 51,62,73,84,95,100,66,57,48,79 };</a:t>
            </a:r>
            <a:br>
              <a:rPr lang="en-US" sz="1800" b="1">
                <a:latin typeface="Courier New" charset="0"/>
              </a:rPr>
            </a:b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 b="1">
                <a:cs typeface="Arial" charset="0"/>
              </a:rPr>
              <a:t>Function call changed array—why?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2773F8-9784-944E-9E2E-10F213E4F4D5}" type="datetime1">
              <a:rPr lang="en-US" sz="1200">
                <a:latin typeface="Garamond" charset="0"/>
              </a:rPr>
              <a:pPr/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54AF06-E84E-4A43-9311-A0619FF48F83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9462" name="Rectangle 2"/>
          <p:cNvSpPr txBox="1">
            <a:spLocks noChangeArrowheads="1"/>
          </p:cNvSpPr>
          <p:nvPr/>
        </p:nvSpPr>
        <p:spPr bwMode="auto">
          <a:xfrm>
            <a:off x="381000" y="2286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4200">
                <a:solidFill>
                  <a:schemeClr val="tx2"/>
                </a:solidFill>
                <a:latin typeface="Garamond" charset="0"/>
              </a:rPr>
              <a:t>Passing Arrays to functions (SclAry)</a:t>
            </a:r>
          </a:p>
        </p:txBody>
      </p:sp>
    </p:spTree>
    <p:extLst>
      <p:ext uri="{BB962C8B-B14F-4D97-AF65-F5344CB8AC3E}">
        <p14:creationId xmlns:p14="http://schemas.microsoft.com/office/powerpoint/2010/main" val="247376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839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test[0]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test[1]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5334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test[2]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5334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test[3]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5334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test[4]</a:t>
            </a: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5334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test[5]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5334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test[6]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1447800" y="1219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51</a:t>
            </a: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14478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66</a:t>
            </a: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14478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95</a:t>
            </a:r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14478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84</a:t>
            </a: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14478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73</a:t>
            </a: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14478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62</a:t>
            </a: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14478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334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test[7]</a:t>
            </a:r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14478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57</a:t>
            </a:r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23622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23622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0501" name="Text Box 22"/>
          <p:cNvSpPr txBox="1">
            <a:spLocks noChangeArrowheads="1"/>
          </p:cNvSpPr>
          <p:nvPr/>
        </p:nvSpPr>
        <p:spPr bwMode="auto">
          <a:xfrm>
            <a:off x="23622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23622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23622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23622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0505" name="Text Box 26"/>
          <p:cNvSpPr txBox="1">
            <a:spLocks noChangeArrowheads="1"/>
          </p:cNvSpPr>
          <p:nvPr/>
        </p:nvSpPr>
        <p:spPr bwMode="auto">
          <a:xfrm>
            <a:off x="23622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0506" name="Text Box 27"/>
          <p:cNvSpPr txBox="1">
            <a:spLocks noChangeArrowheads="1"/>
          </p:cNvSpPr>
          <p:nvPr/>
        </p:nvSpPr>
        <p:spPr bwMode="auto">
          <a:xfrm>
            <a:off x="23622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0507" name="Text Box 53"/>
          <p:cNvSpPr txBox="1">
            <a:spLocks noChangeArrowheads="1"/>
          </p:cNvSpPr>
          <p:nvPr/>
        </p:nvSpPr>
        <p:spPr bwMode="auto">
          <a:xfrm>
            <a:off x="5334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test[8]</a:t>
            </a:r>
          </a:p>
        </p:txBody>
      </p:sp>
      <p:sp>
        <p:nvSpPr>
          <p:cNvPr id="20508" name="Text Box 54"/>
          <p:cNvSpPr txBox="1">
            <a:spLocks noChangeArrowheads="1"/>
          </p:cNvSpPr>
          <p:nvPr/>
        </p:nvSpPr>
        <p:spPr bwMode="auto">
          <a:xfrm>
            <a:off x="14478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48</a:t>
            </a:r>
          </a:p>
        </p:txBody>
      </p:sp>
      <p:sp>
        <p:nvSpPr>
          <p:cNvPr id="20509" name="Text Box 55"/>
          <p:cNvSpPr txBox="1">
            <a:spLocks noChangeArrowheads="1"/>
          </p:cNvSpPr>
          <p:nvPr/>
        </p:nvSpPr>
        <p:spPr bwMode="auto">
          <a:xfrm>
            <a:off x="23622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3064</a:t>
            </a:r>
          </a:p>
        </p:txBody>
      </p:sp>
      <p:sp>
        <p:nvSpPr>
          <p:cNvPr id="20510" name="Text Box 56"/>
          <p:cNvSpPr txBox="1">
            <a:spLocks noChangeArrowheads="1"/>
          </p:cNvSpPr>
          <p:nvPr/>
        </p:nvSpPr>
        <p:spPr bwMode="auto">
          <a:xfrm>
            <a:off x="5334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test[9]</a:t>
            </a:r>
          </a:p>
        </p:txBody>
      </p:sp>
      <p:sp>
        <p:nvSpPr>
          <p:cNvPr id="20511" name="Text Box 57"/>
          <p:cNvSpPr txBox="1">
            <a:spLocks noChangeArrowheads="1"/>
          </p:cNvSpPr>
          <p:nvPr/>
        </p:nvSpPr>
        <p:spPr bwMode="auto">
          <a:xfrm>
            <a:off x="1447800" y="4648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79</a:t>
            </a:r>
          </a:p>
        </p:txBody>
      </p:sp>
      <p:sp>
        <p:nvSpPr>
          <p:cNvPr id="20512" name="Text Box 58"/>
          <p:cNvSpPr txBox="1">
            <a:spLocks noChangeArrowheads="1"/>
          </p:cNvSpPr>
          <p:nvPr/>
        </p:nvSpPr>
        <p:spPr bwMode="auto">
          <a:xfrm>
            <a:off x="23622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3068</a:t>
            </a:r>
          </a:p>
        </p:txBody>
      </p:sp>
      <p:sp>
        <p:nvSpPr>
          <p:cNvPr id="20513" name="Text Box 59"/>
          <p:cNvSpPr txBox="1">
            <a:spLocks noChangeArrowheads="1"/>
          </p:cNvSpPr>
          <p:nvPr/>
        </p:nvSpPr>
        <p:spPr bwMode="auto">
          <a:xfrm>
            <a:off x="57912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test[0]</a:t>
            </a:r>
          </a:p>
        </p:txBody>
      </p:sp>
      <p:sp>
        <p:nvSpPr>
          <p:cNvPr id="20514" name="Text Box 60"/>
          <p:cNvSpPr txBox="1">
            <a:spLocks noChangeArrowheads="1"/>
          </p:cNvSpPr>
          <p:nvPr/>
        </p:nvSpPr>
        <p:spPr bwMode="auto">
          <a:xfrm>
            <a:off x="57912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test[1]</a:t>
            </a:r>
          </a:p>
        </p:txBody>
      </p:sp>
      <p:sp>
        <p:nvSpPr>
          <p:cNvPr id="20515" name="Text Box 61"/>
          <p:cNvSpPr txBox="1">
            <a:spLocks noChangeArrowheads="1"/>
          </p:cNvSpPr>
          <p:nvPr/>
        </p:nvSpPr>
        <p:spPr bwMode="auto">
          <a:xfrm>
            <a:off x="57912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test[2]</a:t>
            </a:r>
          </a:p>
        </p:txBody>
      </p:sp>
      <p:sp>
        <p:nvSpPr>
          <p:cNvPr id="20516" name="Text Box 62"/>
          <p:cNvSpPr txBox="1">
            <a:spLocks noChangeArrowheads="1"/>
          </p:cNvSpPr>
          <p:nvPr/>
        </p:nvSpPr>
        <p:spPr bwMode="auto">
          <a:xfrm>
            <a:off x="57912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test[3]</a:t>
            </a:r>
          </a:p>
        </p:txBody>
      </p:sp>
      <p:sp>
        <p:nvSpPr>
          <p:cNvPr id="20517" name="Text Box 63"/>
          <p:cNvSpPr txBox="1">
            <a:spLocks noChangeArrowheads="1"/>
          </p:cNvSpPr>
          <p:nvPr/>
        </p:nvSpPr>
        <p:spPr bwMode="auto">
          <a:xfrm>
            <a:off x="57912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test[4]</a:t>
            </a:r>
          </a:p>
        </p:txBody>
      </p:sp>
      <p:sp>
        <p:nvSpPr>
          <p:cNvPr id="20518" name="Text Box 64"/>
          <p:cNvSpPr txBox="1">
            <a:spLocks noChangeArrowheads="1"/>
          </p:cNvSpPr>
          <p:nvPr/>
        </p:nvSpPr>
        <p:spPr bwMode="auto">
          <a:xfrm>
            <a:off x="57912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test[5]</a:t>
            </a:r>
          </a:p>
        </p:txBody>
      </p:sp>
      <p:sp>
        <p:nvSpPr>
          <p:cNvPr id="20519" name="Text Box 65"/>
          <p:cNvSpPr txBox="1">
            <a:spLocks noChangeArrowheads="1"/>
          </p:cNvSpPr>
          <p:nvPr/>
        </p:nvSpPr>
        <p:spPr bwMode="auto">
          <a:xfrm>
            <a:off x="57912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test[6]</a:t>
            </a:r>
          </a:p>
        </p:txBody>
      </p:sp>
      <p:sp>
        <p:nvSpPr>
          <p:cNvPr id="20520" name="Text Box 66"/>
          <p:cNvSpPr txBox="1">
            <a:spLocks noChangeArrowheads="1"/>
          </p:cNvSpPr>
          <p:nvPr/>
        </p:nvSpPr>
        <p:spPr bwMode="auto">
          <a:xfrm>
            <a:off x="6705600" y="1219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61</a:t>
            </a:r>
          </a:p>
        </p:txBody>
      </p:sp>
      <p:sp>
        <p:nvSpPr>
          <p:cNvPr id="20521" name="Text Box 67"/>
          <p:cNvSpPr txBox="1">
            <a:spLocks noChangeArrowheads="1"/>
          </p:cNvSpPr>
          <p:nvPr/>
        </p:nvSpPr>
        <p:spPr bwMode="auto">
          <a:xfrm>
            <a:off x="67056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76</a:t>
            </a:r>
          </a:p>
        </p:txBody>
      </p:sp>
      <p:sp>
        <p:nvSpPr>
          <p:cNvPr id="20522" name="Text Box 68"/>
          <p:cNvSpPr txBox="1">
            <a:spLocks noChangeArrowheads="1"/>
          </p:cNvSpPr>
          <p:nvPr/>
        </p:nvSpPr>
        <p:spPr bwMode="auto">
          <a:xfrm>
            <a:off x="67056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105</a:t>
            </a:r>
          </a:p>
        </p:txBody>
      </p:sp>
      <p:sp>
        <p:nvSpPr>
          <p:cNvPr id="20523" name="Text Box 69"/>
          <p:cNvSpPr txBox="1">
            <a:spLocks noChangeArrowheads="1"/>
          </p:cNvSpPr>
          <p:nvPr/>
        </p:nvSpPr>
        <p:spPr bwMode="auto">
          <a:xfrm>
            <a:off x="67056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94</a:t>
            </a:r>
          </a:p>
        </p:txBody>
      </p:sp>
      <p:sp>
        <p:nvSpPr>
          <p:cNvPr id="20524" name="Text Box 70"/>
          <p:cNvSpPr txBox="1">
            <a:spLocks noChangeArrowheads="1"/>
          </p:cNvSpPr>
          <p:nvPr/>
        </p:nvSpPr>
        <p:spPr bwMode="auto">
          <a:xfrm>
            <a:off x="67056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83</a:t>
            </a:r>
          </a:p>
        </p:txBody>
      </p:sp>
      <p:sp>
        <p:nvSpPr>
          <p:cNvPr id="20525" name="Text Box 71"/>
          <p:cNvSpPr txBox="1">
            <a:spLocks noChangeArrowheads="1"/>
          </p:cNvSpPr>
          <p:nvPr/>
        </p:nvSpPr>
        <p:spPr bwMode="auto">
          <a:xfrm>
            <a:off x="67056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72</a:t>
            </a:r>
          </a:p>
        </p:txBody>
      </p:sp>
      <p:sp>
        <p:nvSpPr>
          <p:cNvPr id="20526" name="Text Box 72"/>
          <p:cNvSpPr txBox="1">
            <a:spLocks noChangeArrowheads="1"/>
          </p:cNvSpPr>
          <p:nvPr/>
        </p:nvSpPr>
        <p:spPr bwMode="auto">
          <a:xfrm>
            <a:off x="67056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110</a:t>
            </a:r>
          </a:p>
        </p:txBody>
      </p:sp>
      <p:sp>
        <p:nvSpPr>
          <p:cNvPr id="20527" name="Text Box 73"/>
          <p:cNvSpPr txBox="1">
            <a:spLocks noChangeArrowheads="1"/>
          </p:cNvSpPr>
          <p:nvPr/>
        </p:nvSpPr>
        <p:spPr bwMode="auto">
          <a:xfrm>
            <a:off x="57912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test[7]</a:t>
            </a:r>
          </a:p>
        </p:txBody>
      </p:sp>
      <p:sp>
        <p:nvSpPr>
          <p:cNvPr id="20528" name="Text Box 74"/>
          <p:cNvSpPr txBox="1">
            <a:spLocks noChangeArrowheads="1"/>
          </p:cNvSpPr>
          <p:nvPr/>
        </p:nvSpPr>
        <p:spPr bwMode="auto">
          <a:xfrm>
            <a:off x="67056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67</a:t>
            </a:r>
          </a:p>
        </p:txBody>
      </p:sp>
      <p:sp>
        <p:nvSpPr>
          <p:cNvPr id="20529" name="Text Box 75"/>
          <p:cNvSpPr txBox="1">
            <a:spLocks noChangeArrowheads="1"/>
          </p:cNvSpPr>
          <p:nvPr/>
        </p:nvSpPr>
        <p:spPr bwMode="auto">
          <a:xfrm>
            <a:off x="76200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0530" name="Text Box 76"/>
          <p:cNvSpPr txBox="1">
            <a:spLocks noChangeArrowheads="1"/>
          </p:cNvSpPr>
          <p:nvPr/>
        </p:nvSpPr>
        <p:spPr bwMode="auto">
          <a:xfrm>
            <a:off x="7620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0531" name="Text Box 77"/>
          <p:cNvSpPr txBox="1">
            <a:spLocks noChangeArrowheads="1"/>
          </p:cNvSpPr>
          <p:nvPr/>
        </p:nvSpPr>
        <p:spPr bwMode="auto">
          <a:xfrm>
            <a:off x="7620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0532" name="Text Box 78"/>
          <p:cNvSpPr txBox="1">
            <a:spLocks noChangeArrowheads="1"/>
          </p:cNvSpPr>
          <p:nvPr/>
        </p:nvSpPr>
        <p:spPr bwMode="auto">
          <a:xfrm>
            <a:off x="7620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0533" name="Text Box 79"/>
          <p:cNvSpPr txBox="1">
            <a:spLocks noChangeArrowheads="1"/>
          </p:cNvSpPr>
          <p:nvPr/>
        </p:nvSpPr>
        <p:spPr bwMode="auto">
          <a:xfrm>
            <a:off x="7620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0534" name="Text Box 80"/>
          <p:cNvSpPr txBox="1">
            <a:spLocks noChangeArrowheads="1"/>
          </p:cNvSpPr>
          <p:nvPr/>
        </p:nvSpPr>
        <p:spPr bwMode="auto">
          <a:xfrm>
            <a:off x="7620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0535" name="Text Box 81"/>
          <p:cNvSpPr txBox="1">
            <a:spLocks noChangeArrowheads="1"/>
          </p:cNvSpPr>
          <p:nvPr/>
        </p:nvSpPr>
        <p:spPr bwMode="auto">
          <a:xfrm>
            <a:off x="7620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0536" name="Text Box 82"/>
          <p:cNvSpPr txBox="1">
            <a:spLocks noChangeArrowheads="1"/>
          </p:cNvSpPr>
          <p:nvPr/>
        </p:nvSpPr>
        <p:spPr bwMode="auto">
          <a:xfrm>
            <a:off x="7620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0537" name="Text Box 83"/>
          <p:cNvSpPr txBox="1">
            <a:spLocks noChangeArrowheads="1"/>
          </p:cNvSpPr>
          <p:nvPr/>
        </p:nvSpPr>
        <p:spPr bwMode="auto">
          <a:xfrm>
            <a:off x="57912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test[8]</a:t>
            </a:r>
          </a:p>
        </p:txBody>
      </p:sp>
      <p:sp>
        <p:nvSpPr>
          <p:cNvPr id="20538" name="Text Box 84"/>
          <p:cNvSpPr txBox="1">
            <a:spLocks noChangeArrowheads="1"/>
          </p:cNvSpPr>
          <p:nvPr/>
        </p:nvSpPr>
        <p:spPr bwMode="auto">
          <a:xfrm>
            <a:off x="67056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58</a:t>
            </a:r>
          </a:p>
        </p:txBody>
      </p:sp>
      <p:sp>
        <p:nvSpPr>
          <p:cNvPr id="20539" name="Text Box 85"/>
          <p:cNvSpPr txBox="1">
            <a:spLocks noChangeArrowheads="1"/>
          </p:cNvSpPr>
          <p:nvPr/>
        </p:nvSpPr>
        <p:spPr bwMode="auto">
          <a:xfrm>
            <a:off x="7620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3064</a:t>
            </a:r>
          </a:p>
        </p:txBody>
      </p:sp>
      <p:sp>
        <p:nvSpPr>
          <p:cNvPr id="20540" name="Text Box 86"/>
          <p:cNvSpPr txBox="1">
            <a:spLocks noChangeArrowheads="1"/>
          </p:cNvSpPr>
          <p:nvPr/>
        </p:nvSpPr>
        <p:spPr bwMode="auto">
          <a:xfrm>
            <a:off x="57912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test[9]</a:t>
            </a:r>
          </a:p>
        </p:txBody>
      </p:sp>
      <p:sp>
        <p:nvSpPr>
          <p:cNvPr id="20541" name="Text Box 87"/>
          <p:cNvSpPr txBox="1">
            <a:spLocks noChangeArrowheads="1"/>
          </p:cNvSpPr>
          <p:nvPr/>
        </p:nvSpPr>
        <p:spPr bwMode="auto">
          <a:xfrm>
            <a:off x="6705600" y="4648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89</a:t>
            </a:r>
          </a:p>
        </p:txBody>
      </p:sp>
      <p:sp>
        <p:nvSpPr>
          <p:cNvPr id="20542" name="Text Box 88"/>
          <p:cNvSpPr txBox="1">
            <a:spLocks noChangeArrowheads="1"/>
          </p:cNvSpPr>
          <p:nvPr/>
        </p:nvSpPr>
        <p:spPr bwMode="auto">
          <a:xfrm>
            <a:off x="76200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3068</a:t>
            </a:r>
          </a:p>
        </p:txBody>
      </p:sp>
      <p:sp>
        <p:nvSpPr>
          <p:cNvPr id="20543" name="Text Box 90"/>
          <p:cNvSpPr txBox="1">
            <a:spLocks noChangeArrowheads="1"/>
          </p:cNvSpPr>
          <p:nvPr/>
        </p:nvSpPr>
        <p:spPr bwMode="auto">
          <a:xfrm>
            <a:off x="381000" y="7620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Before call to SclAry				After call to SclAry</a:t>
            </a:r>
          </a:p>
        </p:txBody>
      </p:sp>
      <p:sp>
        <p:nvSpPr>
          <p:cNvPr id="20544" name="Text Box 92"/>
          <p:cNvSpPr txBox="1">
            <a:spLocks noChangeArrowheads="1"/>
          </p:cNvSpPr>
          <p:nvPr/>
        </p:nvSpPr>
        <p:spPr bwMode="auto">
          <a:xfrm>
            <a:off x="457200" y="4953000"/>
            <a:ext cx="82296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Passing the name only (i.e. </a:t>
            </a:r>
            <a:r>
              <a:rPr lang="en-US" sz="1800" dirty="0">
                <a:latin typeface="Courier New" charset="0"/>
              </a:rPr>
              <a:t>test</a:t>
            </a:r>
            <a:r>
              <a:rPr lang="en-US" sz="1800" dirty="0"/>
              <a:t> vs. </a:t>
            </a:r>
            <a:r>
              <a:rPr lang="en-US" sz="1800" dirty="0">
                <a:latin typeface="Courier New" charset="0"/>
              </a:rPr>
              <a:t>test[4]</a:t>
            </a:r>
            <a:r>
              <a:rPr lang="en-US" sz="1800" dirty="0"/>
              <a:t>) passes the </a:t>
            </a:r>
            <a:r>
              <a:rPr lang="en-US" sz="1800" b="1" u="sng" dirty="0"/>
              <a:t>ADDRESS</a:t>
            </a:r>
            <a:r>
              <a:rPr lang="en-US" sz="1800" dirty="0"/>
              <a:t> of element zero of the array.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Put another </a:t>
            </a:r>
            <a:r>
              <a:rPr lang="en-US" sz="1800" dirty="0" smtClean="0"/>
              <a:t>way: </a:t>
            </a:r>
            <a:r>
              <a:rPr lang="en-US" sz="1800" dirty="0" err="1" smtClean="0"/>
              <a:t>myfunc</a:t>
            </a:r>
            <a:r>
              <a:rPr lang="en-US" sz="1800" dirty="0"/>
              <a:t>(</a:t>
            </a:r>
            <a:r>
              <a:rPr lang="en-US" sz="1800" dirty="0" err="1"/>
              <a:t>ary</a:t>
            </a:r>
            <a:r>
              <a:rPr lang="en-US" sz="1800" dirty="0"/>
              <a:t>)   same as   </a:t>
            </a:r>
            <a:r>
              <a:rPr lang="en-US" sz="1800" dirty="0" err="1"/>
              <a:t>myfunc</a:t>
            </a:r>
            <a:r>
              <a:rPr lang="en-US" sz="1800" dirty="0"/>
              <a:t> (&amp;</a:t>
            </a:r>
            <a:r>
              <a:rPr lang="en-US" sz="1800" dirty="0" err="1"/>
              <a:t>ary</a:t>
            </a:r>
            <a:r>
              <a:rPr lang="en-US" sz="1800" dirty="0"/>
              <a:t>[0])</a:t>
            </a:r>
          </a:p>
        </p:txBody>
      </p:sp>
      <p:sp>
        <p:nvSpPr>
          <p:cNvPr id="20545" name="Date Placeholder 6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7C8C57-5EF2-094D-AA4A-B28647764C4C}" type="datetime1">
              <a:rPr lang="en-US" sz="1200">
                <a:latin typeface="Garamond" charset="0"/>
              </a:rPr>
              <a:pPr/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20546" name="Slide Number Placeholder 6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DF3D26-3235-0647-B6A7-28A9DF8164DF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</p:spTree>
    <p:extLst>
      <p:ext uri="{BB962C8B-B14F-4D97-AF65-F5344CB8AC3E}">
        <p14:creationId xmlns:p14="http://schemas.microsoft.com/office/powerpoint/2010/main" val="151382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Arrays and pointers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Array name is a pointer to first array element</a:t>
            </a:r>
          </a:p>
          <a:p>
            <a:pPr lvl="1"/>
            <a:r>
              <a:rPr lang="en-US">
                <a:latin typeface="Arial" charset="0"/>
              </a:rPr>
              <a:t>Can use pointers and arrays interchangeably</a:t>
            </a:r>
          </a:p>
          <a:p>
            <a:pPr lvl="2"/>
            <a:r>
              <a:rPr lang="en-US">
                <a:latin typeface="Arial" charset="0"/>
              </a:rPr>
              <a:t>You can use [] to “index” a pointer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Example: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myArr[] = {1, 3, 5, 7, 9};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*aPtr;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>
                <a:latin typeface="Courier New" charset="0"/>
                <a:cs typeface="Courier New" charset="0"/>
              </a:rPr>
              <a:t>aPtr = myArr;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>
                <a:latin typeface="Courier New" charset="0"/>
                <a:cs typeface="Courier New" charset="0"/>
              </a:rPr>
              <a:t>for(int i =0; i &lt; 5; i++)</a:t>
            </a:r>
            <a:endParaRPr lang="en-US" sz="1600">
              <a:solidFill>
                <a:srgbClr val="336600"/>
              </a:solidFill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600">
                <a:latin typeface="Courier New" charset="0"/>
                <a:cs typeface="Courier New" charset="0"/>
              </a:rPr>
              <a:t>	printf(“%d”, aPtr[i]);</a:t>
            </a:r>
          </a:p>
          <a:p>
            <a:pPr lvl="1"/>
            <a:r>
              <a:rPr lang="en-US">
                <a:latin typeface="Arial" charset="0"/>
              </a:rPr>
              <a:t>What does this print?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1 3 5 7 9 </a:t>
            </a:r>
            <a:r>
              <a:rPr lang="en-US">
                <a:latin typeface="Arial" charset="0"/>
                <a:cs typeface="Courier New" charset="0"/>
                <a:sym typeface="Wingdings" charset="0"/>
              </a:rPr>
              <a:t> contents of array!</a:t>
            </a:r>
          </a:p>
          <a:p>
            <a:r>
              <a:rPr lang="en-US">
                <a:latin typeface="Arial" charset="0"/>
                <a:cs typeface="Courier New" charset="0"/>
                <a:sym typeface="Wingdings" charset="0"/>
              </a:rPr>
              <a:t>Array arguments to functions are </a:t>
            </a:r>
            <a:r>
              <a:rPr lang="en-US" u="sng">
                <a:latin typeface="Arial" charset="0"/>
                <a:cs typeface="Courier New" charset="0"/>
                <a:sym typeface="Wingdings" charset="0"/>
              </a:rPr>
              <a:t>always</a:t>
            </a:r>
            <a:r>
              <a:rPr lang="en-US">
                <a:latin typeface="Arial" charset="0"/>
                <a:cs typeface="Courier New" charset="0"/>
                <a:sym typeface="Wingdings" charset="0"/>
              </a:rPr>
              <a:t> passed by address</a:t>
            </a: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6B2ECC-21F3-8D4C-A2E5-48596D555050}" type="datetime1">
              <a:rPr lang="en-US" sz="1200">
                <a:latin typeface="Garamond" charset="0"/>
              </a:rPr>
              <a:pPr/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ABD4A3-75F6-FF4F-A794-7A1AC43D04C1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07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Continue with arrays </a:t>
            </a:r>
            <a:r>
              <a:rPr lang="en-US" dirty="0">
                <a:latin typeface="Arial" charset="0"/>
              </a:rPr>
              <a:t>and </a:t>
            </a:r>
            <a:r>
              <a:rPr lang="en-US" dirty="0" smtClean="0">
                <a:latin typeface="Arial" charset="0"/>
              </a:rPr>
              <a:t>functions</a:t>
            </a:r>
          </a:p>
          <a:p>
            <a:pPr lvl="1"/>
            <a:r>
              <a:rPr lang="en-US" dirty="0" smtClean="0">
                <a:latin typeface="Arial" charset="0"/>
              </a:rPr>
              <a:t>Character arrays and strings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4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Monday, 3/26</a:t>
            </a:r>
          </a:p>
          <a:p>
            <a:pPr lvl="1"/>
            <a:r>
              <a:rPr lang="en-US" dirty="0">
                <a:latin typeface="Arial" charset="0"/>
              </a:rPr>
              <a:t>Program 5 due today</a:t>
            </a:r>
          </a:p>
          <a:p>
            <a:pPr lvl="1"/>
            <a:r>
              <a:rPr lang="en-US" dirty="0">
                <a:latin typeface="Arial" charset="0"/>
              </a:rPr>
              <a:t>Program 6 to be posted; due 4/2</a:t>
            </a:r>
          </a:p>
          <a:p>
            <a:pPr lvl="1"/>
            <a:r>
              <a:rPr lang="en-US" dirty="0">
                <a:latin typeface="Arial" charset="0"/>
              </a:rPr>
              <a:t>Exam 2 in class Friday, 3/30</a:t>
            </a:r>
          </a:p>
          <a:p>
            <a:pPr lvl="2"/>
            <a:r>
              <a:rPr lang="en-US" dirty="0">
                <a:latin typeface="Arial" charset="0"/>
              </a:rPr>
              <a:t>Will cover lectures 14-22</a:t>
            </a:r>
          </a:p>
          <a:p>
            <a:pPr lvl="2"/>
            <a:r>
              <a:rPr lang="en-US" dirty="0" err="1">
                <a:latin typeface="Arial" charset="0"/>
              </a:rPr>
              <a:t>Lec</a:t>
            </a:r>
            <a:r>
              <a:rPr lang="en-US" dirty="0">
                <a:latin typeface="Arial" charset="0"/>
              </a:rPr>
              <a:t>. 23: Exam 2 Preview (Wed. </a:t>
            </a:r>
            <a:r>
              <a:rPr lang="en-US">
                <a:latin typeface="Arial" charset="0"/>
              </a:rPr>
              <a:t>3/28)</a:t>
            </a:r>
            <a:endParaRPr lang="en-US" dirty="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976ADA-1754-294A-9C5B-1C3EA4A4078E}" type="datetime1">
              <a:rPr lang="en-US" sz="1200" smtClean="0">
                <a:latin typeface="Garamond" charset="0"/>
              </a:rPr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5A398C-5393-8740-B7CA-72E23F67E96C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4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due Monday, 3/26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5 due </a:t>
            </a:r>
            <a:r>
              <a:rPr lang="en-US" dirty="0" smtClean="0">
                <a:latin typeface="Arial" charset="0"/>
              </a:rPr>
              <a:t>today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Program 6 to be posted; due 4/</a:t>
            </a:r>
            <a:r>
              <a:rPr lang="en-US" dirty="0" smtClean="0">
                <a:latin typeface="Arial" charset="0"/>
              </a:rPr>
              <a:t>2</a:t>
            </a:r>
          </a:p>
          <a:p>
            <a:pPr lvl="1"/>
            <a:r>
              <a:rPr lang="en-US" dirty="0" smtClean="0">
                <a:latin typeface="Arial" charset="0"/>
              </a:rPr>
              <a:t>Exam 2 in class Friday, 3/30</a:t>
            </a:r>
          </a:p>
          <a:p>
            <a:pPr lvl="2"/>
            <a:r>
              <a:rPr lang="en-US" dirty="0" smtClean="0">
                <a:latin typeface="Arial" charset="0"/>
              </a:rPr>
              <a:t>Will cover lectures 14-22</a:t>
            </a:r>
          </a:p>
          <a:p>
            <a:pPr lvl="2"/>
            <a:r>
              <a:rPr lang="en-US" dirty="0" err="1" smtClean="0">
                <a:latin typeface="Arial" charset="0"/>
              </a:rPr>
              <a:t>Lec</a:t>
            </a:r>
            <a:r>
              <a:rPr lang="en-US" dirty="0" smtClean="0">
                <a:latin typeface="Arial" charset="0"/>
              </a:rPr>
              <a:t>. 23: Exam 2 Preview (Wed. 3/28)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 smtClean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Review: one-dimensional arrays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Two-dimensional arrays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Arrays and functions</a:t>
            </a:r>
          </a:p>
          <a:p>
            <a:pPr lvl="1"/>
            <a:r>
              <a:rPr lang="en-US" dirty="0" smtClean="0">
                <a:latin typeface="Arial" charset="0"/>
              </a:rPr>
              <a:t>Return exams/cover solution (8:00 lecture only)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6ECBCA-B5B1-2E47-B5EF-3404392C504B}" type="datetime1">
              <a:rPr lang="en-US" sz="1200" smtClean="0">
                <a:latin typeface="Garamond" charset="0"/>
              </a:rPr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arrays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Arrays: groups of data with same type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int x[10]</a:t>
            </a:r>
            <a:r>
              <a:rPr lang="en-US">
                <a:latin typeface="Arial" charset="0"/>
              </a:rPr>
              <a:t> has 10 elements, </a:t>
            </a:r>
            <a:r>
              <a:rPr lang="en-US">
                <a:latin typeface="Courier New" charset="0"/>
                <a:cs typeface="Courier New" charset="0"/>
              </a:rPr>
              <a:t>x[0]</a:t>
            </a:r>
            <a:r>
              <a:rPr lang="en-US">
                <a:latin typeface="Arial" charset="0"/>
              </a:rPr>
              <a:t> through </a:t>
            </a:r>
            <a:r>
              <a:rPr lang="en-US">
                <a:latin typeface="Courier New" charset="0"/>
                <a:cs typeface="Courier New" charset="0"/>
              </a:rPr>
              <a:t>x[9]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Can also define with initial values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double list[] = {1.2, 0.75, -3.233};</a:t>
            </a:r>
          </a:p>
          <a:p>
            <a:pPr lvl="3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Compiler will determine size of array from list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If initialization list has fewer values than size given, remaining values = 0</a:t>
            </a:r>
          </a:p>
          <a:p>
            <a:pPr lvl="3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i.e. </a:t>
            </a:r>
            <a:r>
              <a:rPr lang="en-US">
                <a:latin typeface="Courier New" charset="0"/>
                <a:cs typeface="Courier New" charset="0"/>
              </a:rPr>
              <a:t>int list[5] = {1, 2, 3}</a:t>
            </a:r>
            <a:r>
              <a:rPr lang="en-US">
                <a:latin typeface="Arial" charset="0"/>
                <a:cs typeface="Courier New" charset="0"/>
              </a:rPr>
              <a:t>  same as </a:t>
            </a:r>
          </a:p>
          <a:p>
            <a:pPr lvl="3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     int list[5] = {1, 2, 3, 0, 0}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Must be sure to access inside bounds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You can access x[12] or x[-1], for example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Will access whatever</a:t>
            </a:r>
            <a:r>
              <a:rPr lang="ja-JP" altLang="en-US">
                <a:latin typeface="Arial" charset="0"/>
                <a:cs typeface="Courier New" charset="0"/>
              </a:rPr>
              <a:t>’</a:t>
            </a:r>
            <a:r>
              <a:rPr lang="en-US" altLang="ja-JP">
                <a:latin typeface="Arial" charset="0"/>
                <a:cs typeface="Courier New" charset="0"/>
              </a:rPr>
              <a:t>s at those locations</a:t>
            </a:r>
            <a:endParaRPr lang="en-US">
              <a:latin typeface="Arial" charset="0"/>
              <a:cs typeface="Courier New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54C7CA-775F-AC47-B9D9-B752EFA25BFA}" type="datetime1">
              <a:rPr lang="en-US" sz="1200">
                <a:latin typeface="Garamond" charset="0"/>
              </a:rPr>
              <a:pPr/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  <a:endParaRPr lang="en-US" altLang="en-US" dirty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68267D-89A1-D844-BB72-FCC1816C7F59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57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Two-dimensional arrays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Two-dimensional arrays: can be used to represent tabular data</a:t>
            </a:r>
          </a:p>
          <a:p>
            <a:r>
              <a:rPr lang="en-US">
                <a:latin typeface="Arial" charset="0"/>
              </a:rPr>
              <a:t>Declaration: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&lt;type&gt; &lt;name&gt;[&lt;rows&gt;][&lt;cols&gt;]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Example (see below): </a:t>
            </a:r>
            <a:r>
              <a:rPr lang="en-US">
                <a:latin typeface="Courier New" charset="0"/>
                <a:cs typeface="Courier New" charset="0"/>
              </a:rPr>
              <a:t>int x[3][4];</a:t>
            </a:r>
          </a:p>
          <a:p>
            <a:r>
              <a:rPr lang="en-US">
                <a:latin typeface="Arial" charset="0"/>
                <a:cs typeface="Courier New" charset="0"/>
              </a:rPr>
              <a:t>Index elements similarly to 1-D arrays</a:t>
            </a:r>
          </a:p>
          <a:p>
            <a:pPr lvl="1"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0C7898-D689-064F-AC5B-47F6F2ACDD88}" type="datetime1">
              <a:rPr lang="en-US" sz="1200" smtClean="0">
                <a:latin typeface="Garamond" charset="0"/>
              </a:rPr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B0844C-823E-B24A-A311-7E9EBEAC39AE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3434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58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Initializing 2D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initialize similarly to 1D arrays, but must specify dimensions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Each row treated like a 1D array; rows separated by commas: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y[3][4] = { {1, 2, 3, 4},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{5, 6, 7, 8},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{9, 10, 11, 12} };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270781-7BBE-7647-9CA0-75A88644BC60}" type="datetime1">
              <a:rPr lang="en-US" sz="1200" smtClean="0">
                <a:latin typeface="Garamond" charset="0"/>
              </a:rPr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4C1308-30D9-3C41-AC1B-3FCF6D5F635B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602163"/>
          <a:ext cx="6096000" cy="11128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088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2D arrays and loops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r>
              <a:rPr lang="en-US">
                <a:latin typeface="Arial" charset="0"/>
              </a:rPr>
              <a:t>Typically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nested loops </a:t>
            </a:r>
            <a:r>
              <a:rPr lang="en-US">
                <a:latin typeface="Arial" charset="0"/>
              </a:rPr>
              <a:t>to work with 2-D arrays</a:t>
            </a:r>
          </a:p>
          <a:p>
            <a:pPr lvl="1"/>
            <a:r>
              <a:rPr lang="en-US">
                <a:latin typeface="Arial" charset="0"/>
              </a:rPr>
              <a:t>One loop inside another: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3; i++)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4; j++)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  x[i][j] = y[i][j] * 2;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Be careful in loop body—switching your loop indices will cause trouble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Using </a:t>
            </a:r>
            <a:r>
              <a:rPr lang="en-US">
                <a:latin typeface="Courier New" charset="0"/>
                <a:cs typeface="Courier New" charset="0"/>
              </a:rPr>
              <a:t>x[j][i]</a:t>
            </a:r>
            <a:r>
              <a:rPr lang="en-US">
                <a:latin typeface="Arial" charset="0"/>
                <a:cs typeface="Courier New" charset="0"/>
              </a:rPr>
              <a:t> would take you outside of the array!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2C4DCC-032F-F74C-A72B-3DC9DFC43733}" type="datetime1">
              <a:rPr lang="en-US" sz="1200" smtClean="0">
                <a:latin typeface="Garamond" charset="0"/>
              </a:rPr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576A5B-52D7-B24E-83CE-C2297B4CC181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437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712787"/>
          </a:xfrm>
        </p:spPr>
        <p:txBody>
          <a:bodyPr/>
          <a:lstStyle/>
          <a:p>
            <a:r>
              <a:rPr lang="en-US">
                <a:latin typeface="Garamond" charset="0"/>
              </a:rPr>
              <a:t>Example: Working with 2-D arrays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Arial" charset="0"/>
              </a:rPr>
              <a:t>Complete this program, which counts the # of negative values in each row of a 2-D array (assume the necessary #includes are done):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NRows 3  	// # of rows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NCols 4	// # of columns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double x[NRows][NCols] =		// 2-D array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       {	{  10,  2.5,    0,  1.5},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{-2.3, -1.1, -0.2,    0},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{10.5, -6.1, 23.4, -9.2} };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negCnt[NRows] = {0};    // Initialize entire row count array to 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i, j;                   // Row and column indices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/* INSERT CODE HERE--Visit every element in array x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count the number of negative values in each row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Now print the row counts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for (i = 0; i &lt; NRows; i++)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printf(</a:t>
            </a:r>
            <a:r>
              <a:rPr lang="ja-JP" altLang="en-US" sz="1400">
                <a:latin typeface="Courier New" charset="0"/>
                <a:cs typeface="Courier New" charset="0"/>
              </a:rPr>
              <a:t>“</a:t>
            </a:r>
            <a:r>
              <a:rPr lang="en-US" altLang="ja-JP" sz="1400">
                <a:latin typeface="Courier New" charset="0"/>
                <a:cs typeface="Courier New" charset="0"/>
              </a:rPr>
              <a:t>Row %d has %d negative values.\n</a:t>
            </a:r>
            <a:r>
              <a:rPr lang="ja-JP" altLang="en-US" sz="1400">
                <a:latin typeface="Courier New" charset="0"/>
                <a:cs typeface="Courier New" charset="0"/>
              </a:rPr>
              <a:t>”</a:t>
            </a:r>
            <a:r>
              <a:rPr lang="en-US" altLang="ja-JP" sz="1400">
                <a:latin typeface="Courier New" charset="0"/>
                <a:cs typeface="Courier New" charset="0"/>
              </a:rPr>
              <a:t>, i, negCnt[i]);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98527F-6AD5-784A-A15C-EFF6B4288A16}" type="datetime1">
              <a:rPr lang="en-US" sz="1200" smtClean="0">
                <a:latin typeface="Garamond" charset="0"/>
              </a:rPr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C266F7-0BCA-8D4A-8654-5118F0F97618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410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/* Code to be added to visit every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element in array x and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count the number of negative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values in each row */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NRows; i++)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NCols; j++)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if (x[i][j] &lt; 0)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negCnt[i]++;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1425A0-2560-F845-B349-A1A449871EA4}" type="datetime1">
              <a:rPr lang="en-US" sz="1200" smtClean="0">
                <a:latin typeface="Garamond" charset="0"/>
              </a:rPr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178C3D-8353-0746-9DE3-A499EBF77FEC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61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Do not need to specify array size (for reasons I’ll explain shortly)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Compiler will actually ignore 1-D array size, even if you put it in prototype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Therefore cannot check array size inside function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Prototype typically has array name and brackets to indicate you’re dealing with array</a:t>
            </a:r>
          </a:p>
          <a:p>
            <a:pPr lvl="1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int findAvg(int arr[ ], int n);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n = # elements in array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5D9FB2-5CDF-2B43-B152-9F3F5D6C053C}" type="datetime1">
              <a:rPr lang="en-US" sz="1200">
                <a:latin typeface="Garamond" charset="0"/>
              </a:rPr>
              <a:pPr/>
              <a:t>3/20/18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21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E8601F-1BEA-0E43-A0F9-483398392B0A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45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12871</TotalTime>
  <Words>1384</Words>
  <Application>Microsoft Macintosh PowerPoint</Application>
  <PresentationFormat>On-screen Show (4:3)</PresentationFormat>
  <Paragraphs>294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Edge</vt:lpstr>
      <vt:lpstr>EECE.2160 ECE Application Programming</vt:lpstr>
      <vt:lpstr>Lecture outline</vt:lpstr>
      <vt:lpstr>Review: arrays</vt:lpstr>
      <vt:lpstr>Two-dimensional arrays</vt:lpstr>
      <vt:lpstr>Initializing 2D arrays</vt:lpstr>
      <vt:lpstr>2D arrays and loops</vt:lpstr>
      <vt:lpstr>Example: Working with 2-D arrays</vt:lpstr>
      <vt:lpstr>Example solution</vt:lpstr>
      <vt:lpstr>Passing arrays to functions</vt:lpstr>
      <vt:lpstr>Example</vt:lpstr>
      <vt:lpstr>Passing Arrays to functions (findAvg)</vt:lpstr>
      <vt:lpstr>Passing Arrays to functions (findMax)</vt:lpstr>
      <vt:lpstr>SclAry() function</vt:lpstr>
      <vt:lpstr>Passing Arrays to functions (SclAry)</vt:lpstr>
      <vt:lpstr>Passing Arrays to functions (SclAry)</vt:lpstr>
      <vt:lpstr>PowerPoint Presentation</vt:lpstr>
      <vt:lpstr>Passing Arrays to functions</vt:lpstr>
      <vt:lpstr>Arrays and pointers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1664</cp:revision>
  <dcterms:created xsi:type="dcterms:W3CDTF">2006-04-03T05:03:01Z</dcterms:created>
  <dcterms:modified xsi:type="dcterms:W3CDTF">2018-03-21T02:53:08Z</dcterms:modified>
</cp:coreProperties>
</file>