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453" r:id="rId4"/>
    <p:sldId id="454" r:id="rId5"/>
    <p:sldId id="455" r:id="rId6"/>
    <p:sldId id="456" r:id="rId7"/>
    <p:sldId id="457" r:id="rId8"/>
    <p:sldId id="458" r:id="rId9"/>
    <p:sldId id="459" r:id="rId10"/>
    <p:sldId id="460" r:id="rId11"/>
    <p:sldId id="461" r:id="rId12"/>
    <p:sldId id="462" r:id="rId13"/>
    <p:sldId id="410" r:id="rId14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224" y="-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E5B024DE-57A7-6244-B555-10C217D056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4986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C942D21B-0A2C-B44E-A188-BDD2BB3367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377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4C53314-0FB4-9F48-AB9B-590D0D157153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83D3D-1E2A-AF48-BA88-2EEF5FC7A860}" type="datetime1">
              <a:rPr lang="en-US" smtClean="0"/>
              <a:t>3/18/18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8B0B6-D6EB-464C-A719-7F99D97C5D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93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2B169-367D-FB44-8AD8-5496E993C5EB}" type="datetime1">
              <a:rPr lang="en-US" smtClean="0"/>
              <a:t>3/18/18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E7367-611B-A64A-B422-0643BBD654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85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D7E0E-0F7E-4E44-B019-1DE6F30E147D}" type="datetime1">
              <a:rPr lang="en-US" smtClean="0"/>
              <a:t>3/18/18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CBC22-A282-A642-9153-6E34E2771B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6069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8AC7B-E0A5-2847-90CC-CF8D02B8D473}" type="datetime1">
              <a:rPr lang="en-US" smtClean="0"/>
              <a:t>3/18/18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17678-7BAD-184F-87F3-C46B04455D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3951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CFE6E-B20C-E044-BC23-0DBF933AF6B0}" type="datetime1">
              <a:rPr lang="en-US" smtClean="0"/>
              <a:t>3/18/18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A084E-61F2-1A40-A3BA-2840B00BDD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228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5415B-A0D2-704C-BCB7-A7170A28AC8F}" type="datetime1">
              <a:rPr lang="en-US" smtClean="0"/>
              <a:t>3/18/18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8F6C2-6C83-FF4F-8C14-F79EA1A45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578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91261-200C-2D4A-8A30-1A3CD3D04DC7}" type="datetime1">
              <a:rPr lang="en-US" smtClean="0"/>
              <a:t>3/18/18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BA229-0A70-CB40-9EC3-CAA1C87D2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08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2BD16A-3FBE-6644-9DB0-C30E80EFD1ED}" type="datetime1">
              <a:rPr lang="en-US" smtClean="0"/>
              <a:t>3/18/18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530332-EDC5-9D42-8457-2DB50469B9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029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5BBC3-2FB9-C045-8432-3878F4A0AE78}" type="datetime1">
              <a:rPr lang="en-US" smtClean="0"/>
              <a:t>3/18/18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E0E44-53DE-5F4B-84F6-0708BCC2D1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101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F2737-9043-5648-BF3F-26CAA3F03D81}" type="datetime1">
              <a:rPr lang="en-US" smtClean="0"/>
              <a:t>3/18/18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2B345-8072-9048-AE13-2ED7009CFE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64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562718-76D3-1E47-8F13-D65BA538E661}" type="datetime1">
              <a:rPr lang="en-US" smtClean="0"/>
              <a:t>3/18/18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45961-FD59-EC40-92A9-368427C7C4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415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F5A61-203A-454F-A3DF-D54A6CA7848D}" type="datetime1">
              <a:rPr lang="en-US" smtClean="0"/>
              <a:t>3/18/18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1A15A-91C1-284B-9E71-5FD59800B2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46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A561D-CA0C-3743-9073-21952F1412BA}" type="datetime1">
              <a:rPr lang="en-US" smtClean="0"/>
              <a:t>3/18/18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13554-67BE-5544-A58C-02A71C36EE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293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598ACD34-47A2-4045-845D-436CDA35F4B0}" type="datetime1">
              <a:rPr lang="en-US" smtClean="0"/>
              <a:t>3/18/18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189B1B3C-DF43-0448-8B63-98ED232A8F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17" r:id="rId1"/>
    <p:sldLayoutId id="2147484705" r:id="rId2"/>
    <p:sldLayoutId id="2147484706" r:id="rId3"/>
    <p:sldLayoutId id="2147484707" r:id="rId4"/>
    <p:sldLayoutId id="2147484708" r:id="rId5"/>
    <p:sldLayoutId id="2147484709" r:id="rId6"/>
    <p:sldLayoutId id="2147484710" r:id="rId7"/>
    <p:sldLayoutId id="2147484711" r:id="rId8"/>
    <p:sldLayoutId id="2147484712" r:id="rId9"/>
    <p:sldLayoutId id="2147484713" r:id="rId10"/>
    <p:sldLayoutId id="2147484714" r:id="rId11"/>
    <p:sldLayoutId id="2147484715" r:id="rId12"/>
    <p:sldLayoutId id="2147484716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2018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19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Arrays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Pitfalls (cont.)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Although x has 8 elements, x[8] is not one of those elements!</a:t>
            </a:r>
          </a:p>
          <a:p>
            <a:r>
              <a:rPr lang="en-US">
                <a:latin typeface="Arial" charset="0"/>
              </a:rPr>
              <a:t>Compiler will not stop you from accessing elements outside the array</a:t>
            </a:r>
          </a:p>
          <a:p>
            <a:r>
              <a:rPr lang="en-US">
                <a:latin typeface="Arial" charset="0"/>
              </a:rPr>
              <a:t>Must make sure you know the size of the array</a:t>
            </a:r>
          </a:p>
        </p:txBody>
      </p:sp>
      <p:sp>
        <p:nvSpPr>
          <p:cNvPr id="2765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329DDBD-E49F-2647-BE55-2AC306C28975}" type="datetime1">
              <a:rPr lang="en-US" sz="1200" smtClean="0">
                <a:latin typeface="Garamond" charset="0"/>
              </a:rPr>
              <a:t>3/18/18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/>
          </a:p>
        </p:txBody>
      </p:sp>
      <p:sp>
        <p:nvSpPr>
          <p:cNvPr id="276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335E7F3-9FF6-7A47-912B-7EB28B8FA6D5}" type="slidenum">
              <a:rPr lang="en-US" sz="1200">
                <a:latin typeface="Garamond" charset="0"/>
              </a:rPr>
              <a:pPr eaLnBrk="1" hangingPunct="1"/>
              <a:t>10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86400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What does the following program print?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 err="1" smtClean="0">
                <a:latin typeface="Consolas"/>
                <a:ea typeface="+mn-ea"/>
                <a:cs typeface="+mn-cs"/>
              </a:rPr>
              <a:t>int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 main()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 smtClean="0">
                <a:latin typeface="Consolas"/>
                <a:ea typeface="+mn-ea"/>
                <a:cs typeface="+mn-cs"/>
              </a:rPr>
              <a:t>	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int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 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arr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[10];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 smtClean="0">
                <a:latin typeface="Consolas"/>
                <a:ea typeface="+mn-ea"/>
                <a:cs typeface="+mn-cs"/>
              </a:rPr>
              <a:t>	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int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 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i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endParaRPr lang="en-US" sz="3200" dirty="0" smtClean="0">
              <a:latin typeface="Consolas"/>
              <a:ea typeface="+mn-ea"/>
              <a:cs typeface="+mn-cs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200" dirty="0" smtClean="0">
                <a:latin typeface="Consolas"/>
                <a:ea typeface="+mn-ea"/>
                <a:cs typeface="+mn-cs"/>
              </a:rPr>
              <a:t>	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printf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("First loop:\n");</a:t>
            </a:r>
          </a:p>
          <a:p>
            <a:pPr>
              <a:buFont typeface="Wingdings" pitchFamily="2" charset="2"/>
              <a:buNone/>
              <a:defRPr/>
            </a:pPr>
            <a:r>
              <a:rPr lang="nn-NO" sz="3200" dirty="0" smtClean="0">
                <a:latin typeface="Consolas"/>
                <a:ea typeface="+mn-ea"/>
                <a:cs typeface="+mn-cs"/>
              </a:rPr>
              <a:t>	for (i = 0; i &lt; 10; i++)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 smtClean="0">
                <a:latin typeface="Consolas"/>
                <a:ea typeface="+mn-ea"/>
                <a:cs typeface="+mn-cs"/>
              </a:rPr>
              <a:t>		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arr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[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i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] = 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i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 * 2;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 smtClean="0">
                <a:latin typeface="Consolas"/>
                <a:ea typeface="+mn-ea"/>
                <a:cs typeface="+mn-cs"/>
              </a:rPr>
              <a:t>		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printf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("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arr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[%d] = %d\n", 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i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, 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arr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[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i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]);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 smtClean="0">
                <a:latin typeface="Consolas"/>
                <a:ea typeface="+mn-ea"/>
                <a:cs typeface="+mn-cs"/>
              </a:rPr>
              <a:t>	}</a:t>
            </a:r>
          </a:p>
          <a:p>
            <a:pPr>
              <a:buFont typeface="Wingdings" pitchFamily="2" charset="2"/>
              <a:buNone/>
              <a:defRPr/>
            </a:pPr>
            <a:endParaRPr lang="en-US" sz="3200" dirty="0" smtClean="0">
              <a:latin typeface="Consolas"/>
              <a:ea typeface="+mn-ea"/>
              <a:cs typeface="+mn-cs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200" dirty="0" smtClean="0">
                <a:latin typeface="Consolas"/>
                <a:ea typeface="+mn-ea"/>
                <a:cs typeface="+mn-cs"/>
              </a:rPr>
              <a:t>	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printf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("\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nSecond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 loop:\n");</a:t>
            </a:r>
          </a:p>
          <a:p>
            <a:pPr>
              <a:buFont typeface="Wingdings" pitchFamily="2" charset="2"/>
              <a:buNone/>
              <a:defRPr/>
            </a:pPr>
            <a:r>
              <a:rPr lang="nn-NO" sz="3200" dirty="0" smtClean="0">
                <a:latin typeface="Consolas"/>
                <a:ea typeface="+mn-ea"/>
                <a:cs typeface="+mn-cs"/>
              </a:rPr>
              <a:t>	for (i = 0; i &lt; 9; i++)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 smtClean="0">
                <a:latin typeface="Consolas"/>
                <a:ea typeface="+mn-ea"/>
                <a:cs typeface="+mn-cs"/>
              </a:rPr>
              <a:t>		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arr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[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i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] = 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arr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[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i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] + 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arr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[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i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 + 1];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 smtClean="0">
                <a:latin typeface="Consolas"/>
                <a:ea typeface="+mn-ea"/>
                <a:cs typeface="+mn-cs"/>
              </a:rPr>
              <a:t>		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printf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("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arr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[%d] = %d\n", 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i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, 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arr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[</a:t>
            </a:r>
            <a:r>
              <a:rPr lang="en-US" sz="3200" dirty="0" err="1" smtClean="0">
                <a:latin typeface="Consolas"/>
                <a:ea typeface="+mn-ea"/>
                <a:cs typeface="+mn-cs"/>
              </a:rPr>
              <a:t>i</a:t>
            </a:r>
            <a:r>
              <a:rPr lang="en-US" sz="3200" dirty="0" smtClean="0">
                <a:latin typeface="Consolas"/>
                <a:ea typeface="+mn-ea"/>
                <a:cs typeface="+mn-cs"/>
              </a:rPr>
              <a:t>]);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 smtClean="0">
                <a:latin typeface="Consolas"/>
                <a:ea typeface="+mn-ea"/>
                <a:cs typeface="+mn-cs"/>
              </a:rPr>
              <a:t>	}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 smtClean="0">
                <a:latin typeface="Consolas"/>
                <a:ea typeface="+mn-ea"/>
                <a:cs typeface="+mn-cs"/>
              </a:rPr>
              <a:t>	return 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 smtClean="0">
                <a:latin typeface="Consolas"/>
                <a:ea typeface="+mn-ea"/>
                <a:cs typeface="+mn-cs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lvl="1">
              <a:buFont typeface="Wingdings" pitchFamily="2" charset="2"/>
              <a:buChar char="q"/>
              <a:defRPr/>
            </a:pPr>
            <a:endParaRPr lang="en-US" dirty="0" smtClean="0"/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</p:txBody>
      </p:sp>
      <p:sp>
        <p:nvSpPr>
          <p:cNvPr id="2867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7E6D2B4-ED38-D54C-B984-DC746D4AE581}" type="datetime1">
              <a:rPr lang="en-US" sz="1200" smtClean="0">
                <a:latin typeface="Garamond" charset="0"/>
              </a:rPr>
              <a:t>3/18/18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6A5DC3B-2D65-2148-8275-9FBFBDE5B59A}" type="slidenum">
              <a:rPr lang="en-US" sz="1200">
                <a:latin typeface="Garamond" charset="0"/>
              </a:rPr>
              <a:pPr eaLnBrk="1" hangingPunct="1"/>
              <a:t>11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First loop: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[0] = 0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[1] = 2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[2] = 4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[3] = 6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[4] = 8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[5] = 10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[6] = 12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[7] = 14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[8] = 16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[9] = 18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Output continued: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Second loop: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[0] = 2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[1] = 6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[2] = 10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[3] = 14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[4] = 18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[5] = 22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[6] = 26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[7] = 30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[8] = 34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2970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34EDABA-F79B-A449-A0A4-3F6F6A6FA872}" type="datetime1">
              <a:rPr lang="en-US" sz="1200" smtClean="0">
                <a:latin typeface="Garamond" charset="0"/>
              </a:rPr>
              <a:t>3/18/18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/>
          </a:p>
        </p:txBody>
      </p:sp>
      <p:sp>
        <p:nvSpPr>
          <p:cNvPr id="297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C846D55-B053-E842-BC58-45FB0496EEE5}" type="slidenum">
              <a:rPr lang="en-US" sz="1200">
                <a:latin typeface="Garamond" charset="0"/>
              </a:rPr>
              <a:pPr eaLnBrk="1" hangingPunct="1"/>
              <a:t>12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Exam </a:t>
            </a:r>
          </a:p>
          <a:p>
            <a:r>
              <a:rPr lang="en-US" dirty="0" smtClean="0">
                <a:latin typeface="Arial" charset="0"/>
              </a:rPr>
              <a:t>Next </a:t>
            </a:r>
            <a:r>
              <a:rPr lang="en-US" dirty="0">
                <a:latin typeface="Arial" charset="0"/>
              </a:rPr>
              <a:t>time</a:t>
            </a:r>
          </a:p>
          <a:p>
            <a:pPr lvl="1"/>
            <a:r>
              <a:rPr lang="en-US" dirty="0" smtClean="0">
                <a:latin typeface="Arial" charset="0"/>
              </a:rPr>
              <a:t>Two dimensional arrays</a:t>
            </a:r>
            <a:endParaRPr lang="en-US" dirty="0" smtClean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Arrays </a:t>
            </a:r>
            <a:r>
              <a:rPr lang="en-US" dirty="0">
                <a:latin typeface="Arial" charset="0"/>
              </a:rPr>
              <a:t>and functions</a:t>
            </a: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Program 4 graded; </a:t>
            </a:r>
            <a:r>
              <a:rPr lang="en-US" dirty="0" err="1">
                <a:latin typeface="Arial" charset="0"/>
              </a:rPr>
              <a:t>regrades</a:t>
            </a:r>
            <a:r>
              <a:rPr lang="en-US" dirty="0">
                <a:latin typeface="Arial" charset="0"/>
              </a:rPr>
              <a:t> due Monday, 3/26</a:t>
            </a:r>
          </a:p>
          <a:p>
            <a:pPr lvl="1"/>
            <a:r>
              <a:rPr lang="en-US" dirty="0">
                <a:latin typeface="Arial" charset="0"/>
              </a:rPr>
              <a:t>Program 5 due Wednesday, 3/21</a:t>
            </a:r>
          </a:p>
          <a:p>
            <a:pPr lvl="1"/>
            <a:r>
              <a:rPr lang="en-US" dirty="0">
                <a:latin typeface="Arial" charset="0"/>
              </a:rPr>
              <a:t>Program 6 to be posted; due 4/2</a:t>
            </a:r>
          </a:p>
        </p:txBody>
      </p:sp>
      <p:sp>
        <p:nvSpPr>
          <p:cNvPr id="3072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7C5388A-FDC8-BB4F-AE92-42EF18687B3F}" type="datetime1">
              <a:rPr lang="en-US" sz="1200" smtClean="0">
                <a:latin typeface="Garamond" charset="0"/>
              </a:rPr>
              <a:t>3/18/18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/>
          </a:p>
        </p:txBody>
      </p:sp>
      <p:sp>
        <p:nvSpPr>
          <p:cNvPr id="307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F5A398C-5393-8740-B7CA-72E23F67E96C}" type="slidenum">
              <a:rPr lang="en-US" sz="1200">
                <a:latin typeface="Garamond" charset="0"/>
              </a:rPr>
              <a:pPr eaLnBrk="1" hangingPunct="1"/>
              <a:t>13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18434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 smtClean="0">
                <a:latin typeface="Arial" charset="0"/>
              </a:rPr>
              <a:t>Program 4 graded; </a:t>
            </a:r>
            <a:r>
              <a:rPr lang="en-US" dirty="0" err="1" smtClean="0">
                <a:latin typeface="Arial" charset="0"/>
              </a:rPr>
              <a:t>regrades</a:t>
            </a:r>
            <a:r>
              <a:rPr lang="en-US" dirty="0" smtClean="0">
                <a:latin typeface="Arial" charset="0"/>
              </a:rPr>
              <a:t> due Monday, 3/26</a:t>
            </a:r>
          </a:p>
          <a:p>
            <a:pPr lvl="1"/>
            <a:r>
              <a:rPr lang="en-US" dirty="0" smtClean="0">
                <a:latin typeface="Arial" charset="0"/>
              </a:rPr>
              <a:t>Program </a:t>
            </a:r>
            <a:r>
              <a:rPr lang="en-US" dirty="0" smtClean="0">
                <a:latin typeface="Arial" charset="0"/>
              </a:rPr>
              <a:t>5 due Wednesday, 3/21</a:t>
            </a:r>
          </a:p>
          <a:p>
            <a:pPr lvl="1"/>
            <a:r>
              <a:rPr lang="en-US" dirty="0" smtClean="0">
                <a:latin typeface="Arial" charset="0"/>
              </a:rPr>
              <a:t>Program 6 to be posted; due 4/2</a:t>
            </a:r>
          </a:p>
          <a:p>
            <a:r>
              <a:rPr lang="en-US" dirty="0" smtClean="0">
                <a:latin typeface="Arial" charset="0"/>
              </a:rPr>
              <a:t>Today’s </a:t>
            </a:r>
            <a:r>
              <a:rPr lang="en-US" dirty="0">
                <a:latin typeface="Arial" charset="0"/>
              </a:rPr>
              <a:t>lecture</a:t>
            </a:r>
          </a:p>
          <a:p>
            <a:pPr lvl="1"/>
            <a:r>
              <a:rPr lang="en-US" dirty="0">
                <a:latin typeface="Arial" charset="0"/>
              </a:rPr>
              <a:t>One-dimensional </a:t>
            </a:r>
            <a:r>
              <a:rPr lang="en-US" dirty="0" smtClean="0">
                <a:latin typeface="Arial" charset="0"/>
              </a:rPr>
              <a:t>arrays</a:t>
            </a:r>
          </a:p>
          <a:p>
            <a:pPr lvl="1"/>
            <a:r>
              <a:rPr lang="en-US" dirty="0" smtClean="0">
                <a:latin typeface="Arial" charset="0"/>
              </a:rPr>
              <a:t>Exam 1 Review</a:t>
            </a:r>
            <a:endParaRPr lang="en-US" dirty="0">
              <a:latin typeface="Arial" charset="0"/>
            </a:endParaRPr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F40B9E1-8E56-974F-82DE-D4C6BED706B8}" type="datetime1">
              <a:rPr lang="en-US" sz="1200" smtClean="0">
                <a:latin typeface="Garamond" charset="0"/>
              </a:rPr>
              <a:t>3/18/18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 dirty="0"/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4B1580F-54AA-BC4F-9D01-A70E5EDFC21D}" type="slidenum">
              <a:rPr lang="en-US" sz="1200">
                <a:latin typeface="Garamond" charset="0"/>
              </a:rPr>
              <a:pPr eaLnBrk="1" hangingPunct="1"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en-US">
                <a:latin typeface="Garamond" charset="0"/>
              </a:rPr>
              <a:t>Review of scalar variables</a:t>
            </a:r>
          </a:p>
        </p:txBody>
      </p:sp>
      <p:sp>
        <p:nvSpPr>
          <p:cNvPr id="20482" name="Text Box 3"/>
          <p:cNvSpPr txBox="1">
            <a:spLocks noChangeArrowheads="1"/>
          </p:cNvSpPr>
          <p:nvPr/>
        </p:nvSpPr>
        <p:spPr bwMode="auto">
          <a:xfrm>
            <a:off x="228600" y="1143000"/>
            <a:ext cx="44958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4587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4587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4587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4587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4587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87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87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87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878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Variables (up to now) have:</a:t>
            </a:r>
            <a:br>
              <a:rPr lang="en-US" sz="1800"/>
            </a:br>
            <a:r>
              <a:rPr lang="en-US" sz="1800"/>
              <a:t>	name</a:t>
            </a:r>
            <a:br>
              <a:rPr lang="en-US" sz="1800"/>
            </a:br>
            <a:r>
              <a:rPr lang="en-US" sz="1800"/>
              <a:t>	type (int, float, double, char)</a:t>
            </a:r>
            <a:br>
              <a:rPr lang="en-US" sz="1800"/>
            </a:br>
            <a:r>
              <a:rPr lang="en-US" sz="1800"/>
              <a:t>	address</a:t>
            </a:r>
            <a:br>
              <a:rPr lang="en-US" sz="1800"/>
            </a:br>
            <a:r>
              <a:rPr lang="en-US" sz="1800"/>
              <a:t>	value</a:t>
            </a: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5105400" y="1219200"/>
            <a:ext cx="38100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N		28C4 (int)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/>
              <a:t>q		28C8 (float)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/>
              <a:t>r		28CC (float)</a:t>
            </a:r>
          </a:p>
        </p:txBody>
      </p:sp>
      <p:sp>
        <p:nvSpPr>
          <p:cNvPr id="20484" name="Rectangle 6"/>
          <p:cNvSpPr>
            <a:spLocks noChangeArrowheads="1"/>
          </p:cNvSpPr>
          <p:nvPr/>
        </p:nvSpPr>
        <p:spPr bwMode="auto">
          <a:xfrm>
            <a:off x="5791200" y="1295400"/>
            <a:ext cx="990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35</a:t>
            </a:r>
          </a:p>
        </p:txBody>
      </p:sp>
      <p:sp>
        <p:nvSpPr>
          <p:cNvPr id="20485" name="Rectangle 7"/>
          <p:cNvSpPr>
            <a:spLocks noChangeArrowheads="1"/>
          </p:cNvSpPr>
          <p:nvPr/>
        </p:nvSpPr>
        <p:spPr bwMode="auto">
          <a:xfrm>
            <a:off x="5791200" y="1828800"/>
            <a:ext cx="990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3.14</a:t>
            </a:r>
          </a:p>
        </p:txBody>
      </p:sp>
      <p:sp>
        <p:nvSpPr>
          <p:cNvPr id="20486" name="Rectangle 8"/>
          <p:cNvSpPr>
            <a:spLocks noChangeArrowheads="1"/>
          </p:cNvSpPr>
          <p:nvPr/>
        </p:nvSpPr>
        <p:spPr bwMode="auto">
          <a:xfrm>
            <a:off x="5791200" y="2362200"/>
            <a:ext cx="990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r>
              <a:rPr lang="en-US"/>
              <a:t>8.9</a:t>
            </a:r>
          </a:p>
        </p:txBody>
      </p:sp>
      <p:sp>
        <p:nvSpPr>
          <p:cNvPr id="20487" name="Text Box 9"/>
          <p:cNvSpPr txBox="1">
            <a:spLocks noChangeArrowheads="1"/>
          </p:cNvSpPr>
          <p:nvPr/>
        </p:nvSpPr>
        <p:spPr bwMode="auto">
          <a:xfrm>
            <a:off x="304800" y="3657600"/>
            <a:ext cx="8382000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833563" algn="r"/>
                <a:tab pos="3657600" algn="r"/>
                <a:tab pos="5489575" algn="r"/>
                <a:tab pos="7315200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1833563" algn="r"/>
                <a:tab pos="3657600" algn="r"/>
                <a:tab pos="5489575" algn="r"/>
                <a:tab pos="7315200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1833563" algn="r"/>
                <a:tab pos="3657600" algn="r"/>
                <a:tab pos="5489575" algn="r"/>
                <a:tab pos="7315200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1833563" algn="r"/>
                <a:tab pos="3657600" algn="r"/>
                <a:tab pos="5489575" algn="r"/>
                <a:tab pos="7315200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1833563" algn="r"/>
                <a:tab pos="3657600" algn="r"/>
                <a:tab pos="5489575" algn="r"/>
                <a:tab pos="7315200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33563" algn="r"/>
                <a:tab pos="3657600" algn="r"/>
                <a:tab pos="5489575" algn="r"/>
                <a:tab pos="7315200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33563" algn="r"/>
                <a:tab pos="3657600" algn="r"/>
                <a:tab pos="5489575" algn="r"/>
                <a:tab pos="7315200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33563" algn="r"/>
                <a:tab pos="3657600" algn="r"/>
                <a:tab pos="5489575" algn="r"/>
                <a:tab pos="7315200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33563" algn="r"/>
                <a:tab pos="3657600" algn="r"/>
                <a:tab pos="5489575" algn="r"/>
                <a:tab pos="7315200" algn="r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e.g.	Name	type	address	value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/>
              <a:t>	N	integer	28C4	35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/>
              <a:t>	q	float	28C8	3.14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/>
              <a:t>	r	float	28CC	8.9</a:t>
            </a:r>
          </a:p>
        </p:txBody>
      </p:sp>
      <p:sp>
        <p:nvSpPr>
          <p:cNvPr id="20488" name="Date Placeholder 8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1299575-B13A-764D-8FE3-B9F10F399EA1}" type="datetime1">
              <a:rPr lang="en-US" sz="1200" smtClean="0">
                <a:latin typeface="Garamond" charset="0"/>
              </a:rPr>
              <a:t>3/18/18</a:t>
            </a:fld>
            <a:endParaRPr lang="en-US" sz="1200">
              <a:latin typeface="Garamond" charset="0"/>
            </a:endParaRPr>
          </a:p>
        </p:txBody>
      </p:sp>
      <p:sp>
        <p:nvSpPr>
          <p:cNvPr id="20489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8582FDE-C153-B641-BA24-153299777D82}" type="slidenum">
              <a:rPr lang="en-US" sz="1200">
                <a:latin typeface="Garamond" charset="0"/>
              </a:rPr>
              <a:pPr eaLnBrk="1" hangingPunct="1"/>
              <a:t>3</a:t>
            </a:fld>
            <a:endParaRPr lang="en-US" sz="1200">
              <a:latin typeface="Garamond" charset="0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en-US">
                <a:latin typeface="Garamond" charset="0"/>
              </a:rPr>
              <a:t>Intro to Arrays</a:t>
            </a:r>
          </a:p>
        </p:txBody>
      </p:sp>
      <p:sp>
        <p:nvSpPr>
          <p:cNvPr id="21506" name="Text Box 10"/>
          <p:cNvSpPr txBox="1">
            <a:spLocks noChangeArrowheads="1"/>
          </p:cNvSpPr>
          <p:nvPr/>
        </p:nvSpPr>
        <p:spPr bwMode="auto">
          <a:xfrm>
            <a:off x="6096000" y="1600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x[0]</a:t>
            </a:r>
          </a:p>
        </p:txBody>
      </p:sp>
      <p:sp>
        <p:nvSpPr>
          <p:cNvPr id="21507" name="Text Box 18"/>
          <p:cNvSpPr txBox="1">
            <a:spLocks noChangeArrowheads="1"/>
          </p:cNvSpPr>
          <p:nvPr/>
        </p:nvSpPr>
        <p:spPr bwMode="auto">
          <a:xfrm>
            <a:off x="6096000" y="1981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x[1]</a:t>
            </a:r>
          </a:p>
        </p:txBody>
      </p:sp>
      <p:sp>
        <p:nvSpPr>
          <p:cNvPr id="21508" name="Text Box 19"/>
          <p:cNvSpPr txBox="1">
            <a:spLocks noChangeArrowheads="1"/>
          </p:cNvSpPr>
          <p:nvPr/>
        </p:nvSpPr>
        <p:spPr bwMode="auto">
          <a:xfrm>
            <a:off x="6096000" y="2362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x[2]</a:t>
            </a:r>
          </a:p>
        </p:txBody>
      </p:sp>
      <p:sp>
        <p:nvSpPr>
          <p:cNvPr id="21509" name="Text Box 20"/>
          <p:cNvSpPr txBox="1">
            <a:spLocks noChangeArrowheads="1"/>
          </p:cNvSpPr>
          <p:nvPr/>
        </p:nvSpPr>
        <p:spPr bwMode="auto">
          <a:xfrm>
            <a:off x="6096000" y="2743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x[3]</a:t>
            </a:r>
          </a:p>
        </p:txBody>
      </p:sp>
      <p:sp>
        <p:nvSpPr>
          <p:cNvPr id="21510" name="Text Box 21"/>
          <p:cNvSpPr txBox="1">
            <a:spLocks noChangeArrowheads="1"/>
          </p:cNvSpPr>
          <p:nvPr/>
        </p:nvSpPr>
        <p:spPr bwMode="auto">
          <a:xfrm>
            <a:off x="6096000" y="3124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x[4]</a:t>
            </a:r>
          </a:p>
        </p:txBody>
      </p:sp>
      <p:sp>
        <p:nvSpPr>
          <p:cNvPr id="21511" name="Text Box 22"/>
          <p:cNvSpPr txBox="1">
            <a:spLocks noChangeArrowheads="1"/>
          </p:cNvSpPr>
          <p:nvPr/>
        </p:nvSpPr>
        <p:spPr bwMode="auto">
          <a:xfrm>
            <a:off x="6096000" y="3505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x[5]</a:t>
            </a:r>
          </a:p>
        </p:txBody>
      </p:sp>
      <p:sp>
        <p:nvSpPr>
          <p:cNvPr id="21512" name="Text Box 23"/>
          <p:cNvSpPr txBox="1">
            <a:spLocks noChangeArrowheads="1"/>
          </p:cNvSpPr>
          <p:nvPr/>
        </p:nvSpPr>
        <p:spPr bwMode="auto">
          <a:xfrm>
            <a:off x="6096000" y="3886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x[6]</a:t>
            </a:r>
          </a:p>
        </p:txBody>
      </p:sp>
      <p:sp>
        <p:nvSpPr>
          <p:cNvPr id="21513" name="Text Box 24"/>
          <p:cNvSpPr txBox="1">
            <a:spLocks noChangeArrowheads="1"/>
          </p:cNvSpPr>
          <p:nvPr/>
        </p:nvSpPr>
        <p:spPr bwMode="auto">
          <a:xfrm>
            <a:off x="7010400" y="1600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45</a:t>
            </a:r>
          </a:p>
        </p:txBody>
      </p:sp>
      <p:sp>
        <p:nvSpPr>
          <p:cNvPr id="21514" name="Text Box 25"/>
          <p:cNvSpPr txBox="1">
            <a:spLocks noChangeArrowheads="1"/>
          </p:cNvSpPr>
          <p:nvPr/>
        </p:nvSpPr>
        <p:spPr bwMode="auto">
          <a:xfrm>
            <a:off x="7010400" y="3886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100</a:t>
            </a:r>
          </a:p>
        </p:txBody>
      </p:sp>
      <p:sp>
        <p:nvSpPr>
          <p:cNvPr id="21515" name="Text Box 26"/>
          <p:cNvSpPr txBox="1">
            <a:spLocks noChangeArrowheads="1"/>
          </p:cNvSpPr>
          <p:nvPr/>
        </p:nvSpPr>
        <p:spPr bwMode="auto">
          <a:xfrm>
            <a:off x="7010400" y="3124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75</a:t>
            </a:r>
          </a:p>
        </p:txBody>
      </p:sp>
      <p:sp>
        <p:nvSpPr>
          <p:cNvPr id="21516" name="Text Box 27"/>
          <p:cNvSpPr txBox="1">
            <a:spLocks noChangeArrowheads="1"/>
          </p:cNvSpPr>
          <p:nvPr/>
        </p:nvSpPr>
        <p:spPr bwMode="auto">
          <a:xfrm>
            <a:off x="7010400" y="2743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85</a:t>
            </a:r>
          </a:p>
        </p:txBody>
      </p:sp>
      <p:sp>
        <p:nvSpPr>
          <p:cNvPr id="21517" name="Text Box 28"/>
          <p:cNvSpPr txBox="1">
            <a:spLocks noChangeArrowheads="1"/>
          </p:cNvSpPr>
          <p:nvPr/>
        </p:nvSpPr>
        <p:spPr bwMode="auto">
          <a:xfrm>
            <a:off x="7010400" y="2362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25</a:t>
            </a:r>
          </a:p>
        </p:txBody>
      </p:sp>
      <p:sp>
        <p:nvSpPr>
          <p:cNvPr id="21518" name="Text Box 29"/>
          <p:cNvSpPr txBox="1">
            <a:spLocks noChangeArrowheads="1"/>
          </p:cNvSpPr>
          <p:nvPr/>
        </p:nvSpPr>
        <p:spPr bwMode="auto">
          <a:xfrm>
            <a:off x="7010400" y="1981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55</a:t>
            </a:r>
          </a:p>
        </p:txBody>
      </p:sp>
      <p:sp>
        <p:nvSpPr>
          <p:cNvPr id="21519" name="Text Box 30"/>
          <p:cNvSpPr txBox="1">
            <a:spLocks noChangeArrowheads="1"/>
          </p:cNvSpPr>
          <p:nvPr/>
        </p:nvSpPr>
        <p:spPr bwMode="auto">
          <a:xfrm>
            <a:off x="7010400" y="3505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65</a:t>
            </a:r>
          </a:p>
        </p:txBody>
      </p:sp>
      <p:sp>
        <p:nvSpPr>
          <p:cNvPr id="21520" name="Text Box 31"/>
          <p:cNvSpPr txBox="1">
            <a:spLocks noChangeArrowheads="1"/>
          </p:cNvSpPr>
          <p:nvPr/>
        </p:nvSpPr>
        <p:spPr bwMode="auto">
          <a:xfrm>
            <a:off x="6096000" y="4267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x[7]</a:t>
            </a:r>
          </a:p>
        </p:txBody>
      </p:sp>
      <p:sp>
        <p:nvSpPr>
          <p:cNvPr id="21521" name="Text Box 32"/>
          <p:cNvSpPr txBox="1">
            <a:spLocks noChangeArrowheads="1"/>
          </p:cNvSpPr>
          <p:nvPr/>
        </p:nvSpPr>
        <p:spPr bwMode="auto">
          <a:xfrm>
            <a:off x="7010400" y="4267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60</a:t>
            </a:r>
          </a:p>
        </p:txBody>
      </p:sp>
      <p:sp>
        <p:nvSpPr>
          <p:cNvPr id="21522" name="Text Box 35"/>
          <p:cNvSpPr txBox="1">
            <a:spLocks noChangeArrowheads="1"/>
          </p:cNvSpPr>
          <p:nvPr/>
        </p:nvSpPr>
        <p:spPr bwMode="auto">
          <a:xfrm>
            <a:off x="7924800" y="1600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3044</a:t>
            </a:r>
          </a:p>
        </p:txBody>
      </p:sp>
      <p:sp>
        <p:nvSpPr>
          <p:cNvPr id="21523" name="Text Box 36"/>
          <p:cNvSpPr txBox="1">
            <a:spLocks noChangeArrowheads="1"/>
          </p:cNvSpPr>
          <p:nvPr/>
        </p:nvSpPr>
        <p:spPr bwMode="auto">
          <a:xfrm>
            <a:off x="7924800" y="2743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3050</a:t>
            </a:r>
          </a:p>
        </p:txBody>
      </p:sp>
      <p:sp>
        <p:nvSpPr>
          <p:cNvPr id="21524" name="Text Box 37"/>
          <p:cNvSpPr txBox="1">
            <a:spLocks noChangeArrowheads="1"/>
          </p:cNvSpPr>
          <p:nvPr/>
        </p:nvSpPr>
        <p:spPr bwMode="auto">
          <a:xfrm>
            <a:off x="7924800" y="2362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304C</a:t>
            </a:r>
          </a:p>
        </p:txBody>
      </p:sp>
      <p:sp>
        <p:nvSpPr>
          <p:cNvPr id="21525" name="Text Box 38"/>
          <p:cNvSpPr txBox="1">
            <a:spLocks noChangeArrowheads="1"/>
          </p:cNvSpPr>
          <p:nvPr/>
        </p:nvSpPr>
        <p:spPr bwMode="auto">
          <a:xfrm>
            <a:off x="7924800" y="3124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3054</a:t>
            </a:r>
          </a:p>
        </p:txBody>
      </p:sp>
      <p:sp>
        <p:nvSpPr>
          <p:cNvPr id="21526" name="Text Box 39"/>
          <p:cNvSpPr txBox="1">
            <a:spLocks noChangeArrowheads="1"/>
          </p:cNvSpPr>
          <p:nvPr/>
        </p:nvSpPr>
        <p:spPr bwMode="auto">
          <a:xfrm>
            <a:off x="7924800" y="3886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305C</a:t>
            </a:r>
          </a:p>
        </p:txBody>
      </p:sp>
      <p:sp>
        <p:nvSpPr>
          <p:cNvPr id="21527" name="Text Box 40"/>
          <p:cNvSpPr txBox="1">
            <a:spLocks noChangeArrowheads="1"/>
          </p:cNvSpPr>
          <p:nvPr/>
        </p:nvSpPr>
        <p:spPr bwMode="auto">
          <a:xfrm>
            <a:off x="7924800" y="3505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3058</a:t>
            </a:r>
          </a:p>
        </p:txBody>
      </p:sp>
      <p:sp>
        <p:nvSpPr>
          <p:cNvPr id="21528" name="Text Box 41"/>
          <p:cNvSpPr txBox="1">
            <a:spLocks noChangeArrowheads="1"/>
          </p:cNvSpPr>
          <p:nvPr/>
        </p:nvSpPr>
        <p:spPr bwMode="auto">
          <a:xfrm>
            <a:off x="7924800" y="4267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3060</a:t>
            </a:r>
          </a:p>
        </p:txBody>
      </p:sp>
      <p:sp>
        <p:nvSpPr>
          <p:cNvPr id="21529" name="Text Box 43"/>
          <p:cNvSpPr txBox="1">
            <a:spLocks noChangeArrowheads="1"/>
          </p:cNvSpPr>
          <p:nvPr/>
        </p:nvSpPr>
        <p:spPr bwMode="auto">
          <a:xfrm>
            <a:off x="7924800" y="1981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3048</a:t>
            </a:r>
          </a:p>
        </p:txBody>
      </p:sp>
      <p:sp>
        <p:nvSpPr>
          <p:cNvPr id="21530" name="Text Box 45"/>
          <p:cNvSpPr txBox="1">
            <a:spLocks noChangeArrowheads="1"/>
          </p:cNvSpPr>
          <p:nvPr/>
        </p:nvSpPr>
        <p:spPr bwMode="auto">
          <a:xfrm>
            <a:off x="304800" y="3505200"/>
            <a:ext cx="59436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latin typeface="Courier New" charset="0"/>
              </a:rPr>
              <a:t>printf("%d",x[3]);      // prints 85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>
                <a:latin typeface="Courier New" charset="0"/>
              </a:rPr>
              <a:t>printf("%d",x[7]+x[1]); // prints 115</a:t>
            </a:r>
          </a:p>
          <a:p>
            <a:pPr eaLnBrk="1" hangingPunct="1">
              <a:spcBef>
                <a:spcPct val="50000"/>
              </a:spcBef>
            </a:pPr>
            <a:endParaRPr lang="en-US" sz="2000">
              <a:latin typeface="Courier New" charset="0"/>
            </a:endParaRPr>
          </a:p>
        </p:txBody>
      </p:sp>
      <p:sp>
        <p:nvSpPr>
          <p:cNvPr id="21531" name="Text Box 46"/>
          <p:cNvSpPr txBox="1">
            <a:spLocks noChangeArrowheads="1"/>
          </p:cNvSpPr>
          <p:nvPr/>
        </p:nvSpPr>
        <p:spPr bwMode="auto">
          <a:xfrm>
            <a:off x="228600" y="1371600"/>
            <a:ext cx="6019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Any single element of x may be used like any other scalar variable</a:t>
            </a:r>
          </a:p>
        </p:txBody>
      </p:sp>
      <p:sp>
        <p:nvSpPr>
          <p:cNvPr id="21532" name="Date Placeholder 28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821CA03-C6C0-194B-8BCD-4FAD622895A8}" type="datetime1">
              <a:rPr lang="en-US" sz="1200" smtClean="0">
                <a:latin typeface="Garamond" charset="0"/>
              </a:rPr>
              <a:t>3/18/18</a:t>
            </a:fld>
            <a:endParaRPr lang="en-US" sz="1200">
              <a:latin typeface="Garamond" charset="0"/>
            </a:endParaRPr>
          </a:p>
        </p:txBody>
      </p:sp>
      <p:sp>
        <p:nvSpPr>
          <p:cNvPr id="21533" name="Slide Number Placeholder 29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93E0E8F-EA25-A143-8F0E-5BB26B4D190A}" type="slidenum">
              <a:rPr lang="en-US" sz="1200">
                <a:latin typeface="Garamond" charset="0"/>
              </a:rPr>
              <a:pPr eaLnBrk="1" hangingPunct="1"/>
              <a:t>4</a:t>
            </a:fld>
            <a:endParaRPr lang="en-US" sz="1200">
              <a:latin typeface="Garamond" charset="0"/>
            </a:endParaRPr>
          </a:p>
        </p:txBody>
      </p:sp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en-US">
                <a:latin typeface="Garamond" charset="0"/>
              </a:rPr>
              <a:t>Declaring Arrays</a:t>
            </a:r>
          </a:p>
        </p:txBody>
      </p:sp>
      <p:sp>
        <p:nvSpPr>
          <p:cNvPr id="22530" name="Text Box 3"/>
          <p:cNvSpPr txBox="1">
            <a:spLocks noChangeArrowheads="1"/>
          </p:cNvSpPr>
          <p:nvPr/>
        </p:nvSpPr>
        <p:spPr bwMode="auto">
          <a:xfrm>
            <a:off x="4572000" y="1600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x[0]</a:t>
            </a:r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4572000" y="1981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x[1]</a:t>
            </a:r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4572000" y="2362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x[2]</a:t>
            </a:r>
          </a:p>
        </p:txBody>
      </p:sp>
      <p:sp>
        <p:nvSpPr>
          <p:cNvPr id="22533" name="Text Box 6"/>
          <p:cNvSpPr txBox="1">
            <a:spLocks noChangeArrowheads="1"/>
          </p:cNvSpPr>
          <p:nvPr/>
        </p:nvSpPr>
        <p:spPr bwMode="auto">
          <a:xfrm>
            <a:off x="4572000" y="2743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x[3]</a:t>
            </a:r>
          </a:p>
        </p:txBody>
      </p:sp>
      <p:sp>
        <p:nvSpPr>
          <p:cNvPr id="22534" name="Text Box 7"/>
          <p:cNvSpPr txBox="1">
            <a:spLocks noChangeArrowheads="1"/>
          </p:cNvSpPr>
          <p:nvPr/>
        </p:nvSpPr>
        <p:spPr bwMode="auto">
          <a:xfrm>
            <a:off x="4572000" y="3124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x[4]</a:t>
            </a:r>
          </a:p>
        </p:txBody>
      </p:sp>
      <p:sp>
        <p:nvSpPr>
          <p:cNvPr id="22535" name="Text Box 8"/>
          <p:cNvSpPr txBox="1">
            <a:spLocks noChangeArrowheads="1"/>
          </p:cNvSpPr>
          <p:nvPr/>
        </p:nvSpPr>
        <p:spPr bwMode="auto">
          <a:xfrm>
            <a:off x="4572000" y="3505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x[5]</a:t>
            </a:r>
          </a:p>
        </p:txBody>
      </p:sp>
      <p:sp>
        <p:nvSpPr>
          <p:cNvPr id="22536" name="Text Box 9"/>
          <p:cNvSpPr txBox="1">
            <a:spLocks noChangeArrowheads="1"/>
          </p:cNvSpPr>
          <p:nvPr/>
        </p:nvSpPr>
        <p:spPr bwMode="auto">
          <a:xfrm>
            <a:off x="4572000" y="3886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x[6]</a:t>
            </a:r>
          </a:p>
        </p:txBody>
      </p:sp>
      <p:sp>
        <p:nvSpPr>
          <p:cNvPr id="22537" name="Text Box 10"/>
          <p:cNvSpPr txBox="1">
            <a:spLocks noChangeArrowheads="1"/>
          </p:cNvSpPr>
          <p:nvPr/>
        </p:nvSpPr>
        <p:spPr bwMode="auto">
          <a:xfrm>
            <a:off x="5486400" y="1600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?</a:t>
            </a:r>
          </a:p>
        </p:txBody>
      </p:sp>
      <p:sp>
        <p:nvSpPr>
          <p:cNvPr id="22538" name="Text Box 11"/>
          <p:cNvSpPr txBox="1">
            <a:spLocks noChangeArrowheads="1"/>
          </p:cNvSpPr>
          <p:nvPr/>
        </p:nvSpPr>
        <p:spPr bwMode="auto">
          <a:xfrm>
            <a:off x="5486400" y="3886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?</a:t>
            </a:r>
          </a:p>
        </p:txBody>
      </p:sp>
      <p:sp>
        <p:nvSpPr>
          <p:cNvPr id="22539" name="Text Box 12"/>
          <p:cNvSpPr txBox="1">
            <a:spLocks noChangeArrowheads="1"/>
          </p:cNvSpPr>
          <p:nvPr/>
        </p:nvSpPr>
        <p:spPr bwMode="auto">
          <a:xfrm>
            <a:off x="5486400" y="3124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?</a:t>
            </a:r>
          </a:p>
        </p:txBody>
      </p:sp>
      <p:sp>
        <p:nvSpPr>
          <p:cNvPr id="22540" name="Text Box 13"/>
          <p:cNvSpPr txBox="1">
            <a:spLocks noChangeArrowheads="1"/>
          </p:cNvSpPr>
          <p:nvPr/>
        </p:nvSpPr>
        <p:spPr bwMode="auto">
          <a:xfrm>
            <a:off x="5486400" y="2743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?</a:t>
            </a:r>
          </a:p>
        </p:txBody>
      </p:sp>
      <p:sp>
        <p:nvSpPr>
          <p:cNvPr id="22541" name="Text Box 14"/>
          <p:cNvSpPr txBox="1">
            <a:spLocks noChangeArrowheads="1"/>
          </p:cNvSpPr>
          <p:nvPr/>
        </p:nvSpPr>
        <p:spPr bwMode="auto">
          <a:xfrm>
            <a:off x="5486400" y="2362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?</a:t>
            </a:r>
          </a:p>
        </p:txBody>
      </p:sp>
      <p:sp>
        <p:nvSpPr>
          <p:cNvPr id="22542" name="Text Box 15"/>
          <p:cNvSpPr txBox="1">
            <a:spLocks noChangeArrowheads="1"/>
          </p:cNvSpPr>
          <p:nvPr/>
        </p:nvSpPr>
        <p:spPr bwMode="auto">
          <a:xfrm>
            <a:off x="5486400" y="1981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?</a:t>
            </a:r>
          </a:p>
        </p:txBody>
      </p:sp>
      <p:sp>
        <p:nvSpPr>
          <p:cNvPr id="22543" name="Text Box 16"/>
          <p:cNvSpPr txBox="1">
            <a:spLocks noChangeArrowheads="1"/>
          </p:cNvSpPr>
          <p:nvPr/>
        </p:nvSpPr>
        <p:spPr bwMode="auto">
          <a:xfrm>
            <a:off x="5486400" y="3505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?</a:t>
            </a:r>
          </a:p>
        </p:txBody>
      </p:sp>
      <p:sp>
        <p:nvSpPr>
          <p:cNvPr id="22544" name="Text Box 17"/>
          <p:cNvSpPr txBox="1">
            <a:spLocks noChangeArrowheads="1"/>
          </p:cNvSpPr>
          <p:nvPr/>
        </p:nvSpPr>
        <p:spPr bwMode="auto">
          <a:xfrm>
            <a:off x="4572000" y="4267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x[7]</a:t>
            </a:r>
          </a:p>
        </p:txBody>
      </p:sp>
      <p:sp>
        <p:nvSpPr>
          <p:cNvPr id="22545" name="Text Box 18"/>
          <p:cNvSpPr txBox="1">
            <a:spLocks noChangeArrowheads="1"/>
          </p:cNvSpPr>
          <p:nvPr/>
        </p:nvSpPr>
        <p:spPr bwMode="auto">
          <a:xfrm>
            <a:off x="5486400" y="4267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?</a:t>
            </a:r>
          </a:p>
        </p:txBody>
      </p:sp>
      <p:sp>
        <p:nvSpPr>
          <p:cNvPr id="22546" name="Text Box 19"/>
          <p:cNvSpPr txBox="1">
            <a:spLocks noChangeArrowheads="1"/>
          </p:cNvSpPr>
          <p:nvPr/>
        </p:nvSpPr>
        <p:spPr bwMode="auto">
          <a:xfrm>
            <a:off x="6400800" y="1600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3044</a:t>
            </a:r>
          </a:p>
        </p:txBody>
      </p:sp>
      <p:sp>
        <p:nvSpPr>
          <p:cNvPr id="22547" name="Text Box 20"/>
          <p:cNvSpPr txBox="1">
            <a:spLocks noChangeArrowheads="1"/>
          </p:cNvSpPr>
          <p:nvPr/>
        </p:nvSpPr>
        <p:spPr bwMode="auto">
          <a:xfrm>
            <a:off x="6400800" y="2743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3050</a:t>
            </a:r>
          </a:p>
        </p:txBody>
      </p:sp>
      <p:sp>
        <p:nvSpPr>
          <p:cNvPr id="22548" name="Text Box 21"/>
          <p:cNvSpPr txBox="1">
            <a:spLocks noChangeArrowheads="1"/>
          </p:cNvSpPr>
          <p:nvPr/>
        </p:nvSpPr>
        <p:spPr bwMode="auto">
          <a:xfrm>
            <a:off x="6400800" y="2362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304C</a:t>
            </a:r>
          </a:p>
        </p:txBody>
      </p:sp>
      <p:sp>
        <p:nvSpPr>
          <p:cNvPr id="22549" name="Text Box 22"/>
          <p:cNvSpPr txBox="1">
            <a:spLocks noChangeArrowheads="1"/>
          </p:cNvSpPr>
          <p:nvPr/>
        </p:nvSpPr>
        <p:spPr bwMode="auto">
          <a:xfrm>
            <a:off x="6400800" y="3124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3054</a:t>
            </a:r>
          </a:p>
        </p:txBody>
      </p:sp>
      <p:sp>
        <p:nvSpPr>
          <p:cNvPr id="22550" name="Text Box 23"/>
          <p:cNvSpPr txBox="1">
            <a:spLocks noChangeArrowheads="1"/>
          </p:cNvSpPr>
          <p:nvPr/>
        </p:nvSpPr>
        <p:spPr bwMode="auto">
          <a:xfrm>
            <a:off x="6400800" y="3886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305C</a:t>
            </a:r>
          </a:p>
        </p:txBody>
      </p:sp>
      <p:sp>
        <p:nvSpPr>
          <p:cNvPr id="22551" name="Text Box 24"/>
          <p:cNvSpPr txBox="1">
            <a:spLocks noChangeArrowheads="1"/>
          </p:cNvSpPr>
          <p:nvPr/>
        </p:nvSpPr>
        <p:spPr bwMode="auto">
          <a:xfrm>
            <a:off x="6400800" y="3505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3058</a:t>
            </a:r>
          </a:p>
        </p:txBody>
      </p:sp>
      <p:sp>
        <p:nvSpPr>
          <p:cNvPr id="22552" name="Text Box 25"/>
          <p:cNvSpPr txBox="1">
            <a:spLocks noChangeArrowheads="1"/>
          </p:cNvSpPr>
          <p:nvPr/>
        </p:nvSpPr>
        <p:spPr bwMode="auto">
          <a:xfrm>
            <a:off x="6400800" y="4267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3060</a:t>
            </a:r>
          </a:p>
        </p:txBody>
      </p:sp>
      <p:sp>
        <p:nvSpPr>
          <p:cNvPr id="22553" name="Text Box 26"/>
          <p:cNvSpPr txBox="1">
            <a:spLocks noChangeArrowheads="1"/>
          </p:cNvSpPr>
          <p:nvPr/>
        </p:nvSpPr>
        <p:spPr bwMode="auto">
          <a:xfrm>
            <a:off x="6400800" y="1981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3048</a:t>
            </a:r>
          </a:p>
        </p:txBody>
      </p:sp>
      <p:sp>
        <p:nvSpPr>
          <p:cNvPr id="22554" name="Text Box 27"/>
          <p:cNvSpPr txBox="1">
            <a:spLocks noChangeArrowheads="1"/>
          </p:cNvSpPr>
          <p:nvPr/>
        </p:nvSpPr>
        <p:spPr bwMode="auto">
          <a:xfrm>
            <a:off x="304800" y="1447800"/>
            <a:ext cx="35052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Define an 8 element array: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/>
              <a:t>	</a:t>
            </a:r>
            <a:r>
              <a:rPr lang="en-US" sz="1800">
                <a:latin typeface="Courier New" charset="0"/>
              </a:rPr>
              <a:t>int x[8];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/>
              <a:t>Elements numbered 0 to 7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/>
              <a:t>Arrays in C always start with location 0 (zero based)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/>
              <a:t>The initial value of each array element is unknown (just like scalar variables)</a:t>
            </a:r>
          </a:p>
        </p:txBody>
      </p:sp>
      <p:sp>
        <p:nvSpPr>
          <p:cNvPr id="22555" name="Date Placeholder 27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74869B8-4465-1F4D-BBC6-B7DB02ED0A57}" type="datetime1">
              <a:rPr lang="en-US" sz="1200" smtClean="0">
                <a:latin typeface="Garamond" charset="0"/>
              </a:rPr>
              <a:t>3/18/18</a:t>
            </a:fld>
            <a:endParaRPr lang="en-US" sz="1200">
              <a:latin typeface="Garamond" charset="0"/>
            </a:endParaRPr>
          </a:p>
        </p:txBody>
      </p:sp>
      <p:sp>
        <p:nvSpPr>
          <p:cNvPr id="22556" name="Slide Number Placeholder 2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9D22EC0-066B-0340-9CB4-406D92CD11F6}" type="slidenum">
              <a:rPr lang="en-US" sz="1200">
                <a:latin typeface="Garamond" charset="0"/>
              </a:rPr>
              <a:pPr eaLnBrk="1" hangingPunct="1"/>
              <a:t>5</a:t>
            </a:fld>
            <a:endParaRPr lang="en-US" sz="1200">
              <a:latin typeface="Garamond" charset="0"/>
            </a:endParaRPr>
          </a:p>
        </p:txBody>
      </p:sp>
      <p:sp>
        <p:nvSpPr>
          <p:cNvPr id="30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en-US">
                <a:latin typeface="Garamond" charset="0"/>
              </a:rPr>
              <a:t>Declaring/defining Arrays</a:t>
            </a:r>
          </a:p>
        </p:txBody>
      </p:sp>
      <p:sp>
        <p:nvSpPr>
          <p:cNvPr id="23554" name="Text Box 3"/>
          <p:cNvSpPr txBox="1">
            <a:spLocks noChangeArrowheads="1"/>
          </p:cNvSpPr>
          <p:nvPr/>
        </p:nvSpPr>
        <p:spPr bwMode="auto">
          <a:xfrm>
            <a:off x="4953000" y="2743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A[0]</a:t>
            </a:r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4953000" y="3124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A[1]</a:t>
            </a:r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4953000" y="3505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A[2]</a:t>
            </a:r>
          </a:p>
        </p:txBody>
      </p:sp>
      <p:sp>
        <p:nvSpPr>
          <p:cNvPr id="23557" name="Text Box 6"/>
          <p:cNvSpPr txBox="1">
            <a:spLocks noChangeArrowheads="1"/>
          </p:cNvSpPr>
          <p:nvPr/>
        </p:nvSpPr>
        <p:spPr bwMode="auto">
          <a:xfrm>
            <a:off x="4953000" y="3886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A[3]</a:t>
            </a:r>
          </a:p>
        </p:txBody>
      </p:sp>
      <p:sp>
        <p:nvSpPr>
          <p:cNvPr id="23558" name="Text Box 10"/>
          <p:cNvSpPr txBox="1">
            <a:spLocks noChangeArrowheads="1"/>
          </p:cNvSpPr>
          <p:nvPr/>
        </p:nvSpPr>
        <p:spPr bwMode="auto">
          <a:xfrm>
            <a:off x="5867400" y="2743200"/>
            <a:ext cx="19050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1.23</a:t>
            </a:r>
          </a:p>
        </p:txBody>
      </p:sp>
      <p:sp>
        <p:nvSpPr>
          <p:cNvPr id="23559" name="Text Box 13"/>
          <p:cNvSpPr txBox="1">
            <a:spLocks noChangeArrowheads="1"/>
          </p:cNvSpPr>
          <p:nvPr/>
        </p:nvSpPr>
        <p:spPr bwMode="auto">
          <a:xfrm>
            <a:off x="5867400" y="3886200"/>
            <a:ext cx="19050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0.7071</a:t>
            </a:r>
          </a:p>
        </p:txBody>
      </p:sp>
      <p:sp>
        <p:nvSpPr>
          <p:cNvPr id="23560" name="Text Box 14"/>
          <p:cNvSpPr txBox="1">
            <a:spLocks noChangeArrowheads="1"/>
          </p:cNvSpPr>
          <p:nvPr/>
        </p:nvSpPr>
        <p:spPr bwMode="auto">
          <a:xfrm>
            <a:off x="5867400" y="3505200"/>
            <a:ext cx="19050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2.718</a:t>
            </a:r>
          </a:p>
        </p:txBody>
      </p:sp>
      <p:sp>
        <p:nvSpPr>
          <p:cNvPr id="23561" name="Text Box 15"/>
          <p:cNvSpPr txBox="1">
            <a:spLocks noChangeArrowheads="1"/>
          </p:cNvSpPr>
          <p:nvPr/>
        </p:nvSpPr>
        <p:spPr bwMode="auto">
          <a:xfrm>
            <a:off x="5867400" y="3124200"/>
            <a:ext cx="19050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3.14159</a:t>
            </a:r>
          </a:p>
        </p:txBody>
      </p:sp>
      <p:sp>
        <p:nvSpPr>
          <p:cNvPr id="23562" name="Text Box 19"/>
          <p:cNvSpPr txBox="1">
            <a:spLocks noChangeArrowheads="1"/>
          </p:cNvSpPr>
          <p:nvPr/>
        </p:nvSpPr>
        <p:spPr bwMode="auto">
          <a:xfrm>
            <a:off x="7772400" y="2743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4430</a:t>
            </a:r>
          </a:p>
        </p:txBody>
      </p:sp>
      <p:sp>
        <p:nvSpPr>
          <p:cNvPr id="23563" name="Text Box 20"/>
          <p:cNvSpPr txBox="1">
            <a:spLocks noChangeArrowheads="1"/>
          </p:cNvSpPr>
          <p:nvPr/>
        </p:nvSpPr>
        <p:spPr bwMode="auto">
          <a:xfrm>
            <a:off x="7772400" y="3886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4448</a:t>
            </a:r>
          </a:p>
        </p:txBody>
      </p:sp>
      <p:sp>
        <p:nvSpPr>
          <p:cNvPr id="23564" name="Text Box 21"/>
          <p:cNvSpPr txBox="1">
            <a:spLocks noChangeArrowheads="1"/>
          </p:cNvSpPr>
          <p:nvPr/>
        </p:nvSpPr>
        <p:spPr bwMode="auto">
          <a:xfrm>
            <a:off x="7772400" y="3505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4440</a:t>
            </a:r>
          </a:p>
        </p:txBody>
      </p:sp>
      <p:sp>
        <p:nvSpPr>
          <p:cNvPr id="23565" name="Text Box 26"/>
          <p:cNvSpPr txBox="1">
            <a:spLocks noChangeArrowheads="1"/>
          </p:cNvSpPr>
          <p:nvPr/>
        </p:nvSpPr>
        <p:spPr bwMode="auto">
          <a:xfrm>
            <a:off x="7772400" y="3124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4438</a:t>
            </a:r>
          </a:p>
        </p:txBody>
      </p:sp>
      <p:sp>
        <p:nvSpPr>
          <p:cNvPr id="23566" name="Text Box 27"/>
          <p:cNvSpPr txBox="1">
            <a:spLocks noChangeArrowheads="1"/>
          </p:cNvSpPr>
          <p:nvPr/>
        </p:nvSpPr>
        <p:spPr bwMode="auto">
          <a:xfrm>
            <a:off x="457200" y="2819400"/>
            <a:ext cx="3505200" cy="356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You can also define the values to be held in the array and instruct the compiler to figure out how many elements are needed.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/>
              <a:t>Not putting a value within the [] tells the compiler to determine how many locations are needed.</a:t>
            </a:r>
          </a:p>
        </p:txBody>
      </p:sp>
      <p:sp>
        <p:nvSpPr>
          <p:cNvPr id="23567" name="Text Box 28"/>
          <p:cNvSpPr txBox="1">
            <a:spLocks noChangeArrowheads="1"/>
          </p:cNvSpPr>
          <p:nvPr/>
        </p:nvSpPr>
        <p:spPr bwMode="auto">
          <a:xfrm>
            <a:off x="304800" y="1600200"/>
            <a:ext cx="830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double A[]={ 1.23, 3.14159, 2.718, 0.7071 };</a:t>
            </a:r>
          </a:p>
        </p:txBody>
      </p:sp>
      <p:sp>
        <p:nvSpPr>
          <p:cNvPr id="23568" name="Date Placeholder 1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38A30FF-17C9-354B-B3B1-134C5F1C7D3E}" type="datetime1">
              <a:rPr lang="en-US" sz="1200" smtClean="0">
                <a:latin typeface="Garamond" charset="0"/>
              </a:rPr>
              <a:t>3/18/18</a:t>
            </a:fld>
            <a:endParaRPr lang="en-US" sz="1200">
              <a:latin typeface="Garamond" charset="0"/>
            </a:endParaRPr>
          </a:p>
        </p:txBody>
      </p:sp>
      <p:sp>
        <p:nvSpPr>
          <p:cNvPr id="23569" name="Slide Number Placeholder 1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0A8AE43-F61F-8146-8EC3-9339EAC25060}" type="slidenum">
              <a:rPr lang="en-US" sz="1200">
                <a:latin typeface="Garamond" charset="0"/>
              </a:rPr>
              <a:pPr eaLnBrk="1" hangingPunct="1"/>
              <a:t>6</a:t>
            </a:fld>
            <a:endParaRPr lang="en-US" sz="1200">
              <a:latin typeface="Garamond" charset="0"/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en-US">
                <a:latin typeface="Garamond" charset="0"/>
              </a:rPr>
              <a:t>Working with Arrays (input)</a:t>
            </a:r>
          </a:p>
        </p:txBody>
      </p:sp>
      <p:sp>
        <p:nvSpPr>
          <p:cNvPr id="24578" name="Text Box 16"/>
          <p:cNvSpPr txBox="1">
            <a:spLocks noChangeArrowheads="1"/>
          </p:cNvSpPr>
          <p:nvPr/>
        </p:nvSpPr>
        <p:spPr bwMode="auto">
          <a:xfrm>
            <a:off x="228600" y="990600"/>
            <a:ext cx="6477000" cy="438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#include &lt;stdio.h&gt;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void main(void)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int x[8];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int i;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// get 8 values into x[]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  for (i=0; i&lt;8; i++)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printf("Enter test %d:",i+1);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scanf("%d",&amp;x[i]);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}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}</a:t>
            </a:r>
          </a:p>
          <a:p>
            <a:pPr eaLnBrk="1" hangingPunct="1">
              <a:spcBef>
                <a:spcPct val="50000"/>
              </a:spcBef>
            </a:pPr>
            <a:endParaRPr lang="en-US" sz="1800">
              <a:latin typeface="Courier New" charset="0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0B776C7-6869-3D42-9241-8D919181BA6F}" type="datetime1">
              <a:rPr lang="en-US" sz="1200" smtClean="0">
                <a:latin typeface="Garamond" charset="0"/>
              </a:rPr>
              <a:t>3/18/18</a:t>
            </a:fld>
            <a:endParaRPr lang="en-US" sz="1200">
              <a:latin typeface="Garamond" charset="0"/>
            </a:endParaRPr>
          </a:p>
        </p:txBody>
      </p:sp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0416007-43F1-294A-9110-1E5020B3A4F5}" type="slidenum">
              <a:rPr lang="en-US" sz="1200">
                <a:latin typeface="Garamond" charset="0"/>
              </a:rPr>
              <a:pPr eaLnBrk="1" hangingPunct="1"/>
              <a:t>7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en-US">
                <a:latin typeface="Garamond" charset="0"/>
              </a:rPr>
              <a:t>Working with Arrays (input)</a:t>
            </a:r>
          </a:p>
        </p:txBody>
      </p:sp>
      <p:sp>
        <p:nvSpPr>
          <p:cNvPr id="25602" name="Text Box 3"/>
          <p:cNvSpPr txBox="1">
            <a:spLocks noChangeArrowheads="1"/>
          </p:cNvSpPr>
          <p:nvPr/>
        </p:nvSpPr>
        <p:spPr bwMode="auto">
          <a:xfrm>
            <a:off x="228600" y="990600"/>
            <a:ext cx="3657600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Sample run </a:t>
            </a:r>
            <a:br>
              <a:rPr lang="en-US" sz="1800"/>
            </a:br>
            <a:r>
              <a:rPr lang="en-US" sz="1800"/>
              <a:t>(user input underlined):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Enter test 1:</a:t>
            </a:r>
            <a:r>
              <a:rPr lang="en-US" sz="1800" u="sng">
                <a:latin typeface="Courier New" charset="0"/>
              </a:rPr>
              <a:t>80</a:t>
            </a:r>
            <a:r>
              <a:rPr lang="en-US" sz="1800">
                <a:latin typeface="Courier New" charset="0"/>
              </a:rPr>
              <a:t/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Enter test 2:</a:t>
            </a:r>
            <a:r>
              <a:rPr lang="en-US" sz="1800" u="sng">
                <a:latin typeface="Courier New" charset="0"/>
              </a:rPr>
              <a:t>75</a:t>
            </a:r>
            <a:r>
              <a:rPr lang="en-US" sz="1800">
                <a:latin typeface="Courier New" charset="0"/>
              </a:rPr>
              <a:t/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Enter test 3:</a:t>
            </a:r>
            <a:r>
              <a:rPr lang="en-US" sz="1800" u="sng">
                <a:latin typeface="Courier New" charset="0"/>
              </a:rPr>
              <a:t>90</a:t>
            </a:r>
            <a:r>
              <a:rPr lang="en-US" sz="1800">
                <a:latin typeface="Courier New" charset="0"/>
              </a:rPr>
              <a:t/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Enter test 4:</a:t>
            </a:r>
            <a:r>
              <a:rPr lang="en-US" sz="1800" u="sng">
                <a:latin typeface="Courier New" charset="0"/>
              </a:rPr>
              <a:t>100</a:t>
            </a:r>
            <a:r>
              <a:rPr lang="en-US" sz="1800">
                <a:latin typeface="Courier New" charset="0"/>
              </a:rPr>
              <a:t/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Enter test 5:</a:t>
            </a:r>
            <a:r>
              <a:rPr lang="en-US" sz="1800" u="sng">
                <a:latin typeface="Courier New" charset="0"/>
              </a:rPr>
              <a:t>65</a:t>
            </a:r>
            <a:r>
              <a:rPr lang="en-US" sz="1800">
                <a:latin typeface="Courier New" charset="0"/>
              </a:rPr>
              <a:t/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Enter test 6:</a:t>
            </a:r>
            <a:r>
              <a:rPr lang="en-US" sz="1800" u="sng">
                <a:latin typeface="Courier New" charset="0"/>
              </a:rPr>
              <a:t>88</a:t>
            </a:r>
            <a:r>
              <a:rPr lang="en-US" sz="1800">
                <a:latin typeface="Courier New" charset="0"/>
              </a:rPr>
              <a:t/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Enter test 7:</a:t>
            </a:r>
            <a:r>
              <a:rPr lang="en-US" sz="1800" u="sng">
                <a:latin typeface="Courier New" charset="0"/>
              </a:rPr>
              <a:t>40</a:t>
            </a:r>
            <a:r>
              <a:rPr lang="en-US" sz="1800">
                <a:latin typeface="Courier New" charset="0"/>
              </a:rPr>
              <a:t/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Enter test 8:</a:t>
            </a:r>
            <a:r>
              <a:rPr lang="en-US" sz="1800" u="sng">
                <a:latin typeface="Courier New" charset="0"/>
              </a:rPr>
              <a:t>90</a:t>
            </a:r>
            <a:r>
              <a:rPr lang="en-US" sz="1800">
                <a:latin typeface="Courier New" charset="0"/>
              </a:rPr>
              <a:t/>
            </a:r>
            <a:br>
              <a:rPr lang="en-US" sz="1800">
                <a:latin typeface="Courier New" charset="0"/>
              </a:rPr>
            </a:br>
            <a:endParaRPr lang="en-US" sz="1800">
              <a:latin typeface="Courier New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1800">
              <a:latin typeface="Courier New" charset="0"/>
            </a:endParaRPr>
          </a:p>
        </p:txBody>
      </p:sp>
      <p:sp>
        <p:nvSpPr>
          <p:cNvPr id="25603" name="Text Box 4"/>
          <p:cNvSpPr txBox="1">
            <a:spLocks noChangeArrowheads="1"/>
          </p:cNvSpPr>
          <p:nvPr/>
        </p:nvSpPr>
        <p:spPr bwMode="auto">
          <a:xfrm>
            <a:off x="5486400" y="17526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x[0]</a:t>
            </a:r>
          </a:p>
        </p:txBody>
      </p:sp>
      <p:sp>
        <p:nvSpPr>
          <p:cNvPr id="25604" name="Text Box 5"/>
          <p:cNvSpPr txBox="1">
            <a:spLocks noChangeArrowheads="1"/>
          </p:cNvSpPr>
          <p:nvPr/>
        </p:nvSpPr>
        <p:spPr bwMode="auto">
          <a:xfrm>
            <a:off x="5486400" y="21336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x[1]</a:t>
            </a:r>
          </a:p>
        </p:txBody>
      </p:sp>
      <p:sp>
        <p:nvSpPr>
          <p:cNvPr id="25605" name="Text Box 6"/>
          <p:cNvSpPr txBox="1">
            <a:spLocks noChangeArrowheads="1"/>
          </p:cNvSpPr>
          <p:nvPr/>
        </p:nvSpPr>
        <p:spPr bwMode="auto">
          <a:xfrm>
            <a:off x="5486400" y="25146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x[2]</a:t>
            </a:r>
          </a:p>
        </p:txBody>
      </p:sp>
      <p:sp>
        <p:nvSpPr>
          <p:cNvPr id="25606" name="Text Box 7"/>
          <p:cNvSpPr txBox="1">
            <a:spLocks noChangeArrowheads="1"/>
          </p:cNvSpPr>
          <p:nvPr/>
        </p:nvSpPr>
        <p:spPr bwMode="auto">
          <a:xfrm>
            <a:off x="5486400" y="28956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x[3]</a:t>
            </a:r>
          </a:p>
        </p:txBody>
      </p:sp>
      <p:sp>
        <p:nvSpPr>
          <p:cNvPr id="25607" name="Text Box 8"/>
          <p:cNvSpPr txBox="1">
            <a:spLocks noChangeArrowheads="1"/>
          </p:cNvSpPr>
          <p:nvPr/>
        </p:nvSpPr>
        <p:spPr bwMode="auto">
          <a:xfrm>
            <a:off x="5486400" y="32766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x[4]</a:t>
            </a:r>
          </a:p>
        </p:txBody>
      </p:sp>
      <p:sp>
        <p:nvSpPr>
          <p:cNvPr id="25608" name="Text Box 9"/>
          <p:cNvSpPr txBox="1">
            <a:spLocks noChangeArrowheads="1"/>
          </p:cNvSpPr>
          <p:nvPr/>
        </p:nvSpPr>
        <p:spPr bwMode="auto">
          <a:xfrm>
            <a:off x="5486400" y="36576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x[5]</a:t>
            </a:r>
          </a:p>
        </p:txBody>
      </p:sp>
      <p:sp>
        <p:nvSpPr>
          <p:cNvPr id="25609" name="Text Box 10"/>
          <p:cNvSpPr txBox="1">
            <a:spLocks noChangeArrowheads="1"/>
          </p:cNvSpPr>
          <p:nvPr/>
        </p:nvSpPr>
        <p:spPr bwMode="auto">
          <a:xfrm>
            <a:off x="5486400" y="40386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x[6]</a:t>
            </a:r>
          </a:p>
        </p:txBody>
      </p:sp>
      <p:sp>
        <p:nvSpPr>
          <p:cNvPr id="25610" name="Text Box 11"/>
          <p:cNvSpPr txBox="1">
            <a:spLocks noChangeArrowheads="1"/>
          </p:cNvSpPr>
          <p:nvPr/>
        </p:nvSpPr>
        <p:spPr bwMode="auto">
          <a:xfrm>
            <a:off x="6400800" y="17526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80</a:t>
            </a:r>
          </a:p>
        </p:txBody>
      </p:sp>
      <p:sp>
        <p:nvSpPr>
          <p:cNvPr id="25611" name="Text Box 12"/>
          <p:cNvSpPr txBox="1">
            <a:spLocks noChangeArrowheads="1"/>
          </p:cNvSpPr>
          <p:nvPr/>
        </p:nvSpPr>
        <p:spPr bwMode="auto">
          <a:xfrm>
            <a:off x="6400800" y="40386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40</a:t>
            </a:r>
          </a:p>
        </p:txBody>
      </p:sp>
      <p:sp>
        <p:nvSpPr>
          <p:cNvPr id="25612" name="Text Box 13"/>
          <p:cNvSpPr txBox="1">
            <a:spLocks noChangeArrowheads="1"/>
          </p:cNvSpPr>
          <p:nvPr/>
        </p:nvSpPr>
        <p:spPr bwMode="auto">
          <a:xfrm>
            <a:off x="6400800" y="32766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65</a:t>
            </a:r>
          </a:p>
        </p:txBody>
      </p:sp>
      <p:sp>
        <p:nvSpPr>
          <p:cNvPr id="25613" name="Text Box 14"/>
          <p:cNvSpPr txBox="1">
            <a:spLocks noChangeArrowheads="1"/>
          </p:cNvSpPr>
          <p:nvPr/>
        </p:nvSpPr>
        <p:spPr bwMode="auto">
          <a:xfrm>
            <a:off x="6400800" y="28956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100</a:t>
            </a:r>
          </a:p>
        </p:txBody>
      </p:sp>
      <p:sp>
        <p:nvSpPr>
          <p:cNvPr id="25614" name="Text Box 15"/>
          <p:cNvSpPr txBox="1">
            <a:spLocks noChangeArrowheads="1"/>
          </p:cNvSpPr>
          <p:nvPr/>
        </p:nvSpPr>
        <p:spPr bwMode="auto">
          <a:xfrm>
            <a:off x="6400800" y="25146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90</a:t>
            </a:r>
          </a:p>
        </p:txBody>
      </p:sp>
      <p:sp>
        <p:nvSpPr>
          <p:cNvPr id="25615" name="Text Box 16"/>
          <p:cNvSpPr txBox="1">
            <a:spLocks noChangeArrowheads="1"/>
          </p:cNvSpPr>
          <p:nvPr/>
        </p:nvSpPr>
        <p:spPr bwMode="auto">
          <a:xfrm>
            <a:off x="6400800" y="21336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75</a:t>
            </a:r>
          </a:p>
        </p:txBody>
      </p:sp>
      <p:sp>
        <p:nvSpPr>
          <p:cNvPr id="25616" name="Text Box 17"/>
          <p:cNvSpPr txBox="1">
            <a:spLocks noChangeArrowheads="1"/>
          </p:cNvSpPr>
          <p:nvPr/>
        </p:nvSpPr>
        <p:spPr bwMode="auto">
          <a:xfrm>
            <a:off x="6400800" y="36576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88</a:t>
            </a:r>
          </a:p>
        </p:txBody>
      </p:sp>
      <p:sp>
        <p:nvSpPr>
          <p:cNvPr id="25617" name="Text Box 18"/>
          <p:cNvSpPr txBox="1">
            <a:spLocks noChangeArrowheads="1"/>
          </p:cNvSpPr>
          <p:nvPr/>
        </p:nvSpPr>
        <p:spPr bwMode="auto">
          <a:xfrm>
            <a:off x="5486400" y="44196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x[7]</a:t>
            </a:r>
          </a:p>
        </p:txBody>
      </p:sp>
      <p:sp>
        <p:nvSpPr>
          <p:cNvPr id="25618" name="Text Box 19"/>
          <p:cNvSpPr txBox="1">
            <a:spLocks noChangeArrowheads="1"/>
          </p:cNvSpPr>
          <p:nvPr/>
        </p:nvSpPr>
        <p:spPr bwMode="auto">
          <a:xfrm>
            <a:off x="6400800" y="44196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800"/>
              <a:t>90</a:t>
            </a:r>
          </a:p>
        </p:txBody>
      </p:sp>
      <p:sp>
        <p:nvSpPr>
          <p:cNvPr id="25619" name="Date Placeholder 19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E34FB4D-51A3-214B-8890-938B47F46C73}" type="datetime1">
              <a:rPr lang="en-US" sz="1200" smtClean="0">
                <a:latin typeface="Garamond" charset="0"/>
              </a:rPr>
              <a:t>3/18/18</a:t>
            </a:fld>
            <a:endParaRPr lang="en-US" sz="1200">
              <a:latin typeface="Garamond" charset="0"/>
            </a:endParaRPr>
          </a:p>
        </p:txBody>
      </p:sp>
      <p:sp>
        <p:nvSpPr>
          <p:cNvPr id="25620" name="Slide Number Placeholder 2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662E279-B97A-7242-BBFB-7053B1944EE4}" type="slidenum">
              <a:rPr lang="en-US" sz="1200">
                <a:latin typeface="Garamond" charset="0"/>
              </a:rPr>
              <a:pPr eaLnBrk="1" hangingPunct="1"/>
              <a:t>8</a:t>
            </a:fld>
            <a:endParaRPr lang="en-US" sz="1200">
              <a:latin typeface="Garamond" charset="0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Pitfalls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What happens if we change previous code to: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#include &lt;</a:t>
            </a:r>
            <a:r>
              <a:rPr lang="en-US" dirty="0" err="1" smtClean="0">
                <a:latin typeface="Courier New" pitchFamily="49" charset="0"/>
                <a:ea typeface="+mn-ea"/>
                <a:cs typeface="+mn-cs"/>
              </a:rPr>
              <a:t>stdio.h</a:t>
            </a: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&gt;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void main(void)</a:t>
            </a:r>
            <a:br>
              <a:rPr lang="en-US" dirty="0" smtClean="0">
                <a:latin typeface="Courier New" pitchFamily="49" charset="0"/>
                <a:ea typeface="+mn-ea"/>
                <a:cs typeface="+mn-cs"/>
              </a:rPr>
            </a:b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{</a:t>
            </a:r>
            <a:br>
              <a:rPr lang="en-US" dirty="0" smtClean="0">
                <a:latin typeface="Courier New" pitchFamily="49" charset="0"/>
                <a:ea typeface="+mn-ea"/>
                <a:cs typeface="+mn-cs"/>
              </a:rPr>
            </a:b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dirty="0" err="1" smtClean="0">
                <a:latin typeface="Courier New" pitchFamily="49" charset="0"/>
                <a:ea typeface="+mn-ea"/>
                <a:cs typeface="+mn-cs"/>
              </a:rPr>
              <a:t>int</a:t>
            </a: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 x[8];</a:t>
            </a:r>
            <a:br>
              <a:rPr lang="en-US" dirty="0" smtClean="0">
                <a:latin typeface="Courier New" pitchFamily="49" charset="0"/>
                <a:ea typeface="+mn-ea"/>
                <a:cs typeface="+mn-cs"/>
              </a:rPr>
            </a:b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dirty="0" err="1" smtClean="0">
                <a:latin typeface="Courier New" pitchFamily="49" charset="0"/>
                <a:ea typeface="+mn-ea"/>
                <a:cs typeface="+mn-cs"/>
              </a:rPr>
              <a:t>int</a:t>
            </a: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;</a:t>
            </a:r>
            <a:br>
              <a:rPr lang="en-US" dirty="0" smtClean="0">
                <a:latin typeface="Courier New" pitchFamily="49" charset="0"/>
                <a:ea typeface="+mn-ea"/>
                <a:cs typeface="+mn-cs"/>
              </a:rPr>
            </a:b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  float sum, </a:t>
            </a:r>
            <a:r>
              <a:rPr lang="en-US" dirty="0" err="1" smtClean="0">
                <a:latin typeface="Courier New" pitchFamily="49" charset="0"/>
                <a:ea typeface="+mn-ea"/>
                <a:cs typeface="+mn-cs"/>
              </a:rPr>
              <a:t>avg</a:t>
            </a: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; // used later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// get 8 values into x[]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  for (</a:t>
            </a:r>
            <a:r>
              <a:rPr lang="en-US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=0;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+mn-cs"/>
              </a:rPr>
              <a:t>&lt;=8</a:t>
            </a: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; </a:t>
            </a:r>
            <a:r>
              <a:rPr lang="en-US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++)</a:t>
            </a:r>
            <a:br>
              <a:rPr lang="en-US" dirty="0" smtClean="0">
                <a:latin typeface="Courier New" pitchFamily="49" charset="0"/>
                <a:ea typeface="+mn-ea"/>
                <a:cs typeface="+mn-cs"/>
              </a:rPr>
            </a:b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  {</a:t>
            </a:r>
            <a:br>
              <a:rPr lang="en-US" dirty="0" smtClean="0">
                <a:latin typeface="Courier New" pitchFamily="49" charset="0"/>
                <a:ea typeface="+mn-ea"/>
                <a:cs typeface="+mn-cs"/>
              </a:rPr>
            </a:b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+mn-cs"/>
              </a:rPr>
              <a:t>printf</a:t>
            </a: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("Enter test %d:",i+1);</a:t>
            </a:r>
            <a:br>
              <a:rPr lang="en-US" dirty="0" smtClean="0">
                <a:latin typeface="Courier New" pitchFamily="49" charset="0"/>
                <a:ea typeface="+mn-ea"/>
                <a:cs typeface="+mn-cs"/>
              </a:rPr>
            </a:b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+mn-cs"/>
              </a:rPr>
              <a:t>scanf</a:t>
            </a: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("%</a:t>
            </a:r>
            <a:r>
              <a:rPr lang="en-US" dirty="0" err="1" smtClean="0">
                <a:latin typeface="Courier New" pitchFamily="49" charset="0"/>
                <a:ea typeface="+mn-ea"/>
                <a:cs typeface="+mn-cs"/>
              </a:rPr>
              <a:t>d",&amp;x</a:t>
            </a: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[</a:t>
            </a:r>
            <a:r>
              <a:rPr lang="en-US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]);</a:t>
            </a:r>
            <a:br>
              <a:rPr lang="en-US" dirty="0" smtClean="0">
                <a:latin typeface="Courier New" pitchFamily="49" charset="0"/>
                <a:ea typeface="+mn-ea"/>
                <a:cs typeface="+mn-cs"/>
              </a:rPr>
            </a:b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  }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+mn-cs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26627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DD6239C-6ED9-D244-86AD-E20B9747B8A8}" type="datetime1">
              <a:rPr lang="en-US" sz="1200" smtClean="0">
                <a:latin typeface="Garamond" charset="0"/>
              </a:rPr>
              <a:t>3/18/18</a:t>
            </a:fld>
            <a:endParaRPr lang="en-US" sz="1200">
              <a:latin typeface="Garamond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19</a:t>
            </a:r>
            <a:endParaRPr lang="en-US" altLang="en-US"/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8563EA3-3F6A-D24E-9E9F-60186E507637}" type="slidenum">
              <a:rPr lang="en-US" sz="1200">
                <a:latin typeface="Garamond" charset="0"/>
              </a:rPr>
              <a:pPr eaLnBrk="1" hangingPunct="1"/>
              <a:t>9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12870</TotalTime>
  <Words>725</Words>
  <Application>Microsoft Macintosh PowerPoint</Application>
  <PresentationFormat>On-screen Show (4:3)</PresentationFormat>
  <Paragraphs>226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Edge</vt:lpstr>
      <vt:lpstr>EECE.2160 ECE Application Programming</vt:lpstr>
      <vt:lpstr>Lecture outline</vt:lpstr>
      <vt:lpstr>Review of scalar variables</vt:lpstr>
      <vt:lpstr>Intro to Arrays</vt:lpstr>
      <vt:lpstr>Declaring Arrays</vt:lpstr>
      <vt:lpstr>Declaring/defining Arrays</vt:lpstr>
      <vt:lpstr>Working with Arrays (input)</vt:lpstr>
      <vt:lpstr>Working with Arrays (input)</vt:lpstr>
      <vt:lpstr>Pitfalls</vt:lpstr>
      <vt:lpstr>Pitfalls (cont.)</vt:lpstr>
      <vt:lpstr>Example</vt:lpstr>
      <vt:lpstr>Example solution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1656</cp:revision>
  <dcterms:created xsi:type="dcterms:W3CDTF">2006-04-03T05:03:01Z</dcterms:created>
  <dcterms:modified xsi:type="dcterms:W3CDTF">2018-03-19T02:57:34Z</dcterms:modified>
</cp:coreProperties>
</file>