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422" r:id="rId3"/>
    <p:sldId id="564" r:id="rId4"/>
    <p:sldId id="576" r:id="rId5"/>
    <p:sldId id="566" r:id="rId6"/>
    <p:sldId id="577" r:id="rId7"/>
    <p:sldId id="578" r:id="rId8"/>
    <p:sldId id="570" r:id="rId9"/>
    <p:sldId id="571" r:id="rId10"/>
    <p:sldId id="572" r:id="rId11"/>
    <p:sldId id="579" r:id="rId12"/>
    <p:sldId id="573" r:id="rId13"/>
    <p:sldId id="574" r:id="rId14"/>
    <p:sldId id="447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11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4434E4-41A5-AE49-B80E-2E829F8A3E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117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215F3F-B628-4B45-9850-FDBB917D6C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236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34E03C-07D8-1F40-8D91-8644A1DDDED6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C985C2-9357-5F44-AE3E-CC0F8524E399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D0463-A7EB-1849-9BFC-E27332BDD972}" type="datetime1">
              <a:rPr lang="en-US" smtClean="0"/>
              <a:t>2/21/2018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2233C-5C85-A747-87CA-B562EDC304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4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AD690C-0EE7-6048-AAD6-7EB5EC3AA56D}" type="datetime1">
              <a:rPr lang="en-US" smtClean="0"/>
              <a:t>2/21/2018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8F235E-BC6B-1743-8A94-7603BE94FB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2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3270D-69C3-9140-93B0-F8917D89CFAA}" type="datetime1">
              <a:rPr lang="en-US" smtClean="0"/>
              <a:t>2/21/2018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D5C84-FF97-294E-B6EE-FF7786EF56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74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6791D-D244-9A4C-B46E-8B534B4C9878}" type="datetime1">
              <a:rPr lang="en-US" smtClean="0"/>
              <a:t>2/21/2018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AC613-9858-1C4F-9EA4-9CFDB4059B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05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CA3E4-A8E8-E14C-8001-1EE8BE84065C}" type="datetime1">
              <a:rPr lang="en-US" smtClean="0"/>
              <a:t>2/21/2018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0CF55-4822-B049-B102-95CC6D238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60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B059708-6B7A-8549-A4DB-4873674D67A7}" type="datetime1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57D309A-9ECF-B747-A50E-77D66B1F13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6BEE0-43C2-8A48-B9E8-D618D1F4660E}" type="datetime1">
              <a:rPr lang="en-US" smtClean="0"/>
              <a:t>2/21/2018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B0E8D-408E-8340-80A0-480F89F4B8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1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5820B0-C643-A441-8632-5F7CB4B9C2D1}" type="datetime1">
              <a:rPr lang="en-US" smtClean="0"/>
              <a:t>2/21/2018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671E3-6EB3-E94E-8A70-54AB1455CC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7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C45909-50B0-724D-BB17-D2830734F428}" type="datetime1">
              <a:rPr lang="en-US" smtClean="0"/>
              <a:t>2/21/2018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35559-7B4A-324D-A6C9-F893AA549E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2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A46C3-682F-6149-AF4C-93A127520CD0}" type="datetime1">
              <a:rPr lang="en-US" smtClean="0"/>
              <a:t>2/21/2018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6942D-7782-794D-9EEF-16C603D03B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F3512-D834-CF4A-9503-AE36848DABFC}" type="datetime1">
              <a:rPr lang="en-US" smtClean="0"/>
              <a:t>2/21/2018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3E7B1-1C9D-7F4A-8092-30167CE00F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7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90F31-4045-E248-94B3-EDCCF7E8FF9A}" type="datetime1">
              <a:rPr lang="en-US" smtClean="0"/>
              <a:t>2/21/2018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52D331-AA8B-1E48-AB0A-896594335E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2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EE79B-875F-1740-91E7-A06C0CA58ECF}" type="datetime1">
              <a:rPr lang="en-US" smtClean="0"/>
              <a:t>2/21/2018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C5A10-6B11-E24A-B68E-C4725F4CBC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98474-1D87-AD45-BF0A-3172DAC16D04}" type="datetime1">
              <a:rPr lang="en-US" smtClean="0"/>
              <a:t>2/21/2018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D0DBF-ABAC-E04F-BCE6-4636785869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8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AF9A5F9-95CB-1048-93C2-7F2049D6D863}" type="datetime1">
              <a:rPr lang="en-US" smtClean="0"/>
              <a:t>2/21/2018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1CC98639-ACAB-F544-A200-C59D11C9B1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7" r:id="rId1"/>
    <p:sldLayoutId id="2147484545" r:id="rId2"/>
    <p:sldLayoutId id="2147484546" r:id="rId3"/>
    <p:sldLayoutId id="2147484547" r:id="rId4"/>
    <p:sldLayoutId id="2147484548" r:id="rId5"/>
    <p:sldLayoutId id="2147484549" r:id="rId6"/>
    <p:sldLayoutId id="2147484550" r:id="rId7"/>
    <p:sldLayoutId id="2147484551" r:id="rId8"/>
    <p:sldLayoutId id="2147484552" r:id="rId9"/>
    <p:sldLayoutId id="2147484553" r:id="rId10"/>
    <p:sldLayoutId id="2147484554" r:id="rId11"/>
    <p:sldLayoutId id="2147484555" r:id="rId12"/>
    <p:sldLayoutId id="2147484556" r:id="rId13"/>
    <p:sldLayoutId id="2147484558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13: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1 Preview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Conditional execution using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statements</a:t>
            </a:r>
            <a:r>
              <a:rPr lang="en-US" dirty="0" smtClean="0">
                <a:ea typeface="+mn-ea"/>
              </a:rPr>
              <a:t>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[ else				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brackets show</a:t>
            </a:r>
            <a:endParaRPr lang="en-US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 ]		</a:t>
            </a:r>
            <a:r>
              <a:rPr lang="en-US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 is optional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Expression frequently uses relational operators to test equality/inequality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 &gt;  &lt;=  &gt;=  ==   !=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&lt;= 5)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Can combine conditions using logical operators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AND 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&amp;&amp; 	</a:t>
            </a:r>
            <a:r>
              <a:rPr lang="en-US" dirty="0" smtClean="0">
                <a:cs typeface="Courier New" pitchFamily="49" charset="0"/>
              </a:rPr>
              <a:t>OR: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||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((x &lt;= 5) &amp;&amp; (x &gt; 0))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Can test if condition is false using logical NOT: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(!(x &lt; 5))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7F0962-C590-D847-980E-4563FC0EEF6F}" type="datetime1">
              <a:rPr lang="en-US" smtClean="0">
                <a:latin typeface="Garamond" charset="0"/>
              </a:rPr>
              <a:t>2/21/2018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5955E9-CF9A-8349-A883-FFA5191CD682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range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Common application of if statements: checking to see if value falls inside/outside desired range</a:t>
            </a:r>
          </a:p>
          <a:p>
            <a:endParaRPr lang="en-US" dirty="0"/>
          </a:p>
          <a:p>
            <a:r>
              <a:rPr lang="en-US" dirty="0" smtClean="0"/>
              <a:t>Value inside range </a:t>
            </a:r>
            <a:r>
              <a:rPr lang="en-US" dirty="0" smtClean="0">
                <a:sym typeface="Wingdings"/>
              </a:rPr>
              <a:t> inside both endpoints</a:t>
            </a:r>
          </a:p>
          <a:p>
            <a:pPr lvl="1"/>
            <a:r>
              <a:rPr lang="en-US" dirty="0" smtClean="0">
                <a:sym typeface="Wingdings"/>
              </a:rPr>
              <a:t>AND together tests for each endpoint</a:t>
            </a:r>
          </a:p>
          <a:p>
            <a:pPr lvl="1"/>
            <a:r>
              <a:rPr lang="en-US" dirty="0" smtClean="0">
                <a:sym typeface="Wingdings"/>
              </a:rPr>
              <a:t>Ex: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if (x &gt;= 1 &amp;&amp; x &lt;= 10)</a:t>
            </a:r>
          </a:p>
          <a:p>
            <a:r>
              <a:rPr lang="en-US" dirty="0" smtClean="0">
                <a:sym typeface="Wingdings"/>
              </a:rPr>
              <a:t>Value outside range  outside either endpoint</a:t>
            </a:r>
          </a:p>
          <a:p>
            <a:pPr lvl="1"/>
            <a:r>
              <a:rPr lang="en-US" dirty="0" smtClean="0">
                <a:sym typeface="Wingdings"/>
              </a:rPr>
              <a:t>OR together tests for each endpoint</a:t>
            </a:r>
          </a:p>
          <a:p>
            <a:pPr lvl="1"/>
            <a:r>
              <a:rPr lang="en-US" dirty="0" smtClean="0">
                <a:sym typeface="Wingdings"/>
              </a:rPr>
              <a:t>Ex: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if (x &lt; 1 || x &gt;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8257-046D-2A4A-A581-5CA339AD0A4B}" type="datetime1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7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switch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When checking multiple exact values for expression, more sense to use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switch statement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switch (&lt;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case &lt;val1&gt;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case &lt;val2&gt;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default: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dirty="0" smtClean="0">
                <a:ea typeface="+mn-ea"/>
                <a:cs typeface="Courier New" pitchFamily="49" charset="0"/>
              </a:rPr>
              <a:t> allows you to exit switch statement after completing code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Otherwise, program will continue to run through cases until finding break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dirty="0" smtClean="0">
                <a:ea typeface="+mn-ea"/>
                <a:cs typeface="Courier New" pitchFamily="49" charset="0"/>
              </a:rPr>
              <a:t> covers any values without specific case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30E1B5B-983A-A54B-8730-B0F4F7A98F14}" type="datetime1">
              <a:rPr lang="en-US" smtClean="0">
                <a:latin typeface="Garamond" charset="0"/>
              </a:rPr>
              <a:t>2/21/2018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D09F8DB-453B-AF4D-A32F-8152B3290C06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while/do-while loops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Used for repetition of code</a:t>
            </a:r>
          </a:p>
          <a:p>
            <a:r>
              <a:rPr lang="en-US">
                <a:latin typeface="Courier New" charset="0"/>
                <a:cs typeface="Courier New" charset="0"/>
              </a:rPr>
              <a:t>while (&lt;expression&gt;)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 sz="3000">
                <a:latin typeface="Courier New" charset="0"/>
                <a:cs typeface="Courier New" charset="0"/>
              </a:rPr>
              <a:t>&lt;statement&gt;</a:t>
            </a: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 </a:t>
            </a:r>
            <a:r>
              <a:rPr lang="en-US" i="1">
                <a:latin typeface="Arial" charset="0"/>
                <a:cs typeface="Courier New" charset="0"/>
                <a:sym typeface="Wingdings" charset="0"/>
              </a:rPr>
              <a:t>loop body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F4DE67D-E919-F449-85C4-1DB1D2947726}" type="datetime1">
              <a:rPr lang="en-US" smtClean="0">
                <a:latin typeface="Garamond" charset="0"/>
              </a:rPr>
              <a:t>2/21/2018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2CD03C-ED28-FB43-87DC-5533CC68F0B5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Exam 1—</a:t>
            </a:r>
            <a:r>
              <a:rPr lang="en-US" b="1" u="sng" dirty="0">
                <a:latin typeface="Arial" charset="0"/>
              </a:rPr>
              <a:t>PLEASE BE ON TIME!!!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Thursday 2/22 office hours: 2-3 PM</a:t>
            </a:r>
          </a:p>
          <a:p>
            <a:pPr lvl="1"/>
            <a:r>
              <a:rPr lang="en-US" dirty="0">
                <a:latin typeface="Arial" charset="0"/>
              </a:rPr>
              <a:t>Program 4 to be posted; due 3/2</a:t>
            </a:r>
          </a:p>
          <a:p>
            <a:pPr lvl="1"/>
            <a:r>
              <a:rPr lang="en-US" dirty="0">
                <a:latin typeface="Arial" charset="0"/>
              </a:rPr>
              <a:t>Exam 1: Friday, 2/23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allowed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</a:rPr>
              <a:t>Students with exam-related accommodations must contact me ASAP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P1 &amp; P2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for both due Monday, 2/26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7322E2-02AF-0A4A-9ABC-D5AF0D13D52A}" type="datetime1">
              <a:rPr lang="en-US" smtClean="0">
                <a:latin typeface="Garamond" charset="0"/>
              </a:rPr>
              <a:t>2/21/2018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052FB5-A6C5-164E-99EC-C7FA6CDD7E95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Thursday 2/22 office hours: 2-3 PM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4 to be posted; due 3/2</a:t>
            </a:r>
          </a:p>
          <a:p>
            <a:pPr lvl="1"/>
            <a:r>
              <a:rPr lang="en-US" dirty="0">
                <a:latin typeface="Arial" charset="0"/>
              </a:rPr>
              <a:t>Exam 1: Friday, 2/23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allowed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</a:rPr>
              <a:t>Students with exam-related accommodations must contact me ASAP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P1 &amp; P2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for both due Monday, 2/26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lecture: Exam 1 Preview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General exam notes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Review of material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CA605E8-02FC-804C-843B-2213DF9C83BC}" type="datetime1">
              <a:rPr lang="en-US" smtClean="0">
                <a:latin typeface="Garamond" charset="0"/>
              </a:rPr>
              <a:t>2/21/2018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764684-DD23-C749-80F2-5A18170DAA9F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1 notes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Allowed one 8.5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x 11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double-sided sheet of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other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electronic devices (calculator, phone, etc.)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Exam will last 50 minutes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We’ll </a:t>
            </a:r>
            <a:r>
              <a:rPr lang="en-US" sz="2200" dirty="0">
                <a:latin typeface="Arial" charset="0"/>
              </a:rPr>
              <a:t>start at </a:t>
            </a:r>
            <a:r>
              <a:rPr lang="en-US" sz="2200" dirty="0" smtClean="0">
                <a:latin typeface="Arial" charset="0"/>
              </a:rPr>
              <a:t>8:00 or 12:00—</a:t>
            </a:r>
            <a:r>
              <a:rPr lang="en-US" sz="2200" b="1" u="sng" dirty="0">
                <a:latin typeface="Arial" charset="0"/>
              </a:rPr>
              <a:t>please be on time!!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Covers all lectures through </a:t>
            </a:r>
            <a:r>
              <a:rPr lang="en-US" sz="2600" dirty="0" err="1" smtClean="0">
                <a:latin typeface="Arial" charset="0"/>
              </a:rPr>
              <a:t>Lec</a:t>
            </a:r>
            <a:r>
              <a:rPr lang="en-US" sz="2600" dirty="0" smtClean="0">
                <a:latin typeface="Arial" charset="0"/>
              </a:rPr>
              <a:t>. 12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You will not be tested on design process, IDEs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Material starts with basic C program structure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3</a:t>
            </a:r>
            <a:r>
              <a:rPr lang="en-US" sz="2600" dirty="0" smtClean="0">
                <a:latin typeface="Arial" charset="0"/>
              </a:rPr>
              <a:t> questions (each with multiple parts, so actually </a:t>
            </a:r>
            <a:r>
              <a:rPr lang="en-US" sz="2600" dirty="0">
                <a:latin typeface="Arial" charset="0"/>
              </a:rPr>
              <a:t>~</a:t>
            </a:r>
            <a:r>
              <a:rPr lang="en-US" sz="2600" dirty="0" smtClean="0">
                <a:latin typeface="Arial" charset="0"/>
              </a:rPr>
              <a:t>10 questions) + 1 extra credit question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Operators, </a:t>
            </a:r>
            <a:r>
              <a:rPr lang="en-US" sz="2200" dirty="0" err="1" smtClean="0">
                <a:latin typeface="Arial" charset="0"/>
              </a:rPr>
              <a:t>printf</a:t>
            </a:r>
            <a:r>
              <a:rPr lang="en-US" sz="2200" dirty="0" smtClean="0">
                <a:latin typeface="Arial" charset="0"/>
              </a:rPr>
              <a:t>(), </a:t>
            </a:r>
            <a:r>
              <a:rPr lang="en-US" sz="2200" dirty="0" err="1" smtClean="0">
                <a:latin typeface="Arial" charset="0"/>
              </a:rPr>
              <a:t>scanf</a:t>
            </a:r>
            <a:r>
              <a:rPr lang="en-US" sz="2200" dirty="0" smtClean="0">
                <a:latin typeface="Arial" charset="0"/>
              </a:rPr>
              <a:t>()</a:t>
            </a:r>
            <a:endParaRPr lang="en-US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Conditional statements</a:t>
            </a:r>
            <a:endParaRPr lang="en-US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While/do-while loops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Extra credit may cover any (or all) of these topics</a:t>
            </a:r>
            <a:endParaRPr lang="en-US" sz="22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84FB45D-9096-E24B-9FA3-EDD51F6C0392}" type="datetime1">
              <a:rPr lang="en-US" smtClean="0">
                <a:latin typeface="Garamond" charset="0"/>
              </a:rPr>
              <a:t>2/21/2018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EADEEE-1CBF-0D43-91EB-925F9AC4C86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Test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Prior to passing out exam, your instructor will verify that you only have one note sheet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you have multiple sheets, I will take all notes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You will not be allowed to remove anything from your bag after that point in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you need an additional pencil, eraser, or piece of scrap paper during the exam, ask me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Only one person will be allowed to use the bathroom at a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You must leave your cell phone either with me or clearly visible on the table near your seat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EE05BC8-A31B-6142-9501-D029C25D2B8B}" type="datetime1">
              <a:rPr lang="en-US" smtClean="0">
                <a:latin typeface="Garamond" charset="0"/>
              </a:rPr>
              <a:t>2/21/2018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1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CA3C80-E581-384F-80E7-E978009F656A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A09748-BAA1-8E41-89CC-364F9EF97481}" type="datetime1">
              <a:rPr lang="en-US" smtClean="0">
                <a:latin typeface="Garamond" charset="0"/>
              </a:rPr>
              <a:t>2/21/2018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483A71-FBFF-2C4B-83D7-1E3412DA8362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Review: Data types, variables, constants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Four basic data types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float, double, char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Variables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Have name, type, value, memory location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Variable declarations: examples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a, b;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m = 2.35;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printf</a:t>
            </a:r>
            <a:r>
              <a:rPr lang="en-US" dirty="0" smtClean="0"/>
              <a:t>()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printf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(&lt;string&gt;); </a:t>
            </a:r>
            <a:r>
              <a:rPr lang="en-US" dirty="0" smtClean="0">
                <a:latin typeface="Courier New"/>
                <a:cs typeface="Courier New"/>
              </a:rPr>
              <a:t>&lt;string&gt;</a:t>
            </a:r>
            <a:r>
              <a:rPr lang="en-US" dirty="0" smtClean="0"/>
              <a:t> = characters enclosed in double quotes</a:t>
            </a:r>
          </a:p>
          <a:p>
            <a:pPr lvl="1"/>
            <a:r>
              <a:rPr lang="en-US" dirty="0" smtClean="0"/>
              <a:t>May include escape sequence, e.g. </a:t>
            </a:r>
            <a:r>
              <a:rPr lang="en-US" dirty="0" smtClean="0">
                <a:latin typeface="Courier New"/>
                <a:cs typeface="Courier New"/>
              </a:rPr>
              <a:t>\n</a:t>
            </a:r>
            <a:r>
              <a:rPr lang="en-US" dirty="0" smtClean="0"/>
              <a:t> (new line)</a:t>
            </a:r>
          </a:p>
          <a:p>
            <a:r>
              <a:rPr lang="en-US" dirty="0" smtClean="0"/>
              <a:t>To print variable/expression values, insert </a:t>
            </a:r>
            <a:r>
              <a:rPr lang="en-US" dirty="0" smtClean="0">
                <a:latin typeface="Courier New"/>
                <a:cs typeface="Courier New"/>
              </a:rPr>
              <a:t>%&lt;type&gt;</a:t>
            </a:r>
            <a:r>
              <a:rPr lang="en-US" dirty="0" smtClean="0"/>
              <a:t> in your 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format string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%c</a:t>
            </a:r>
            <a:r>
              <a:rPr lang="en-US" dirty="0" smtClean="0"/>
              <a:t>: single character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%d</a:t>
            </a:r>
            <a:r>
              <a:rPr lang="en-US" dirty="0" smtClean="0"/>
              <a:t> or </a:t>
            </a:r>
            <a:r>
              <a:rPr lang="en-US" dirty="0" smtClean="0">
                <a:latin typeface="Courier New"/>
                <a:cs typeface="Courier New"/>
              </a:rPr>
              <a:t>%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/>
              <a:t>: signed decimal integer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%f</a:t>
            </a:r>
            <a:r>
              <a:rPr lang="en-US" dirty="0" smtClean="0"/>
              <a:t>: float; </a:t>
            </a:r>
            <a:r>
              <a:rPr lang="en-US" dirty="0" smtClean="0">
                <a:latin typeface="Courier New"/>
                <a:cs typeface="Courier New"/>
              </a:rPr>
              <a:t>%lf</a:t>
            </a:r>
            <a:r>
              <a:rPr lang="en-US" dirty="0" smtClean="0"/>
              <a:t>: double</a:t>
            </a:r>
          </a:p>
          <a:p>
            <a:pPr lvl="2"/>
            <a:r>
              <a:rPr lang="en-US" dirty="0" smtClean="0"/>
              <a:t>Prints 6 digits after decimal point by default</a:t>
            </a:r>
          </a:p>
          <a:p>
            <a:pPr lvl="2"/>
            <a:r>
              <a:rPr lang="en-US" dirty="0" smtClean="0"/>
              <a:t>To control # digits, use precision </a:t>
            </a:r>
          </a:p>
          <a:p>
            <a:pPr lvl="3"/>
            <a:r>
              <a:rPr lang="en-US" dirty="0" smtClean="0">
                <a:latin typeface="Courier New"/>
                <a:cs typeface="Courier New"/>
              </a:rPr>
              <a:t>"%.4lf"</a:t>
            </a:r>
            <a:r>
              <a:rPr lang="en-US" dirty="0" smtClean="0"/>
              <a:t> prints with 4 digits (4th digit rounds)</a:t>
            </a:r>
          </a:p>
          <a:p>
            <a:pPr lvl="3"/>
            <a:r>
              <a:rPr lang="en-US" dirty="0" smtClean="0">
                <a:latin typeface="Courier New"/>
                <a:cs typeface="Courier New"/>
              </a:rPr>
              <a:t>"%.0lf"</a:t>
            </a:r>
            <a:r>
              <a:rPr lang="en-US" dirty="0" smtClean="0"/>
              <a:t> prints with 0 digits (round to nearest integer)</a:t>
            </a:r>
          </a:p>
          <a:p>
            <a:r>
              <a:rPr lang="en-US" dirty="0" smtClean="0"/>
              <a:t>Each </a:t>
            </a:r>
            <a:r>
              <a:rPr lang="en-US" dirty="0" smtClean="0">
                <a:latin typeface="Courier New"/>
                <a:cs typeface="Courier New"/>
              </a:rPr>
              <a:t>%&lt;type&gt;</a:t>
            </a:r>
            <a:r>
              <a:rPr lang="en-US" dirty="0" smtClean="0"/>
              <a:t> corresponds to expression that follows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("a=%.3f, b=%.2f", a, b);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AB0C1C-3D6D-E44A-BA3F-E7970700B902}" type="datetime1">
              <a:rPr lang="en-US" sz="1200" smtClean="0">
                <a:latin typeface="Garamond"/>
                <a:cs typeface="Garamond"/>
              </a:rPr>
              <a:t>2/21/2018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ECE Application Programming: Exam 1 Preview</a:t>
            </a:r>
            <a:endParaRPr lang="en-US" altLang="en-US" dirty="0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BBD54E-4C50-4040-93BD-C0EB85745AC9}" type="slidenum">
              <a:rPr lang="en-US" sz="1200" smtClean="0">
                <a:latin typeface="Garamond"/>
                <a:cs typeface="Garamond"/>
              </a:rPr>
              <a:pPr/>
              <a:t>6</a:t>
            </a:fld>
            <a:endParaRPr lang="en-US" sz="1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88112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scanf()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</a:rPr>
              <a:t>To read input, use format </a:t>
            </a:r>
            <a:r>
              <a:rPr lang="en-US" dirty="0" err="1">
                <a:latin typeface="Arial" charset="0"/>
              </a:rPr>
              <a:t>specifiers</a:t>
            </a:r>
            <a:r>
              <a:rPr lang="en-US" dirty="0">
                <a:latin typeface="Arial" charset="0"/>
              </a:rPr>
              <a:t> in </a:t>
            </a:r>
            <a:r>
              <a:rPr lang="en-US" dirty="0" err="1">
                <a:latin typeface="Courier New" charset="0"/>
                <a:cs typeface="Courier New" charset="0"/>
              </a:rPr>
              <a:t>scanf</a:t>
            </a:r>
            <a:r>
              <a:rPr lang="en-US" dirty="0">
                <a:latin typeface="Courier New" charset="0"/>
                <a:cs typeface="Courier New" charset="0"/>
              </a:rPr>
              <a:t>() </a:t>
            </a:r>
            <a:r>
              <a:rPr lang="en-US" dirty="0">
                <a:latin typeface="Arial" charset="0"/>
              </a:rPr>
              <a:t>format string, followed by addresses of variables</a:t>
            </a:r>
          </a:p>
          <a:p>
            <a:pPr lvl="1"/>
            <a:r>
              <a:rPr lang="en-US" sz="2800" dirty="0" err="1">
                <a:latin typeface="Courier New" charset="0"/>
              </a:rPr>
              <a:t>scanf</a:t>
            </a:r>
            <a:r>
              <a:rPr lang="en-US" sz="2800" dirty="0">
                <a:latin typeface="Courier New" charset="0"/>
              </a:rPr>
              <a:t>("%d %</a:t>
            </a:r>
            <a:r>
              <a:rPr lang="en-US" sz="2800" dirty="0" err="1">
                <a:latin typeface="Courier New" charset="0"/>
              </a:rPr>
              <a:t>f",&amp;hours,&amp;rate</a:t>
            </a:r>
            <a:r>
              <a:rPr lang="en-US" sz="2800" dirty="0">
                <a:latin typeface="Courier New" charset="0"/>
              </a:rPr>
              <a:t>);</a:t>
            </a:r>
          </a:p>
          <a:p>
            <a:r>
              <a:rPr lang="en-US" dirty="0">
                <a:latin typeface="Arial" charset="0"/>
              </a:rPr>
              <a:t>Space in format string only matters if using </a:t>
            </a:r>
            <a:r>
              <a:rPr lang="en-US" dirty="0">
                <a:latin typeface="Courier New" charset="0"/>
                <a:cs typeface="Courier New" charset="0"/>
              </a:rPr>
              <a:t>%c </a:t>
            </a:r>
            <a:r>
              <a:rPr lang="en-US" dirty="0">
                <a:latin typeface="Arial" charset="0"/>
              </a:rPr>
              <a:t>format </a:t>
            </a:r>
            <a:r>
              <a:rPr lang="en-US" dirty="0" err="1">
                <a:latin typeface="Arial" charset="0"/>
              </a:rPr>
              <a:t>specifier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If </a:t>
            </a:r>
            <a:r>
              <a:rPr lang="en-US" dirty="0" smtClean="0">
                <a:latin typeface="Arial" charset="0"/>
              </a:rPr>
              <a:t>input format doesn’t match </a:t>
            </a:r>
            <a:r>
              <a:rPr lang="en-US" dirty="0" err="1" smtClean="0">
                <a:latin typeface="Arial" charset="0"/>
              </a:rPr>
              <a:t>specifier</a:t>
            </a:r>
            <a:r>
              <a:rPr lang="en-US" dirty="0">
                <a:latin typeface="Arial" charset="0"/>
              </a:rPr>
              <a:t>, </a:t>
            </a:r>
            <a:r>
              <a:rPr lang="en-US" dirty="0" err="1">
                <a:latin typeface="Courier New" charset="0"/>
                <a:cs typeface="Courier New" charset="0"/>
              </a:rPr>
              <a:t>scanf</a:t>
            </a:r>
            <a:r>
              <a:rPr lang="en-US" dirty="0">
                <a:latin typeface="Courier New" charset="0"/>
                <a:cs typeface="Courier New" charset="0"/>
              </a:rPr>
              <a:t>()</a:t>
            </a:r>
            <a:r>
              <a:rPr lang="en-US" dirty="0">
                <a:latin typeface="Arial" charset="0"/>
              </a:rPr>
              <a:t> stops and returns # values successfully </a:t>
            </a:r>
            <a:r>
              <a:rPr lang="en-US" dirty="0" smtClean="0">
                <a:latin typeface="Arial" charset="0"/>
              </a:rPr>
              <a:t>read</a:t>
            </a:r>
          </a:p>
          <a:p>
            <a:pPr lvl="1"/>
            <a:r>
              <a:rPr lang="en-US" dirty="0" smtClean="0">
                <a:latin typeface="Arial" charset="0"/>
              </a:rPr>
              <a:t>Given: </a:t>
            </a:r>
            <a:r>
              <a:rPr lang="en-US" dirty="0" smtClean="0">
                <a:latin typeface="Courier New"/>
                <a:cs typeface="Courier New"/>
              </a:rPr>
              <a:t>n = </a:t>
            </a:r>
            <a:r>
              <a:rPr lang="en-US" dirty="0" err="1" smtClean="0">
                <a:latin typeface="Courier New"/>
                <a:cs typeface="Courier New"/>
              </a:rPr>
              <a:t>scanf</a:t>
            </a:r>
            <a:r>
              <a:rPr lang="en-US" dirty="0" smtClean="0">
                <a:latin typeface="Courier New"/>
                <a:cs typeface="Courier New"/>
              </a:rPr>
              <a:t>("%d %d”, &amp;x, &amp;y);</a:t>
            </a:r>
          </a:p>
          <a:p>
            <a:pPr lvl="2"/>
            <a:r>
              <a:rPr lang="en-US" dirty="0" smtClean="0">
                <a:latin typeface="Arial" charset="0"/>
              </a:rPr>
              <a:t>If input is: </a:t>
            </a:r>
            <a:r>
              <a:rPr lang="en-US" dirty="0" smtClean="0">
                <a:latin typeface="Courier New"/>
                <a:cs typeface="Courier New"/>
              </a:rPr>
              <a:t>3 5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  <a:sym typeface="Wingdings"/>
              </a:rPr>
              <a:t>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x = 3, y = 5, n = 2</a:t>
            </a:r>
          </a:p>
          <a:p>
            <a:pPr lvl="2"/>
            <a:r>
              <a:rPr lang="en-US" dirty="0" smtClean="0">
                <a:latin typeface="Arial" charset="0"/>
                <a:sym typeface="Wingdings"/>
              </a:rPr>
              <a:t>If input is: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3 A</a:t>
            </a:r>
            <a:r>
              <a:rPr lang="en-US" dirty="0" smtClean="0">
                <a:latin typeface="Arial" charset="0"/>
                <a:sym typeface="Wingdings"/>
              </a:rPr>
              <a:t> 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x = 3, y = ?, n = 1</a:t>
            </a:r>
          </a:p>
          <a:p>
            <a:pPr lvl="2"/>
            <a:r>
              <a:rPr lang="en-US" dirty="0" smtClean="0">
                <a:latin typeface="Arial" charset="0"/>
                <a:sym typeface="Wingdings"/>
              </a:rPr>
              <a:t>If input is: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A 3</a:t>
            </a:r>
            <a:r>
              <a:rPr lang="en-US" dirty="0" smtClean="0">
                <a:latin typeface="Arial" charset="0"/>
                <a:sym typeface="Wingdings"/>
              </a:rPr>
              <a:t> 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x = ?, y = ?, n </a:t>
            </a:r>
            <a:r>
              <a:rPr lang="en-US" smtClean="0">
                <a:latin typeface="Courier New"/>
                <a:cs typeface="Courier New"/>
                <a:sym typeface="Wingdings"/>
              </a:rPr>
              <a:t>= </a:t>
            </a:r>
            <a:r>
              <a:rPr lang="en-US" smtClean="0">
                <a:latin typeface="Courier New"/>
                <a:cs typeface="Courier New"/>
                <a:sym typeface="Wingdings"/>
              </a:rPr>
              <a:t>0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D2DF05-F564-0D4D-8CDC-02AC9C17DEDE}" type="datetime1">
              <a:rPr lang="en-US" smtClean="0">
                <a:latin typeface="Garamond" charset="0"/>
              </a:rPr>
              <a:t>2/21/2018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1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36C010-7CE5-6843-B884-E4598B941BD8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89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C operators</a:t>
            </a: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143000"/>
          <a:ext cx="7772400" cy="2301877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Associativity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Innermost ( 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Unary -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Right to left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    /    %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    -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9836D8-407D-F847-AE1F-D1BCBCA2786B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4E3A36F-7F79-844F-86E5-380F12748481}" type="datetime1">
              <a:rPr lang="en-US" smtClean="0">
                <a:latin typeface="Garamond" charset="0"/>
              </a:rPr>
              <a:t>2/21/2018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 Application Programming: Exam 1 Preview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Operators and statements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Operators can be used either with constants or variables</a:t>
            </a:r>
          </a:p>
          <a:p>
            <a:r>
              <a:rPr lang="en-US">
                <a:latin typeface="Arial" charset="0"/>
              </a:rPr>
              <a:t>More complex statements are allowed</a:t>
            </a:r>
          </a:p>
          <a:p>
            <a:pPr lvl="1"/>
            <a:r>
              <a:rPr lang="en-US">
                <a:latin typeface="Arial" charset="0"/>
              </a:rPr>
              <a:t>e.g. x = 1 + 2 - 3;</a:t>
            </a:r>
          </a:p>
          <a:p>
            <a:r>
              <a:rPr lang="en-US">
                <a:latin typeface="Arial" charset="0"/>
              </a:rPr>
              <a:t>Parentheses help you prioritize parts of statement</a:t>
            </a:r>
          </a:p>
          <a:p>
            <a:pPr lvl="1"/>
            <a:r>
              <a:rPr lang="en-US">
                <a:latin typeface="Arial" charset="0"/>
              </a:rPr>
              <a:t>Makes difference with order of operations</a:t>
            </a:r>
          </a:p>
          <a:p>
            <a:pPr lvl="1"/>
            <a:r>
              <a:rPr lang="en-US">
                <a:latin typeface="Arial" charset="0"/>
              </a:rPr>
              <a:t>x = 1 + 2 * 3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	is different than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x = (1 + 2) *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3871C3-4332-F545-815F-A58D5D3CF21C}" type="datetime1">
              <a:rPr lang="en-US" smtClean="0">
                <a:latin typeface="Garamond" charset="0"/>
              </a:rPr>
              <a:t>2/21/2018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8AC5AE-A358-C84A-AB6D-373BEA2E6378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11041</TotalTime>
  <Words>983</Words>
  <Application>Microsoft Office PowerPoint</Application>
  <PresentationFormat>On-screen Show (4:3)</PresentationFormat>
  <Paragraphs>188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Edge</vt:lpstr>
      <vt:lpstr>EECE.2160 ECE Application Programming</vt:lpstr>
      <vt:lpstr>Lecture outline</vt:lpstr>
      <vt:lpstr>Exam 1 notes</vt:lpstr>
      <vt:lpstr>Test policies</vt:lpstr>
      <vt:lpstr>Review: Data types, variables, constants</vt:lpstr>
      <vt:lpstr>Review: printf() basics</vt:lpstr>
      <vt:lpstr>Review: scanf()</vt:lpstr>
      <vt:lpstr>Review: C operators</vt:lpstr>
      <vt:lpstr>Review: Operators and statements</vt:lpstr>
      <vt:lpstr>Review: if statements</vt:lpstr>
      <vt:lpstr>Review: range checking</vt:lpstr>
      <vt:lpstr>Review: switch statements</vt:lpstr>
      <vt:lpstr>Review: while/do-while loops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1648</cp:revision>
  <dcterms:created xsi:type="dcterms:W3CDTF">2006-04-03T05:03:01Z</dcterms:created>
  <dcterms:modified xsi:type="dcterms:W3CDTF">2018-02-21T13:19:20Z</dcterms:modified>
</cp:coreProperties>
</file>