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2" r:id="rId3"/>
    <p:sldId id="559" r:id="rId4"/>
    <p:sldId id="560" r:id="rId5"/>
    <p:sldId id="557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53" r:id="rId14"/>
    <p:sldId id="554" r:id="rId15"/>
    <p:sldId id="555" r:id="rId16"/>
    <p:sldId id="556" r:id="rId17"/>
    <p:sldId id="558" r:id="rId18"/>
    <p:sldId id="447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7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7FE6FB-3D49-4249-A1E3-1916E5A80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8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5509FC-8776-8E47-B485-54AB9E66E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DF0CBA8-8657-544D-B08C-497D569FF9C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17898-95E1-C044-8A6D-F388980CDC8F}" type="datetime1">
              <a:rPr lang="en-US" smtClean="0"/>
              <a:t>9/25/17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AAEF-3BCC-5D41-A487-B7D7AA0B7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8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AA9043-965F-6249-8DEC-0AE3739D5BC9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28413-8D62-9D4E-AAD8-D8D50F76B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1A54E5-A28A-BD42-84E3-F7965123D7DB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A1AEF-06BF-0E49-87E9-120ED52CA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1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B5840-77EA-5644-98DD-EC5475016DFC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64D9B-CFE9-904D-B972-23857ADAA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41C2C-71B4-364F-8AE4-B29F9F37696B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9915D-912A-9A4E-B03E-C9A4AA0040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7A23BD-02AE-1F4B-83EF-E7EAEF234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7A247-935A-9E4B-B9BB-2D417F759522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92706-B6D0-1A4F-8064-54A32DB0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5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FD388-2E81-434D-85DD-8DAC1B9A8AC5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6258E-5F03-1441-9339-5A15CA1A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1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5AC3F-2A14-3847-8213-31A1315D2B4B}" type="datetime1">
              <a:rPr lang="en-US" smtClean="0"/>
              <a:t>9/25/17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33E00-83C6-AB42-BD67-6BD9EBCB4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7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3775A-F224-974B-9623-56023BDEAEBA}" type="datetime1">
              <a:rPr lang="en-US" smtClean="0"/>
              <a:t>9/25/17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A1302-9CD6-5844-8B5E-89D8D7700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2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F1F-D1E5-B54A-9DAE-A3B02CD11A47}" type="datetime1">
              <a:rPr lang="en-US" smtClean="0"/>
              <a:t>9/25/17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5F3CD-9211-3747-9568-F2ECCBCCFD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7C7B7-01D5-6745-B6A3-CBAC08761F83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E601A-C624-3C4D-8668-B8460B351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7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36D1C-9306-AC43-B934-35F8CFF9F04F}" type="datetime1">
              <a:rPr lang="en-US" smtClean="0"/>
              <a:t>9/25/17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C44FE-9A61-AC4D-907B-6E4B9E9F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B33FC28-1060-B54D-9480-84C8ECE6832E}" type="datetime1">
              <a:rPr lang="en-US" smtClean="0"/>
              <a:t>9/25/17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454C89D-4121-2F44-8AC2-7D93C733F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  <p:sldLayoutId id="2147484573" r:id="rId12"/>
    <p:sldLayoutId id="21474845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Switch 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Use </a:t>
            </a:r>
            <a:r>
              <a:rPr lang="en-US" sz="2300">
                <a:latin typeface="Courier New" charset="0"/>
                <a:cs typeface="Courier New" charset="0"/>
              </a:rPr>
              <a:t>break</a:t>
            </a:r>
            <a:r>
              <a:rPr lang="en-US" sz="2300">
                <a:latin typeface="Arial" charset="0"/>
              </a:rPr>
              <a:t> to exit at end of case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You may not always want to use </a:t>
            </a:r>
            <a:r>
              <a:rPr lang="en-US" sz="2000">
                <a:latin typeface="Courier New" charset="0"/>
                <a:cs typeface="Courier New" charset="0"/>
              </a:rPr>
              <a:t>break</a:t>
            </a:r>
            <a:r>
              <a:rPr lang="en-US" sz="2000">
                <a:latin typeface="Arial" charset="0"/>
              </a:rPr>
              <a:t>—will see examples later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Rewriting previous 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	</a:t>
            </a:r>
            <a:r>
              <a:rPr lang="en-US" sz="23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</a:t>
            </a:r>
            <a:r>
              <a:rPr lang="en-US" sz="23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break;</a:t>
            </a:r>
            <a:endParaRPr lang="en-US" sz="23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endParaRPr lang="en-US" sz="23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465A47-9A8E-FB44-89E6-A48B5EBC782F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A11B2-FAB9-D64E-975E-9A783362DD6E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4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#include </a:t>
            </a:r>
            <a:r>
              <a:rPr lang="en-US" sz="1800"/>
              <a:t>&lt;stdio.h&gt;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int </a:t>
            </a:r>
            <a:r>
              <a:rPr lang="en-US" sz="1800">
                <a:latin typeface="Courier New" charset="0"/>
              </a:rPr>
              <a:t>main()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char</a:t>
            </a:r>
            <a:r>
              <a:rPr lang="en-US" sz="1800">
                <a:latin typeface="Courier New" charset="0"/>
              </a:rPr>
              <a:t> grd;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printf("Enter Letter Grade: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scanf("%c",&amp;grd);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printf(“You are 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chemeClr val="accent1"/>
                </a:solidFill>
                <a:latin typeface="Courier New" charset="0"/>
              </a:rPr>
              <a:t>// continued next slide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D1E075-BCAC-D445-A9AB-3197A2B796B9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5D2D2B-5220-0348-8C33-95B2078C3E23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225314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example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955675"/>
            <a:ext cx="8686800" cy="592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600" b="1">
                <a:latin typeface="Courier New" charset="0"/>
              </a:rPr>
              <a:t> (grd)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{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'A' : </a:t>
            </a:r>
          </a:p>
          <a:p>
            <a:r>
              <a:rPr lang="en-US" sz="1600" b="1">
                <a:latin typeface="Courier New" charset="0"/>
              </a:rPr>
              <a:t>		printf("excellent");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'B' : </a:t>
            </a:r>
          </a:p>
          <a:p>
            <a:r>
              <a:rPr lang="en-US" sz="1600" b="1">
                <a:latin typeface="Courier New" charset="0"/>
              </a:rPr>
              <a:t>		printf("good");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'C' : </a:t>
            </a:r>
          </a:p>
          <a:p>
            <a:r>
              <a:rPr lang="en-US" sz="1600" b="1">
                <a:latin typeface="Courier New" charset="0"/>
              </a:rPr>
              <a:t>		printf("average");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'D' : </a:t>
            </a:r>
          </a:p>
          <a:p>
            <a:r>
              <a:rPr lang="en-US" sz="1600" b="1">
                <a:latin typeface="Courier New" charset="0"/>
              </a:rPr>
              <a:t>		printf("poor");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600" b="1">
                <a:latin typeface="Courier New" charset="0"/>
              </a:rPr>
              <a:t> 'F' : </a:t>
            </a:r>
          </a:p>
          <a:p>
            <a:r>
              <a:rPr lang="en-US" sz="1600" b="1">
                <a:latin typeface="Courier New" charset="0"/>
              </a:rPr>
              <a:t>		printf("failing");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600" b="1">
                <a:latin typeface="Courier New" charset="0"/>
              </a:rPr>
              <a:t> : </a:t>
            </a:r>
          </a:p>
          <a:p>
            <a:r>
              <a:rPr lang="en-US" sz="1600" b="1">
                <a:latin typeface="Courier New" charset="0"/>
              </a:rPr>
              <a:t>		printf(“incapable of reading directions");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	</a:t>
            </a:r>
            <a:r>
              <a:rPr lang="en-US" sz="1600" b="1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600" b="1">
                <a:latin typeface="Courier New" charset="0"/>
              </a:rPr>
              <a:t>;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}</a:t>
            </a:r>
            <a:br>
              <a:rPr lang="en-US" sz="1600" b="1">
                <a:latin typeface="Courier New" charset="0"/>
              </a:rPr>
            </a:br>
            <a:r>
              <a:rPr lang="en-US" sz="1600" b="1">
                <a:latin typeface="Courier New" charset="0"/>
              </a:rPr>
              <a:t>	return 0;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A9765E-EEF2-3245-B3A2-F32EC4F7A293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BEBC66-A185-3140-8156-795D1FE1752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3244273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switch statement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program on the previous slides print if the user enters: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B+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Recognize, of course, that it always prints: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Letter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rade: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0912B9-D72E-A946-81E6-496FC68B9389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B7EFE4-A972-184A-BCDD-DE8B277BF7B1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4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What does the program on the previous slides print if the user enters: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excellent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B+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Only first character is read—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B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good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This program is case-sensitive—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and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c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 are two different characters!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Will go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X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No case for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Arial" charset="0"/>
              </a:rPr>
              <a:t>—goes to default case</a:t>
            </a:r>
          </a:p>
          <a:p>
            <a:pPr lvl="2">
              <a:lnSpc>
                <a:spcPct val="80000"/>
              </a:lnSpc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are incapable of reading directions</a:t>
            </a:r>
            <a:endParaRPr lang="en-US" sz="200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566C16-4594-ED49-8B39-568E457EC569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A30B4A7-EDBD-684E-9481-5AD46CDC36E8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7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Alt example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1093788"/>
            <a:ext cx="8686800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(grd)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'a':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'b': 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printf("doing very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'c':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'd':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printf("not doing too well");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'F' :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‘f':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printf("failing");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</a:t>
            </a:r>
            <a:r>
              <a:rPr lang="en-US" sz="1800">
                <a:latin typeface="Courier New" charset="0"/>
              </a:rPr>
              <a:t> :  </a:t>
            </a:r>
          </a:p>
          <a:p>
            <a:r>
              <a:rPr lang="en-US" sz="1800">
                <a:latin typeface="Courier New" charset="0"/>
              </a:rPr>
              <a:t>		 printf("incapable of reading directions");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return 0;</a:t>
            </a:r>
          </a:p>
          <a:p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C83B12E-2611-C949-A12D-4EF831D24E01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C128EC-B98F-A440-8214-B61C2654FE8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2576850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Debugger demonstration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Demonstration of Visual Studio debugger</a:t>
            </a:r>
          </a:p>
          <a:p>
            <a:pPr lvl="1"/>
            <a:r>
              <a:rPr lang="en-US">
                <a:latin typeface="Arial" charset="0"/>
              </a:rPr>
              <a:t>Variables</a:t>
            </a:r>
          </a:p>
          <a:p>
            <a:pPr lvl="2"/>
            <a:r>
              <a:rPr lang="en-US">
                <a:latin typeface="Arial" charset="0"/>
              </a:rPr>
              <a:t>Watch window</a:t>
            </a:r>
          </a:p>
          <a:p>
            <a:pPr lvl="2"/>
            <a:r>
              <a:rPr lang="en-US">
                <a:latin typeface="Arial" charset="0"/>
              </a:rPr>
              <a:t>Autos window</a:t>
            </a:r>
          </a:p>
          <a:p>
            <a:pPr lvl="2"/>
            <a:r>
              <a:rPr lang="en-US">
                <a:latin typeface="Arial" charset="0"/>
              </a:rPr>
              <a:t>Locals window</a:t>
            </a:r>
          </a:p>
          <a:p>
            <a:pPr lvl="1"/>
            <a:r>
              <a:rPr lang="en-US">
                <a:latin typeface="Arial" charset="0"/>
              </a:rPr>
              <a:t>Single step options</a:t>
            </a:r>
          </a:p>
          <a:p>
            <a:pPr lvl="2"/>
            <a:r>
              <a:rPr lang="en-US">
                <a:latin typeface="Arial" charset="0"/>
              </a:rPr>
              <a:t>Step over</a:t>
            </a:r>
          </a:p>
          <a:p>
            <a:pPr lvl="2"/>
            <a:r>
              <a:rPr lang="en-US">
                <a:latin typeface="Arial" charset="0"/>
              </a:rPr>
              <a:t>Step into/step out</a:t>
            </a:r>
          </a:p>
          <a:p>
            <a:pPr lvl="1"/>
            <a:r>
              <a:rPr lang="en-US">
                <a:latin typeface="Arial" charset="0"/>
              </a:rPr>
              <a:t>Breakpoints</a:t>
            </a:r>
          </a:p>
          <a:p>
            <a:pPr lvl="2"/>
            <a:r>
              <a:rPr lang="en-US">
                <a:latin typeface="Arial" charset="0"/>
              </a:rPr>
              <a:t>Setting breakpoints</a:t>
            </a:r>
          </a:p>
          <a:p>
            <a:pPr lvl="2"/>
            <a:r>
              <a:rPr lang="en-US">
                <a:latin typeface="Arial" charset="0"/>
              </a:rPr>
              <a:t>Running to next breakpoint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EC3FED-85E6-0E4A-9301-761DA1C0CC25}" type="datetime1">
              <a:rPr lang="en-US" smtClean="0">
                <a:latin typeface="Garamond" charset="0"/>
              </a:rPr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672413-27EC-A348-99F2-7DA6CF70FB20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7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</a:t>
            </a:r>
            <a:r>
              <a:rPr lang="en-US" smtClean="0">
                <a:latin typeface="Garamond" charset="0"/>
              </a:rPr>
              <a:t>PE1 flowchart</a:t>
            </a:r>
            <a:endParaRPr lang="en-US" dirty="0">
              <a:latin typeface="Garamond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A19596-5C3C-1B4D-871D-8AAD027C1959}" type="datetime1">
              <a:rPr lang="en-US" smtClean="0">
                <a:latin typeface="Garamond" charset="0"/>
              </a:rPr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962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</a:t>
            </a:r>
          </a:p>
          <a:p>
            <a:pPr lvl="1"/>
            <a:r>
              <a:rPr lang="en-US" dirty="0" smtClean="0">
                <a:latin typeface="Arial" charset="0"/>
              </a:rPr>
              <a:t>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3 due 9/29</a:t>
            </a:r>
          </a:p>
          <a:p>
            <a:pPr lvl="1"/>
            <a:r>
              <a:rPr lang="en-US" dirty="0">
                <a:latin typeface="Arial" charset="0"/>
              </a:rPr>
              <a:t>Exam 1: Wednesday, 10/4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1"/>
            <a:r>
              <a:rPr lang="en-US" dirty="0">
                <a:latin typeface="Arial" charset="0"/>
              </a:rPr>
              <a:t>Looking way ahead: Final Exam schedule set</a:t>
            </a:r>
          </a:p>
          <a:p>
            <a:pPr lvl="2"/>
            <a:r>
              <a:rPr lang="en-US" dirty="0">
                <a:latin typeface="Arial" charset="0"/>
              </a:rPr>
              <a:t>Saturday, 12/16, 3-6 PM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87C195-5FE2-2D4C-A4B9-C1681F7614A9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1F3F54-BCAA-B040-A65E-A190E5336A9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3 due 9/29</a:t>
            </a:r>
          </a:p>
          <a:p>
            <a:pPr lvl="1"/>
            <a:r>
              <a:rPr lang="en-US" dirty="0">
                <a:latin typeface="Arial" charset="0"/>
              </a:rPr>
              <a:t>Exam 1: Wednesday, 10/4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1"/>
            <a:r>
              <a:rPr lang="en-US" dirty="0">
                <a:latin typeface="Arial" charset="0"/>
              </a:rPr>
              <a:t>Looking way ahead: Final Exam schedule set</a:t>
            </a:r>
          </a:p>
          <a:p>
            <a:pPr lvl="2"/>
            <a:r>
              <a:rPr lang="en-US" dirty="0">
                <a:latin typeface="Arial" charset="0"/>
              </a:rPr>
              <a:t>Saturday, 12/16, 3-6 PM</a:t>
            </a:r>
          </a:p>
          <a:p>
            <a:pPr marL="0" indent="0">
              <a:buNone/>
            </a:pP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statements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dirty="0" smtClean="0">
                <a:latin typeface="Arial" charset="0"/>
              </a:rPr>
              <a:t>Debugger demonstration</a:t>
            </a:r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ED0C8A-11B3-2F45-8957-9032DA69636C}" type="datetime1">
              <a:rPr lang="en-US" sz="1200" smtClean="0">
                <a:latin typeface="Garamond" charset="0"/>
              </a:rPr>
              <a:t>9/25/17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CB415-C342-F24F-AF2B-88DF154454C3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3 notes: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conditional statements for</a:t>
            </a:r>
          </a:p>
          <a:p>
            <a:pPr lvl="1"/>
            <a:r>
              <a:rPr lang="en-US" dirty="0" smtClean="0"/>
              <a:t>Error checking</a:t>
            </a:r>
          </a:p>
          <a:p>
            <a:pPr lvl="2"/>
            <a:r>
              <a:rPr lang="en-US" dirty="0" smtClean="0"/>
              <a:t>Formatting error (</a:t>
            </a:r>
            <a:r>
              <a:rPr lang="en-US" dirty="0" err="1" smtClean="0"/>
              <a:t>scanf</a:t>
            </a:r>
            <a:r>
              <a:rPr lang="en-US" dirty="0" smtClean="0"/>
              <a:t>() can’t read input)</a:t>
            </a:r>
          </a:p>
          <a:p>
            <a:pPr lvl="2"/>
            <a:r>
              <a:rPr lang="en-US" dirty="0" smtClean="0"/>
              <a:t>Invalid operator</a:t>
            </a:r>
          </a:p>
          <a:p>
            <a:pPr lvl="2"/>
            <a:r>
              <a:rPr lang="en-US" dirty="0" smtClean="0"/>
              <a:t>Invalid input values (each input must be either 0 or 1)</a:t>
            </a:r>
          </a:p>
          <a:p>
            <a:pPr lvl="1"/>
            <a:r>
              <a:rPr lang="en-US" dirty="0" smtClean="0"/>
              <a:t>Determining which operator your user entered</a:t>
            </a:r>
          </a:p>
          <a:p>
            <a:pPr lvl="2"/>
            <a:r>
              <a:rPr lang="en-US" dirty="0" smtClean="0"/>
              <a:t>Depending on how you structure this part of your code, could test for invalid operator error here</a:t>
            </a:r>
          </a:p>
          <a:p>
            <a:r>
              <a:rPr lang="en-US" dirty="0" smtClean="0"/>
              <a:t>Don’t use conditional statements to determine correct output for each expression</a:t>
            </a:r>
          </a:p>
          <a:p>
            <a:pPr lvl="1"/>
            <a:r>
              <a:rPr lang="en-US" dirty="0" smtClean="0"/>
              <a:t>&amp;, |, ^ are valid C operators!!!!!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 notes: bitwise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user enters &amp; operator</a:t>
            </a:r>
          </a:p>
          <a:p>
            <a:r>
              <a:rPr lang="en-US" dirty="0" smtClean="0"/>
              <a:t>Wrong way to find result: “truth table”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if (in1 == 0 || in2 == 0)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result = 0;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else if (in1 == 1 &amp;&amp; in2 == 1) 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result = 1;</a:t>
            </a:r>
          </a:p>
          <a:p>
            <a:r>
              <a:rPr lang="en-US" dirty="0" smtClean="0"/>
              <a:t>Right way: just use built-in operator!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result = in1 </a:t>
            </a:r>
            <a:r>
              <a:rPr lang="en-US" smtClean="0">
                <a:latin typeface="Courier New"/>
                <a:cs typeface="Courier New"/>
              </a:rPr>
              <a:t>&amp; in2;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4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range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Common application of if statements: checking to see if value falls inside/outside desired range</a:t>
            </a:r>
          </a:p>
          <a:p>
            <a:endParaRPr lang="en-US" dirty="0"/>
          </a:p>
          <a:p>
            <a:r>
              <a:rPr lang="en-US" dirty="0" smtClean="0"/>
              <a:t>Value inside range </a:t>
            </a:r>
            <a:r>
              <a:rPr lang="en-US" dirty="0" smtClean="0">
                <a:sym typeface="Wingdings"/>
              </a:rPr>
              <a:t> inside both endpoints</a:t>
            </a:r>
          </a:p>
          <a:p>
            <a:pPr lvl="1"/>
            <a:r>
              <a:rPr lang="en-US" dirty="0" smtClean="0">
                <a:sym typeface="Wingdings"/>
              </a:rPr>
              <a:t>AND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&gt;= 1 &amp;&amp; x &lt;= 10)</a:t>
            </a:r>
          </a:p>
          <a:p>
            <a:r>
              <a:rPr lang="en-US" dirty="0" smtClean="0">
                <a:sym typeface="Wingdings"/>
              </a:rPr>
              <a:t>Value outside range  outside either endpoint</a:t>
            </a:r>
          </a:p>
          <a:p>
            <a:pPr lvl="1"/>
            <a:r>
              <a:rPr lang="en-US" dirty="0" smtClean="0">
                <a:sym typeface="Wingdings"/>
              </a:rPr>
              <a:t>OR together tests for each endpoint</a:t>
            </a:r>
          </a:p>
          <a:p>
            <a:pPr lvl="1"/>
            <a:r>
              <a:rPr lang="en-US" dirty="0" smtClean="0">
                <a:sym typeface="Wingdings"/>
              </a:rPr>
              <a:t>Ex: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if (x &lt; 1 || x &gt;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AF48-9DE5-864E-85E6-40D61CD91AC3}" type="datetime1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23BD-02AE-1F4B-83EF-E7EAEF234F1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Nesting several if/else if statements can get tedious</a:t>
            </a:r>
          </a:p>
          <a:p>
            <a:r>
              <a:rPr lang="en-US">
                <a:latin typeface="Arial" charset="0"/>
              </a:rPr>
              <a:t>If each condition is simply checking equality of same variable or expression, can use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switch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50774C-6F16-234E-AF75-60381D6B65C1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FF3CE8-14C3-BF4A-8514-4FF53103D1B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65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switch/case statement - General form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switch</a:t>
            </a:r>
            <a:r>
              <a:rPr lang="en-US" sz="1800">
                <a:latin typeface="Courier New" charset="0"/>
              </a:rPr>
              <a:t> (</a:t>
            </a:r>
            <a:r>
              <a:rPr lang="en-US" sz="1800"/>
              <a:t> &lt;expression&gt; </a:t>
            </a:r>
            <a:r>
              <a:rPr lang="en-US" sz="1800">
                <a:latin typeface="Courier New" charset="0"/>
              </a:rPr>
              <a:t>)</a:t>
            </a:r>
            <a:r>
              <a:rPr lang="en-US" sz="1800"/>
              <a:t/>
            </a:r>
            <a:br>
              <a:rPr lang="en-US" sz="1800"/>
            </a:br>
            <a:r>
              <a:rPr lang="en-US" sz="1800"/>
              <a:t>{</a:t>
            </a:r>
            <a:br>
              <a:rPr lang="en-US" sz="1800"/>
            </a:b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/>
              <a:t> &lt;value1&gt;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latin typeface="Courier New" charset="0"/>
              </a:rPr>
              <a:t>case</a:t>
            </a:r>
            <a:r>
              <a:rPr lang="en-US" sz="1800">
                <a:latin typeface="Courier New" charset="0"/>
              </a:rPr>
              <a:t> </a:t>
            </a:r>
            <a:r>
              <a:rPr lang="en-US" sz="1800"/>
              <a:t>&lt;value2&gt; :</a:t>
            </a:r>
            <a:br>
              <a:rPr lang="en-US" sz="1800"/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</a:t>
            </a:r>
            <a:r>
              <a:rPr lang="en-US" sz="1800">
                <a:latin typeface="Courier New" charset="0"/>
              </a:rPr>
              <a:t>;</a:t>
            </a:r>
            <a:r>
              <a:rPr lang="en-US" sz="1800"/>
              <a:t> ]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</a:p>
          <a:p>
            <a:pPr>
              <a:spcBef>
                <a:spcPct val="50000"/>
              </a:spcBef>
            </a:pPr>
            <a:r>
              <a:rPr lang="en-US" sz="1800"/>
              <a:t>	.</a:t>
            </a:r>
            <a:br>
              <a:rPr lang="en-US" sz="1800"/>
            </a:br>
            <a:r>
              <a:rPr lang="en-US" sz="1800"/>
              <a:t>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default:</a:t>
            </a: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/>
              <a:t>	&lt;statements&gt;</a:t>
            </a:r>
            <a:br>
              <a:rPr lang="en-US" sz="1800"/>
            </a:br>
            <a:r>
              <a:rPr lang="en-US" sz="1800"/>
              <a:t>	[ </a:t>
            </a:r>
            <a:r>
              <a:rPr lang="en-US" sz="1800">
                <a:solidFill>
                  <a:srgbClr val="FF0000"/>
                </a:solidFill>
                <a:latin typeface="Courier New" charset="0"/>
              </a:rPr>
              <a:t>break;</a:t>
            </a:r>
            <a:r>
              <a:rPr lang="en-US" sz="1800">
                <a:solidFill>
                  <a:srgbClr val="FF0000"/>
                </a:solidFill>
              </a:rPr>
              <a:t> </a:t>
            </a:r>
            <a:r>
              <a:rPr lang="en-US" sz="1800"/>
              <a:t>] ]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720A7B-EA01-2348-B5AA-FBCDF8BE2641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339798-8113-0748-92EB-AD0DD2F74F2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</p:spTree>
    <p:extLst>
      <p:ext uri="{BB962C8B-B14F-4D97-AF65-F5344CB8AC3E}">
        <p14:creationId xmlns:p14="http://schemas.microsoft.com/office/powerpoint/2010/main" val="337239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switch/case statement</a:t>
            </a:r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Check 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matches any value in case statements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&lt;value1&gt;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== </a:t>
            </a:r>
            <a:r>
              <a:rPr lang="en-US">
                <a:latin typeface="Courier New" charset="0"/>
                <a:cs typeface="Courier New" charset="0"/>
              </a:rPr>
              <a:t>&lt;value2&gt;</a:t>
            </a:r>
            <a:r>
              <a:rPr lang="en-US">
                <a:latin typeface="Arial" charset="0"/>
              </a:rPr>
              <a:t>, execute &lt;statements&gt; in that case</a:t>
            </a:r>
          </a:p>
          <a:p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does not equal any of the values, go to </a:t>
            </a:r>
            <a:r>
              <a:rPr lang="en-US">
                <a:latin typeface="Courier New" charset="0"/>
                <a:cs typeface="Courier New" charset="0"/>
              </a:rPr>
              <a:t>default</a:t>
            </a:r>
            <a:r>
              <a:rPr lang="en-US">
                <a:latin typeface="Arial" charset="0"/>
              </a:rPr>
              <a:t> case (if present)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13B4B9-9AE3-934F-9CCE-76D496C8D0BA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EBCEAE-4BF6-A040-A8C5-EB8DFDA93A4D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71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Switch statements and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Each </a:t>
            </a:r>
            <a:r>
              <a:rPr lang="en-US" sz="2100">
                <a:latin typeface="Courier New" charset="0"/>
                <a:cs typeface="Courier New" charset="0"/>
              </a:rPr>
              <a:t>case</a:t>
            </a:r>
            <a:r>
              <a:rPr lang="en-US" sz="2100">
                <a:latin typeface="Arial" charset="0"/>
              </a:rPr>
              <a:t> is just a starting point—</a:t>
            </a:r>
            <a:r>
              <a:rPr lang="en-US" sz="2100">
                <a:latin typeface="Courier New" charset="0"/>
                <a:cs typeface="Courier New" charset="0"/>
              </a:rPr>
              <a:t>switch</a:t>
            </a:r>
            <a:r>
              <a:rPr lang="en-US" sz="2100">
                <a:latin typeface="Arial" charset="0"/>
              </a:rPr>
              <a:t> does </a:t>
            </a:r>
            <a:r>
              <a:rPr lang="en-US" sz="2100" u="sng">
                <a:latin typeface="Arial" charset="0"/>
              </a:rPr>
              <a:t>not</a:t>
            </a:r>
            <a:r>
              <a:rPr lang="en-US" sz="2100">
                <a:latin typeface="Arial" charset="0"/>
              </a:rPr>
              <a:t> automatically skip other cases!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</a:rPr>
              <a:t>	</a:t>
            </a:r>
            <a:r>
              <a:rPr lang="en-US" sz="2100">
                <a:latin typeface="Courier New" charset="0"/>
                <a:cs typeface="Courier New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0: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case 1: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* 4;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default: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x = x – 1;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If x == 0: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Start at </a:t>
            </a:r>
            <a:r>
              <a:rPr lang="en-US" sz="1800">
                <a:latin typeface="Courier New" charset="0"/>
                <a:cs typeface="Courier New" charset="0"/>
              </a:rPr>
              <a:t>case 0</a:t>
            </a:r>
            <a:r>
              <a:rPr lang="en-US" sz="1800">
                <a:latin typeface="Arial" charset="0"/>
                <a:cs typeface="Courier New" charset="0"/>
              </a:rPr>
              <a:t>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3;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case 1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 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* 4 = 3 * 4 = 12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Then, go to </a:t>
            </a:r>
            <a:r>
              <a:rPr lang="en-US" sz="1800">
                <a:latin typeface="Courier New" charset="0"/>
                <a:cs typeface="Courier New" charset="0"/>
              </a:rPr>
              <a:t>default</a:t>
            </a:r>
            <a:r>
              <a:rPr lang="en-US" sz="1800">
                <a:latin typeface="Arial" charset="0"/>
                <a:cs typeface="Courier New" charset="0"/>
              </a:rPr>
              <a:t>: </a:t>
            </a:r>
            <a:r>
              <a:rPr lang="en-US" sz="1800">
                <a:latin typeface="Arial" charset="0"/>
                <a:cs typeface="Courier New" charset="0"/>
                <a:sym typeface="Wingdings" charset="0"/>
              </a:rPr>
              <a:t> </a:t>
            </a:r>
            <a:r>
              <a:rPr lang="en-US" sz="1800">
                <a:latin typeface="Courier New" charset="0"/>
                <a:cs typeface="Courier New" charset="0"/>
                <a:sym typeface="Wingdings" charset="0"/>
              </a:rPr>
              <a:t>x = x – 1 = 12 – 1 = 11</a:t>
            </a:r>
            <a:r>
              <a:rPr lang="en-US" sz="1800">
                <a:latin typeface="Arial" charset="0"/>
              </a:rPr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70048A-E2EE-5E4E-8807-67F710CA68D9}" type="datetime1">
              <a:rPr lang="en-US">
                <a:latin typeface="Garamond" charset="0"/>
              </a:rPr>
              <a:pPr eaLnBrk="1" hangingPunct="1"/>
              <a:t>9/25/17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7CC019-910E-0F4E-8EB5-A28D37561D95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08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7138</TotalTime>
  <Words>818</Words>
  <Application>Microsoft Macintosh PowerPoint</Application>
  <PresentationFormat>On-screen Show (4:3)</PresentationFormat>
  <Paragraphs>208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Edge</vt:lpstr>
      <vt:lpstr>EECE.2160 ECE Application Programming</vt:lpstr>
      <vt:lpstr>Lecture outline</vt:lpstr>
      <vt:lpstr>Program 3 notes: conditional statements</vt:lpstr>
      <vt:lpstr>Program 3 notes: bitwise operators</vt:lpstr>
      <vt:lpstr>Review: range checking</vt:lpstr>
      <vt:lpstr>switch statements</vt:lpstr>
      <vt:lpstr>switch/case statement - General form</vt:lpstr>
      <vt:lpstr>switch/case statement</vt:lpstr>
      <vt:lpstr>Switch statements and break</vt:lpstr>
      <vt:lpstr>Switch statements and break</vt:lpstr>
      <vt:lpstr>switch/case statement - example</vt:lpstr>
      <vt:lpstr>switch/case statement - example</vt:lpstr>
      <vt:lpstr>Example: switch statement</vt:lpstr>
      <vt:lpstr>Example solution</vt:lpstr>
      <vt:lpstr>switch/case statement - Alt example</vt:lpstr>
      <vt:lpstr>Debugger demonstration</vt:lpstr>
      <vt:lpstr>Review: PE1 flowchart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1582</cp:revision>
  <dcterms:created xsi:type="dcterms:W3CDTF">2006-04-03T05:03:01Z</dcterms:created>
  <dcterms:modified xsi:type="dcterms:W3CDTF">2017-09-25T15:35:37Z</dcterms:modified>
</cp:coreProperties>
</file>