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422" r:id="rId3"/>
    <p:sldId id="470" r:id="rId4"/>
    <p:sldId id="481" r:id="rId5"/>
    <p:sldId id="479" r:id="rId6"/>
    <p:sldId id="480" r:id="rId7"/>
    <p:sldId id="471" r:id="rId8"/>
    <p:sldId id="472" r:id="rId9"/>
    <p:sldId id="473" r:id="rId10"/>
    <p:sldId id="474" r:id="rId11"/>
    <p:sldId id="475" r:id="rId12"/>
    <p:sldId id="476" r:id="rId13"/>
    <p:sldId id="477" r:id="rId14"/>
    <p:sldId id="447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>
        <p:scale>
          <a:sx n="66" d="100"/>
          <a:sy n="66" d="100"/>
        </p:scale>
        <p:origin x="-2112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1" Type="http://schemas.openxmlformats.org/officeDocument/2006/relationships/image" Target="../media/image2.wmf"/><Relationship Id="rId2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C2E8A44-A662-D948-AEA5-F39EF42E04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052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A52248-50E9-8D44-A935-A17865213F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477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D9C7FC1-C54D-B54B-B7BB-BA49E876415D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1EDFEB-5427-ED4A-B75F-E8FE26D6C1FF}" type="datetime1">
              <a:rPr lang="en-US" smtClean="0"/>
              <a:t>9/18/17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FEE44C-019E-6242-B7C5-331D75F480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787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8B607-4D56-9047-BB52-8C6797E526B0}" type="datetime1">
              <a:rPr lang="en-US" smtClean="0"/>
              <a:t>9/18/17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87F2FF-01F6-3148-B932-2F10C5B126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06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0E8F74-7981-5D4C-BEBA-BA6F324DCAEC}" type="datetime1">
              <a:rPr lang="en-US" smtClean="0"/>
              <a:t>9/18/17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B10647-2404-1E4A-BD5A-13ECACE6A1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485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16802A-B6E7-0D48-8FAE-5B737CCEA21B}" type="datetime1">
              <a:rPr lang="en-US" smtClean="0"/>
              <a:t>9/18/17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0D4C52-C2EC-0E4B-9A6C-4B5080AECA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397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8624AA-A03F-9442-A241-54CBDF73F531}" type="datetime1">
              <a:rPr lang="en-US" smtClean="0"/>
              <a:t>9/18/17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23BEF5-F649-1347-9A6A-5D8B1DAFFB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91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5E36A30-6FD5-1D4A-A4B2-F311C9CA13DA}" type="datetime1">
              <a:rPr lang="en-US" smtClean="0"/>
              <a:t>9/18/17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ECE Application Programming: Lecture 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B89C419-ECD0-4241-83F7-60F4329A84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50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45F81E-CA6D-D54F-95CF-02A524F984F5}" type="datetime1">
              <a:rPr lang="en-US" smtClean="0"/>
              <a:t>9/18/17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F78572-DE46-8F4A-AB8C-3061F12060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5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F915A4-531A-AE47-8462-B027AB198271}" type="datetime1">
              <a:rPr lang="en-US" smtClean="0"/>
              <a:t>9/18/17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E83273-562D-704C-A275-7AF849DAB15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8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EF0A24-193E-384C-B7D5-505E4C1B5AB9}" type="datetime1">
              <a:rPr lang="en-US" smtClean="0"/>
              <a:t>9/18/17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B406E7-C0E1-0A4A-B8A1-C2BBD7D97A5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083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5DDD07-3467-294D-A9A9-80F52BB916FE}" type="datetime1">
              <a:rPr lang="en-US" smtClean="0"/>
              <a:t>9/18/17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67EAD2-318E-0A49-A53D-2BF746C75C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7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3FFE90-B2A0-974B-9CF0-6C848FEEF8F8}" type="datetime1">
              <a:rPr lang="en-US" smtClean="0"/>
              <a:t>9/18/17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D73695-B8D5-0340-8820-7FD6271DB9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1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A8131-CABD-0948-8E8E-8039B099E576}" type="datetime1">
              <a:rPr lang="en-US" smtClean="0"/>
              <a:t>9/18/17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AE5385-FAFF-BB4D-B6AA-050F98D7E8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EE2E91-24D1-9A41-8C91-C101AB0A957B}" type="datetime1">
              <a:rPr lang="en-US" smtClean="0"/>
              <a:t>9/18/17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CF8D4-0015-1648-8557-49308FFD07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81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B64426-FA90-154D-B33F-20A0F3B2E348}" type="datetime1">
              <a:rPr lang="en-US" smtClean="0"/>
              <a:t>9/18/17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20AB1-B85B-644D-8155-57B31A5968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4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CC29EA73-53BD-CC4D-9F37-778DD303FA89}" type="datetime1">
              <a:rPr lang="en-US" smtClean="0"/>
              <a:t>9/18/17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9C610077-26EF-584A-B555-0CB32349A6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79" r:id="rId1"/>
    <p:sldLayoutId id="2147484467" r:id="rId2"/>
    <p:sldLayoutId id="2147484468" r:id="rId3"/>
    <p:sldLayoutId id="2147484469" r:id="rId4"/>
    <p:sldLayoutId id="2147484470" r:id="rId5"/>
    <p:sldLayoutId id="2147484471" r:id="rId6"/>
    <p:sldLayoutId id="2147484472" r:id="rId7"/>
    <p:sldLayoutId id="2147484473" r:id="rId8"/>
    <p:sldLayoutId id="2147484474" r:id="rId9"/>
    <p:sldLayoutId id="2147484475" r:id="rId10"/>
    <p:sldLayoutId id="2147484476" r:id="rId11"/>
    <p:sldLayoutId id="2147484477" r:id="rId12"/>
    <p:sldLayoutId id="2147484478" r:id="rId13"/>
    <p:sldLayoutId id="2147484480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Zhendong_Wang@student.uml.edu" TargetMode="External"/><Relationship Id="rId3" Type="http://schemas.openxmlformats.org/officeDocument/2006/relationships/hyperlink" Target="mailto:LiN_Li@student.uml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Zhendong_Wang@student.uml.edu" TargetMode="External"/><Relationship Id="rId4" Type="http://schemas.openxmlformats.org/officeDocument/2006/relationships/hyperlink" Target="mailto:LiN_Li@student.uml.ed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3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5.wmf"/><Relationship Id="rId11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EECE.2160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ECE </a:t>
            </a:r>
            <a:r>
              <a:rPr lang="en-US" sz="4600" dirty="0">
                <a:latin typeface="Garamond" charset="0"/>
              </a:rPr>
              <a:t>Application Programming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Instructor: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Dr</a:t>
            </a:r>
            <a:r>
              <a:rPr lang="en-US" dirty="0">
                <a:latin typeface="Arial" charset="0"/>
              </a:rPr>
              <a:t>. Michael </a:t>
            </a:r>
            <a:r>
              <a:rPr lang="en-US" dirty="0" smtClean="0">
                <a:latin typeface="Arial" charset="0"/>
              </a:rPr>
              <a:t>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2017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6: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PE1: Flowcharts and debugging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Exercise: Flowchart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Arial" charset="0"/>
              </a:rPr>
              <a:t>Design a flowchart to solve the following:</a:t>
            </a:r>
          </a:p>
          <a:p>
            <a:pPr lvl="1"/>
            <a:r>
              <a:rPr lang="en-US" sz="2400" dirty="0">
                <a:latin typeface="Arial" charset="0"/>
              </a:rPr>
              <a:t>Prompt a user to enter four numbers on a single line, which represent the contents of a 2x2 array</a:t>
            </a:r>
          </a:p>
          <a:p>
            <a:pPr lvl="1"/>
            <a:r>
              <a:rPr lang="en-US" sz="2400" dirty="0">
                <a:latin typeface="Arial" charset="0"/>
              </a:rPr>
              <a:t>After reading the values, your program should print the matrix represented by these values</a:t>
            </a:r>
          </a:p>
          <a:p>
            <a:pPr lvl="2"/>
            <a:r>
              <a:rPr lang="en-US" sz="2000" dirty="0">
                <a:latin typeface="Arial" charset="0"/>
              </a:rPr>
              <a:t>For example, if the user enters </a:t>
            </a:r>
            <a:r>
              <a:rPr lang="ja-JP" altLang="en-US" sz="2000" dirty="0">
                <a:latin typeface="Arial" charset="0"/>
              </a:rPr>
              <a:t>“</a:t>
            </a:r>
            <a:r>
              <a:rPr lang="en-US" sz="2000" dirty="0">
                <a:latin typeface="Courier New" charset="0"/>
                <a:cs typeface="Courier New" charset="0"/>
              </a:rPr>
              <a:t>1 2 3 4</a:t>
            </a:r>
            <a:r>
              <a:rPr lang="ja-JP" altLang="en-US" sz="2000" dirty="0">
                <a:latin typeface="Arial" charset="0"/>
              </a:rPr>
              <a:t>”</a:t>
            </a:r>
            <a:r>
              <a:rPr lang="en-US" sz="2000" dirty="0">
                <a:latin typeface="Arial" charset="0"/>
              </a:rPr>
              <a:t>, print:</a:t>
            </a:r>
            <a:r>
              <a:rPr lang="en-US" sz="2000" dirty="0">
                <a:latin typeface="Courier New" charset="0"/>
                <a:cs typeface="Courier New" charset="0"/>
              </a:rPr>
              <a:t> </a:t>
            </a:r>
          </a:p>
          <a:p>
            <a:pPr lvl="1">
              <a:buFont typeface="Wingdings" charset="0"/>
              <a:buNone/>
            </a:pPr>
            <a:r>
              <a:rPr lang="en-US" sz="2400">
                <a:latin typeface="Courier New" charset="0"/>
                <a:cs typeface="Courier New" charset="0"/>
              </a:rPr>
              <a:t>      </a:t>
            </a:r>
            <a:r>
              <a:rPr lang="en-US" sz="2400" smtClean="0">
                <a:latin typeface="Courier New" charset="0"/>
                <a:cs typeface="Courier New" charset="0"/>
              </a:rPr>
              <a:t>1  </a:t>
            </a:r>
            <a:r>
              <a:rPr lang="en-US" sz="2400">
                <a:latin typeface="Courier New" charset="0"/>
                <a:cs typeface="Courier New" charset="0"/>
              </a:rPr>
              <a:t>2</a:t>
            </a:r>
          </a:p>
          <a:p>
            <a:pPr lvl="1">
              <a:buFont typeface="Wingdings" charset="0"/>
              <a:buNone/>
            </a:pPr>
            <a:r>
              <a:rPr lang="en-US" sz="2400" dirty="0">
                <a:latin typeface="Courier New" charset="0"/>
                <a:cs typeface="Courier New" charset="0"/>
              </a:rPr>
              <a:t>	    3  4</a:t>
            </a:r>
          </a:p>
          <a:p>
            <a:pPr lvl="2"/>
            <a:r>
              <a:rPr lang="en-US" sz="2000" dirty="0">
                <a:latin typeface="Arial" charset="0"/>
              </a:rPr>
              <a:t>Assume all values have the same number of digits</a:t>
            </a:r>
          </a:p>
          <a:p>
            <a:pPr lvl="1"/>
            <a:r>
              <a:rPr lang="en-US" sz="2400" dirty="0">
                <a:latin typeface="Arial" charset="0"/>
              </a:rPr>
              <a:t>Also, calculate the matrix determinant and print it on a separate line</a:t>
            </a:r>
          </a:p>
          <a:p>
            <a:pPr lvl="2"/>
            <a:r>
              <a:rPr lang="en-US" sz="2000" dirty="0">
                <a:latin typeface="Arial" charset="0"/>
              </a:rPr>
              <a:t>In the example above, determinant = (1x4) - (2x3) = 4-6 = -2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4C72C4C-4099-3645-B35A-968469754AC7}" type="datetime1">
              <a:rPr lang="en-US" smtClean="0">
                <a:latin typeface="Garamond" charset="0"/>
              </a:rPr>
              <a:t>9/18/17</a:t>
            </a:fld>
            <a:endParaRPr lang="en-US">
              <a:latin typeface="Garamond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 Application Programming: Lecture 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CB7CD94-676C-A646-B10D-34D18983B456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Flowchart: solution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4A19596-5C3C-1B4D-871D-8AAD027C1959}" type="datetime1">
              <a:rPr lang="en-US" smtClean="0">
                <a:latin typeface="Garamond" charset="0"/>
              </a:rPr>
              <a:t>9/18/17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E67A257-41A8-5E4E-9B9A-CB0D6312BC0F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  <p:pic>
        <p:nvPicPr>
          <p:cNvPr id="1639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9563" y="1050925"/>
            <a:ext cx="3475037" cy="512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Converting flowchart to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data are used in the process?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Can those data be represented as constants?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not, what variables are needed?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How many?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What type(s)?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How should variables be named?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C statement corresponds to each process step?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Input statements: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Output statements: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Terminators: start/end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main()</a:t>
            </a:r>
            <a:r>
              <a:rPr lang="en-US" dirty="0" smtClean="0"/>
              <a:t> function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Will generalize later to any function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General process steps: basic expressions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May need multiple lines of code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0F57172-13EF-6B4B-B885-F0FDCD545A71}" type="datetime1">
              <a:rPr lang="en-US" smtClean="0">
                <a:latin typeface="Garamond" charset="0"/>
              </a:rPr>
              <a:t>9/18/17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717274-A51A-4040-92B1-2EDF7663E2A5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Debugging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Most IDEs allow ability to view state of program while running through 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debugger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View variable values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Execute program: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One line at a time (</a:t>
            </a:r>
            <a:r>
              <a:rPr lang="en-US" dirty="0" smtClean="0">
                <a:solidFill>
                  <a:srgbClr val="0000FF"/>
                </a:solidFill>
              </a:rPr>
              <a:t>single step</a:t>
            </a:r>
            <a:r>
              <a:rPr lang="en-US" dirty="0" smtClean="0"/>
              <a:t>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By running until reaching a pre-defined stopping point (</a:t>
            </a:r>
            <a:r>
              <a:rPr lang="en-US" dirty="0" smtClean="0">
                <a:solidFill>
                  <a:srgbClr val="0000FF"/>
                </a:solidFill>
              </a:rPr>
              <a:t>breakpoint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isolate bugs without altering program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Alternate solution: inserting print statements to show program state at various points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Disadvantages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Inefficient--repeated compilation, must keep adding statements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May actually alter operation of other statements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20F870F-DD64-7447-B26C-99694F36900F}" type="datetime1">
              <a:rPr lang="en-US" smtClean="0">
                <a:latin typeface="Garamond" charset="0"/>
              </a:rPr>
              <a:t>9/18/17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992467D-A545-7545-B1A9-C912DDFF68B3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</a:t>
            </a:r>
          </a:p>
          <a:p>
            <a:pPr lvl="1"/>
            <a:r>
              <a:rPr lang="en-US" dirty="0">
                <a:latin typeface="Arial" charset="0"/>
              </a:rPr>
              <a:t>Conditional statements: if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>
                <a:latin typeface="Arial" charset="0"/>
              </a:rPr>
              <a:t>Program 2 </a:t>
            </a:r>
            <a:r>
              <a:rPr lang="en-US" dirty="0" smtClean="0">
                <a:latin typeface="Arial" charset="0"/>
              </a:rPr>
              <a:t>due 9/20</a:t>
            </a:r>
          </a:p>
          <a:p>
            <a:pPr lvl="1"/>
            <a:r>
              <a:rPr lang="en-US" dirty="0">
                <a:latin typeface="Arial" charset="0"/>
              </a:rPr>
              <a:t>Program 1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9/22</a:t>
            </a:r>
          </a:p>
          <a:p>
            <a:pPr lvl="2"/>
            <a:r>
              <a:rPr lang="en-US" dirty="0">
                <a:latin typeface="Arial" charset="0"/>
              </a:rPr>
              <a:t>When you submit a </a:t>
            </a:r>
            <a:r>
              <a:rPr lang="en-US" dirty="0" err="1">
                <a:latin typeface="Arial" charset="0"/>
              </a:rPr>
              <a:t>regrade</a:t>
            </a:r>
            <a:r>
              <a:rPr lang="en-US" dirty="0">
                <a:latin typeface="Arial" charset="0"/>
              </a:rPr>
              <a:t>, please e-mail the TAs (</a:t>
            </a:r>
            <a:r>
              <a:rPr lang="en-US" dirty="0">
                <a:latin typeface="Arial" charset="0"/>
                <a:hlinkClick r:id="rId2"/>
              </a:rPr>
              <a:t>Zhendong_Wang@student.uml.edu</a:t>
            </a:r>
            <a:r>
              <a:rPr lang="en-US" dirty="0">
                <a:latin typeface="Arial" charset="0"/>
              </a:rPr>
              <a:t>, </a:t>
            </a:r>
            <a:r>
              <a:rPr lang="en-US" dirty="0">
                <a:latin typeface="Arial" charset="0"/>
                <a:hlinkClick r:id="rId3"/>
              </a:rPr>
              <a:t>LiN_Li@student.uml.edu</a:t>
            </a:r>
            <a:r>
              <a:rPr lang="en-US">
                <a:latin typeface="Arial" charset="0"/>
              </a:rPr>
              <a:t>) and CC me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47B2B20-0A0E-B740-B6BA-ACBD1B12813D}" type="datetime1">
              <a:rPr lang="en-US" smtClean="0">
                <a:latin typeface="Garamond" charset="0"/>
              </a:rPr>
              <a:t>9/18/17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50CF91C-3FAF-9F4B-8A91-B879344D54EA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512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>
                <a:latin typeface="Arial" charset="0"/>
              </a:rPr>
              <a:t>Program 2 </a:t>
            </a:r>
            <a:r>
              <a:rPr lang="en-US" dirty="0" smtClean="0">
                <a:latin typeface="Arial" charset="0"/>
              </a:rPr>
              <a:t>due 9/20</a:t>
            </a:r>
          </a:p>
          <a:p>
            <a:pPr lvl="1"/>
            <a:r>
              <a:rPr lang="en-US" dirty="0" smtClean="0">
                <a:latin typeface="Arial" charset="0"/>
              </a:rPr>
              <a:t>Program 1 </a:t>
            </a:r>
            <a:r>
              <a:rPr lang="en-US" dirty="0" err="1" smtClean="0">
                <a:latin typeface="Arial" charset="0"/>
              </a:rPr>
              <a:t>regrades</a:t>
            </a:r>
            <a:r>
              <a:rPr lang="en-US" dirty="0" smtClean="0">
                <a:latin typeface="Arial" charset="0"/>
              </a:rPr>
              <a:t> due 9/22</a:t>
            </a:r>
          </a:p>
          <a:p>
            <a:pPr lvl="2"/>
            <a:r>
              <a:rPr lang="en-US" dirty="0" smtClean="0">
                <a:latin typeface="Arial" charset="0"/>
              </a:rPr>
              <a:t>When you submit a </a:t>
            </a:r>
            <a:r>
              <a:rPr lang="en-US" dirty="0" err="1" smtClean="0">
                <a:latin typeface="Arial" charset="0"/>
              </a:rPr>
              <a:t>regrade</a:t>
            </a:r>
            <a:r>
              <a:rPr lang="en-US" dirty="0" smtClean="0">
                <a:latin typeface="Arial" charset="0"/>
              </a:rPr>
              <a:t>, please e-mail the TAs (</a:t>
            </a:r>
            <a:r>
              <a:rPr lang="en-US" dirty="0" smtClean="0">
                <a:latin typeface="Arial" charset="0"/>
                <a:hlinkClick r:id="rId3"/>
              </a:rPr>
              <a:t>Zhendong_Wang@student.uml.edu</a:t>
            </a:r>
            <a:r>
              <a:rPr lang="en-US" dirty="0" smtClean="0">
                <a:latin typeface="Arial" charset="0"/>
              </a:rPr>
              <a:t>, </a:t>
            </a:r>
            <a:r>
              <a:rPr lang="en-US" dirty="0" smtClean="0">
                <a:latin typeface="Arial" charset="0"/>
                <a:hlinkClick r:id="rId4"/>
              </a:rPr>
              <a:t>LiN_Li@student.uml.edu</a:t>
            </a:r>
            <a:r>
              <a:rPr lang="en-US" dirty="0" smtClean="0">
                <a:latin typeface="Arial" charset="0"/>
              </a:rPr>
              <a:t>) and CC me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Review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Basic variable input with </a:t>
            </a:r>
            <a:r>
              <a:rPr lang="en-US" dirty="0" err="1">
                <a:latin typeface="Arial" charset="0"/>
              </a:rPr>
              <a:t>scanf</a:t>
            </a:r>
            <a:r>
              <a:rPr lang="en-US" dirty="0">
                <a:latin typeface="Arial" charset="0"/>
              </a:rPr>
              <a:t>()</a:t>
            </a:r>
          </a:p>
          <a:p>
            <a:r>
              <a:rPr lang="en-US" dirty="0">
                <a:latin typeface="Arial" charset="0"/>
              </a:rPr>
              <a:t>Today’s lecture</a:t>
            </a:r>
          </a:p>
          <a:p>
            <a:pPr lvl="1"/>
            <a:r>
              <a:rPr lang="en-US" dirty="0">
                <a:latin typeface="Arial" charset="0"/>
              </a:rPr>
              <a:t>PE1: Flowcharts and debugging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509BDCA-5EC7-1B4B-ABD0-E8414D7725F2}" type="datetime1">
              <a:rPr lang="en-US" smtClean="0">
                <a:latin typeface="Garamond" charset="0"/>
              </a:rPr>
              <a:t>9/18/17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5CED52A-8CE3-1D4A-9691-F41F3F362043}" type="slidenum">
              <a:rPr lang="en-US">
                <a:latin typeface="Garamond" charset="0"/>
              </a:rPr>
              <a:pPr eaLnBrk="1" hangingPunct="1"/>
              <a:t>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scanf()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To read input, use format specifiers in </a:t>
            </a:r>
            <a:r>
              <a:rPr lang="en-US">
                <a:latin typeface="Courier New" charset="0"/>
                <a:cs typeface="Courier New" charset="0"/>
              </a:rPr>
              <a:t>scanf() </a:t>
            </a:r>
            <a:r>
              <a:rPr lang="en-US">
                <a:latin typeface="Arial" charset="0"/>
              </a:rPr>
              <a:t>format string, followed by addresses of variables</a:t>
            </a:r>
          </a:p>
          <a:p>
            <a:pPr lvl="1"/>
            <a:r>
              <a:rPr lang="en-US" sz="2800">
                <a:latin typeface="Courier New" charset="0"/>
              </a:rPr>
              <a:t>scanf("%d %f",&amp;hours,&amp;rate);</a:t>
            </a:r>
          </a:p>
          <a:p>
            <a:r>
              <a:rPr lang="en-US">
                <a:latin typeface="Arial" charset="0"/>
              </a:rPr>
              <a:t>Space in format string only matters if using </a:t>
            </a:r>
            <a:r>
              <a:rPr lang="en-US">
                <a:latin typeface="Courier New" charset="0"/>
                <a:cs typeface="Courier New" charset="0"/>
              </a:rPr>
              <a:t>%c </a:t>
            </a:r>
            <a:r>
              <a:rPr lang="en-US">
                <a:latin typeface="Arial" charset="0"/>
              </a:rPr>
              <a:t>format specifier</a:t>
            </a:r>
          </a:p>
          <a:p>
            <a:r>
              <a:rPr lang="en-US">
                <a:latin typeface="Arial" charset="0"/>
              </a:rPr>
              <a:t>If format of input does not match format specifier, </a:t>
            </a:r>
            <a:r>
              <a:rPr lang="en-US">
                <a:latin typeface="Courier New" charset="0"/>
                <a:cs typeface="Courier New" charset="0"/>
              </a:rPr>
              <a:t>scanf()</a:t>
            </a:r>
            <a:r>
              <a:rPr lang="en-US">
                <a:latin typeface="Arial" charset="0"/>
              </a:rPr>
              <a:t> stops and returns # values successfully read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505E142-A25B-3740-921B-A5604AEB49F7}" type="datetime1">
              <a:rPr lang="en-US" smtClean="0">
                <a:latin typeface="Garamond" charset="0"/>
              </a:rPr>
              <a:t>9/18/17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936C010-7CE5-6843-B884-E4598B941BD8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Visual Studio users will see an error message when using scanf()</a:t>
            </a:r>
          </a:p>
          <a:p>
            <a:pPr lvl="1"/>
            <a:r>
              <a:rPr lang="en-US">
                <a:latin typeface="Arial" charset="0"/>
              </a:rPr>
              <a:t>Function is technically not secure (not that it matters for our purposes)</a:t>
            </a:r>
          </a:p>
          <a:p>
            <a:pPr lvl="1"/>
            <a:r>
              <a:rPr lang="en-US">
                <a:latin typeface="Arial" charset="0"/>
              </a:rPr>
              <a:t>Suggests use of scanf_s()</a:t>
            </a:r>
          </a:p>
          <a:p>
            <a:pPr lvl="2"/>
            <a:r>
              <a:rPr lang="en-US">
                <a:latin typeface="Arial" charset="0"/>
              </a:rPr>
              <a:t>Windows-specific </a:t>
            </a:r>
            <a:r>
              <a:rPr lang="ja-JP" altLang="en-US">
                <a:latin typeface="Arial" charset="0"/>
              </a:rPr>
              <a:t>“</a:t>
            </a:r>
            <a:r>
              <a:rPr lang="en-US">
                <a:latin typeface="Arial" charset="0"/>
              </a:rPr>
              <a:t>secure</a:t>
            </a:r>
            <a:r>
              <a:rPr lang="ja-JP" altLang="en-US">
                <a:latin typeface="Arial" charset="0"/>
              </a:rPr>
              <a:t>”</a:t>
            </a:r>
            <a:r>
              <a:rPr lang="en-US">
                <a:latin typeface="Arial" charset="0"/>
              </a:rPr>
              <a:t> scan function</a:t>
            </a:r>
          </a:p>
          <a:p>
            <a:r>
              <a:rPr lang="en-US">
                <a:latin typeface="Arial" charset="0"/>
              </a:rPr>
              <a:t>Preferred method of removing warnings:</a:t>
            </a:r>
          </a:p>
          <a:p>
            <a:pPr lvl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#define </a:t>
            </a:r>
            <a:r>
              <a:rPr lang="en-US" b="1">
                <a:latin typeface="Courier New" charset="0"/>
                <a:cs typeface="Courier New" charset="0"/>
              </a:rPr>
              <a:t>_CRT_SECURE_NO_WARNINGS</a:t>
            </a:r>
          </a:p>
          <a:p>
            <a:r>
              <a:rPr lang="en-US">
                <a:latin typeface="Arial" charset="0"/>
              </a:rPr>
              <a:t>That line must come before</a:t>
            </a:r>
          </a:p>
          <a:p>
            <a:pPr lvl="1">
              <a:buFont typeface="Wingdings" charset="0"/>
              <a:buNone/>
            </a:pPr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#include 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&lt;stdio.h&gt;</a:t>
            </a:r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scanf() and scanf_s()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2A6B716-FEA8-AB4E-ADDB-365126E2A891}" type="datetime1">
              <a:rPr lang="en-US" smtClean="0">
                <a:latin typeface="Garamond" charset="0"/>
              </a:rPr>
              <a:t>9/18/17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7FFB39-6A75-984D-96DE-C2375AE4B24D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646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Variables: </a:t>
            </a:r>
            <a:r>
              <a:rPr lang="en-US">
                <a:latin typeface="Courier New" charset="0"/>
                <a:cs typeface="Courier New" charset="0"/>
              </a:rPr>
              <a:t>int i; double d; char c;</a:t>
            </a:r>
          </a:p>
          <a:p>
            <a:r>
              <a:rPr lang="en-US">
                <a:latin typeface="Arial" charset="0"/>
                <a:cs typeface="Courier New" charset="0"/>
              </a:rPr>
              <a:t>What values are read for each of the following inputs and </a:t>
            </a:r>
            <a:r>
              <a:rPr lang="en-US">
                <a:latin typeface="Courier New" charset="0"/>
                <a:cs typeface="Courier New" charset="0"/>
              </a:rPr>
              <a:t>scanf()</a:t>
            </a:r>
            <a:r>
              <a:rPr lang="en-US">
                <a:latin typeface="Arial" charset="0"/>
                <a:cs typeface="Courier New" charset="0"/>
              </a:rPr>
              <a:t> calls? Assume the input is as follows: </a:t>
            </a:r>
            <a:r>
              <a:rPr lang="en-US">
                <a:latin typeface="Courier New" charset="0"/>
                <a:cs typeface="Courier New" charset="0"/>
              </a:rPr>
              <a:t>34 5.7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scanf("%d%lf", &amp;i, &amp;d) </a:t>
            </a:r>
            <a:endParaRPr lang="en-US">
              <a:latin typeface="Courier New" charset="0"/>
              <a:cs typeface="Courier New" charset="0"/>
              <a:sym typeface="Wingdings" charset="0"/>
            </a:endParaRP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       %lf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&amp;d)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%lf%d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&amp;d, &amp;i)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%d%c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&amp;c) </a:t>
            </a:r>
          </a:p>
          <a:p>
            <a:pPr lvl="1"/>
            <a:r>
              <a:rPr lang="en-US">
                <a:latin typeface="Courier New" charset="0"/>
                <a:cs typeface="Courier New" charset="0"/>
                <a:sym typeface="Wingdings" charset="0"/>
              </a:rPr>
              <a:t>scanf(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%d %c</a:t>
            </a:r>
            <a:r>
              <a:rPr lang="en-US">
                <a:latin typeface="Courier New" charset="0"/>
                <a:cs typeface="Courier New" charset="0"/>
              </a:rPr>
              <a:t>"</a:t>
            </a:r>
            <a:r>
              <a:rPr lang="en-US">
                <a:latin typeface="Courier New" charset="0"/>
                <a:cs typeface="Courier New" charset="0"/>
                <a:sym typeface="Wingdings" charset="0"/>
              </a:rPr>
              <a:t>, &amp;i, &amp;c) 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6EB42EA-CF1E-E549-831E-49AD270290DD}" type="datetime1">
              <a:rPr lang="en-US" smtClean="0">
                <a:latin typeface="Garamond" charset="0"/>
              </a:rPr>
              <a:t>9/18/17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EC87FFD-9EEC-8145-9D1C-51F23A5669FF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What values are read for each of the following inputs and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()</a:t>
            </a:r>
            <a:r>
              <a:rPr lang="en-US" dirty="0" smtClean="0">
                <a:ea typeface="+mn-ea"/>
                <a:cs typeface="Courier New" pitchFamily="49" charset="0"/>
              </a:rPr>
              <a:t> calls?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d%lf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&amp;i, &amp;d)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d = 5.7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%d       %lf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&amp;d)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d = 5.7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lf%d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&amp;d, &amp;i)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d = 34, i = 5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</a:t>
            </a: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d%c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&amp;c)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c = ' ' </a:t>
            </a:r>
            <a:r>
              <a:rPr lang="en-US" dirty="0" smtClean="0">
                <a:cs typeface="Courier New" pitchFamily="49" charset="0"/>
                <a:sym typeface="Wingdings" pitchFamily="2" charset="2"/>
              </a:rPr>
              <a:t>(space)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scanf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%d %c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"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, &amp;i, &amp;c)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	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 i = 34, c </a:t>
            </a:r>
            <a:r>
              <a:rPr lang="en-US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= '5'</a:t>
            </a:r>
            <a:endParaRPr lang="en-US" dirty="0" smtClean="0">
              <a:latin typeface="Courier New" pitchFamily="49" charset="0"/>
              <a:cs typeface="Courier New" pitchFamily="49" charset="0"/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5BC4684-049F-434D-A0C3-542C593EB77F}" type="datetime1">
              <a:rPr lang="en-US" smtClean="0">
                <a:latin typeface="Garamond" charset="0"/>
              </a:rPr>
              <a:t>9/18/17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5A2CD54-270B-CE42-B05F-1FE50264FFA0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Flowcharts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Graphical representation of process</a:t>
            </a:r>
          </a:p>
          <a:p>
            <a:pPr lvl="1"/>
            <a:r>
              <a:rPr lang="en-US">
                <a:latin typeface="Arial" charset="0"/>
              </a:rPr>
              <a:t>Shows all steps and their order</a:t>
            </a:r>
          </a:p>
          <a:p>
            <a:pPr lvl="1"/>
            <a:r>
              <a:rPr lang="en-US">
                <a:latin typeface="Arial" charset="0"/>
              </a:rPr>
              <a:t>In programming, use to organize program before writing code</a:t>
            </a:r>
          </a:p>
          <a:p>
            <a:r>
              <a:rPr lang="en-US">
                <a:latin typeface="Arial" charset="0"/>
              </a:rPr>
              <a:t>Basic elements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6824AA1-5E08-6543-9F44-1D8F1E07C1DD}" type="datetime1">
              <a:rPr lang="en-US" smtClean="0">
                <a:latin typeface="Garamond" charset="0"/>
              </a:rPr>
              <a:t>9/18/17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2FA24FA-708E-2F43-AF89-AB905AA28E32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  <p:sp>
        <p:nvSpPr>
          <p:cNvPr id="11271" name="AutoShape 4"/>
          <p:cNvSpPr>
            <a:spLocks noChangeArrowheads="1"/>
          </p:cNvSpPr>
          <p:nvPr/>
        </p:nvSpPr>
        <p:spPr bwMode="auto">
          <a:xfrm>
            <a:off x="1295400" y="3657600"/>
            <a:ext cx="1371600" cy="457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AutoShape 5"/>
          <p:cNvSpPr>
            <a:spLocks noChangeArrowheads="1"/>
          </p:cNvSpPr>
          <p:nvPr/>
        </p:nvSpPr>
        <p:spPr bwMode="auto">
          <a:xfrm>
            <a:off x="1295400" y="5257800"/>
            <a:ext cx="1371600" cy="457200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AutoShape 7"/>
          <p:cNvSpPr>
            <a:spLocks noChangeArrowheads="1"/>
          </p:cNvSpPr>
          <p:nvPr/>
        </p:nvSpPr>
        <p:spPr bwMode="auto">
          <a:xfrm>
            <a:off x="1295400" y="4495800"/>
            <a:ext cx="1371600" cy="457200"/>
          </a:xfrm>
          <a:prstGeom prst="flowChartInputOutpu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AutoShape 9"/>
          <p:cNvSpPr>
            <a:spLocks noChangeArrowheads="1"/>
          </p:cNvSpPr>
          <p:nvPr/>
        </p:nvSpPr>
        <p:spPr bwMode="auto">
          <a:xfrm>
            <a:off x="4495800" y="3733800"/>
            <a:ext cx="1371600" cy="304800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AutoShape 10"/>
          <p:cNvSpPr>
            <a:spLocks noChangeArrowheads="1"/>
          </p:cNvSpPr>
          <p:nvPr/>
        </p:nvSpPr>
        <p:spPr bwMode="auto">
          <a:xfrm>
            <a:off x="4876800" y="4495800"/>
            <a:ext cx="457200" cy="457200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6" name="AutoShape 11"/>
          <p:cNvSpPr>
            <a:spLocks noChangeArrowheads="1"/>
          </p:cNvSpPr>
          <p:nvPr/>
        </p:nvSpPr>
        <p:spPr bwMode="auto">
          <a:xfrm>
            <a:off x="4906963" y="5257800"/>
            <a:ext cx="381000" cy="457200"/>
          </a:xfrm>
          <a:prstGeom prst="flowChartOffpage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7" name="Text Box 14"/>
          <p:cNvSpPr txBox="1">
            <a:spLocks noChangeArrowheads="1"/>
          </p:cNvSpPr>
          <p:nvPr/>
        </p:nvSpPr>
        <p:spPr bwMode="auto">
          <a:xfrm>
            <a:off x="2667000" y="36576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Process</a:t>
            </a:r>
          </a:p>
        </p:txBody>
      </p:sp>
      <p:sp>
        <p:nvSpPr>
          <p:cNvPr id="11278" name="Text Box 17"/>
          <p:cNvSpPr txBox="1">
            <a:spLocks noChangeArrowheads="1"/>
          </p:cNvSpPr>
          <p:nvPr/>
        </p:nvSpPr>
        <p:spPr bwMode="auto">
          <a:xfrm>
            <a:off x="2667000" y="5257800"/>
            <a:ext cx="2057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Decision</a:t>
            </a:r>
          </a:p>
        </p:txBody>
      </p:sp>
      <p:sp>
        <p:nvSpPr>
          <p:cNvPr id="11279" name="Text Box 19"/>
          <p:cNvSpPr txBox="1">
            <a:spLocks noChangeArrowheads="1"/>
          </p:cNvSpPr>
          <p:nvPr/>
        </p:nvSpPr>
        <p:spPr bwMode="auto">
          <a:xfrm>
            <a:off x="2667000" y="44958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Input/Output</a:t>
            </a:r>
          </a:p>
        </p:txBody>
      </p:sp>
      <p:sp>
        <p:nvSpPr>
          <p:cNvPr id="11280" name="Text Box 21"/>
          <p:cNvSpPr txBox="1">
            <a:spLocks noChangeArrowheads="1"/>
          </p:cNvSpPr>
          <p:nvPr/>
        </p:nvSpPr>
        <p:spPr bwMode="auto">
          <a:xfrm>
            <a:off x="5867400" y="3657600"/>
            <a:ext cx="2590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Terminator (start/end)</a:t>
            </a:r>
          </a:p>
        </p:txBody>
      </p:sp>
      <p:sp>
        <p:nvSpPr>
          <p:cNvPr id="11281" name="Text Box 22"/>
          <p:cNvSpPr txBox="1">
            <a:spLocks noChangeArrowheads="1"/>
          </p:cNvSpPr>
          <p:nvPr/>
        </p:nvSpPr>
        <p:spPr bwMode="auto">
          <a:xfrm>
            <a:off x="5867400" y="44958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Connector</a:t>
            </a:r>
          </a:p>
        </p:txBody>
      </p:sp>
      <p:sp>
        <p:nvSpPr>
          <p:cNvPr id="11282" name="Text Box 23"/>
          <p:cNvSpPr txBox="1">
            <a:spLocks noChangeArrowheads="1"/>
          </p:cNvSpPr>
          <p:nvPr/>
        </p:nvSpPr>
        <p:spPr bwMode="auto">
          <a:xfrm>
            <a:off x="5867400" y="5257800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/>
              <a:t>Connector (off page)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/>
          <a:lstStyle/>
          <a:p>
            <a:r>
              <a:rPr lang="en-US" sz="4000">
                <a:latin typeface="Garamond" charset="0"/>
              </a:rPr>
              <a:t>Example: Quadratic Equation Solver</a:t>
            </a:r>
          </a:p>
        </p:txBody>
      </p:sp>
      <p:sp>
        <p:nvSpPr>
          <p:cNvPr id="12291" name="AutoShape 5"/>
          <p:cNvSpPr>
            <a:spLocks noChangeArrowheads="1"/>
          </p:cNvSpPr>
          <p:nvPr/>
        </p:nvSpPr>
        <p:spPr bwMode="auto">
          <a:xfrm>
            <a:off x="1447800" y="22098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“Quadratic Equation Solver”</a:t>
            </a:r>
          </a:p>
        </p:txBody>
      </p:sp>
      <p:sp>
        <p:nvSpPr>
          <p:cNvPr id="12292" name="AutoShape 21"/>
          <p:cNvSpPr>
            <a:spLocks noChangeArrowheads="1"/>
          </p:cNvSpPr>
          <p:nvPr/>
        </p:nvSpPr>
        <p:spPr bwMode="auto">
          <a:xfrm>
            <a:off x="1447800" y="32004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“Enter A, B, C: ”</a:t>
            </a:r>
          </a:p>
        </p:txBody>
      </p:sp>
      <p:sp>
        <p:nvSpPr>
          <p:cNvPr id="12293" name="AutoShape 22"/>
          <p:cNvSpPr>
            <a:spLocks noChangeArrowheads="1"/>
          </p:cNvSpPr>
          <p:nvPr/>
        </p:nvSpPr>
        <p:spPr bwMode="auto">
          <a:xfrm>
            <a:off x="1447800" y="41910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Input A, B, C</a:t>
            </a:r>
          </a:p>
        </p:txBody>
      </p:sp>
      <p:sp>
        <p:nvSpPr>
          <p:cNvPr id="12294" name="AutoShape 34"/>
          <p:cNvSpPr>
            <a:spLocks noChangeArrowheads="1"/>
          </p:cNvSpPr>
          <p:nvPr/>
        </p:nvSpPr>
        <p:spPr bwMode="auto">
          <a:xfrm>
            <a:off x="1600200" y="1371600"/>
            <a:ext cx="2209800" cy="457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Start</a:t>
            </a:r>
          </a:p>
        </p:txBody>
      </p:sp>
      <p:sp>
        <p:nvSpPr>
          <p:cNvPr id="12295" name="Line 36"/>
          <p:cNvSpPr>
            <a:spLocks noChangeShapeType="1"/>
          </p:cNvSpPr>
          <p:nvPr/>
        </p:nvSpPr>
        <p:spPr bwMode="auto">
          <a:xfrm>
            <a:off x="2743200" y="182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37"/>
          <p:cNvSpPr>
            <a:spLocks noChangeShapeType="1"/>
          </p:cNvSpPr>
          <p:nvPr/>
        </p:nvSpPr>
        <p:spPr bwMode="auto">
          <a:xfrm>
            <a:off x="2743200" y="2743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38"/>
          <p:cNvSpPr>
            <a:spLocks noChangeShapeType="1"/>
          </p:cNvSpPr>
          <p:nvPr/>
        </p:nvSpPr>
        <p:spPr bwMode="auto">
          <a:xfrm>
            <a:off x="27432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39"/>
          <p:cNvSpPr>
            <a:spLocks noChangeShapeType="1"/>
          </p:cNvSpPr>
          <p:nvPr/>
        </p:nvSpPr>
        <p:spPr bwMode="auto">
          <a:xfrm>
            <a:off x="2743200" y="4724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E5B70D6-2ADE-9F40-8384-8D2A94F2583F}" type="datetime1">
              <a:rPr lang="en-US" smtClean="0">
                <a:latin typeface="Garamond" charset="0"/>
              </a:rPr>
              <a:t>9/18/17</a:t>
            </a:fld>
            <a:endParaRPr lang="en-US">
              <a:latin typeface="Garamond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759139-E1FB-344A-91C8-B121C58C171F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6</a:t>
            </a:r>
            <a:endParaRPr lang="en-US" altLang="en-US"/>
          </a:p>
        </p:txBody>
      </p:sp>
      <p:pic>
        <p:nvPicPr>
          <p:cNvPr id="12302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8075" y="5105400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2"/>
          <p:cNvSpPr>
            <a:spLocks noChangeArrowheads="1"/>
          </p:cNvSpPr>
          <p:nvPr/>
        </p:nvSpPr>
        <p:spPr bwMode="auto">
          <a:xfrm>
            <a:off x="2209800" y="3505200"/>
            <a:ext cx="13716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15" name="AutoShape 58"/>
          <p:cNvSpPr>
            <a:spLocks noChangeArrowheads="1"/>
          </p:cNvSpPr>
          <p:nvPr/>
        </p:nvSpPr>
        <p:spPr bwMode="auto">
          <a:xfrm>
            <a:off x="1828800" y="5486400"/>
            <a:ext cx="35052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6" name="AutoShape 21"/>
          <p:cNvSpPr>
            <a:spLocks noChangeArrowheads="1"/>
          </p:cNvSpPr>
          <p:nvPr/>
        </p:nvSpPr>
        <p:spPr bwMode="auto">
          <a:xfrm>
            <a:off x="2209800" y="4495800"/>
            <a:ext cx="28956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2209800" y="274638"/>
            <a:ext cx="6858000" cy="944562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Quadratic Equation Solver (cont.)</a:t>
            </a:r>
          </a:p>
        </p:txBody>
      </p:sp>
      <p:graphicFrame>
        <p:nvGraphicFramePr>
          <p:cNvPr id="13318" name="Object 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438400" y="3581400"/>
          <a:ext cx="762000" cy="523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2" name="Equation" r:id="rId3" imgW="571252" imgH="393529" progId="Equation.3">
                  <p:embed/>
                </p:oleObj>
              </mc:Choice>
              <mc:Fallback>
                <p:oleObj name="Equation" r:id="rId3" imgW="571252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81400"/>
                        <a:ext cx="762000" cy="523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86000" y="4572000"/>
          <a:ext cx="26670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3" name="Equation" r:id="rId5" imgW="2463800" imgH="431800" progId="Equation.3">
                  <p:embed/>
                </p:oleObj>
              </mc:Choice>
              <mc:Fallback>
                <p:oleObj name="Equation" r:id="rId5" imgW="24638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572000"/>
                        <a:ext cx="26670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0" name="Object 4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1981200" y="5530850"/>
          <a:ext cx="28956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4" name="Equation" r:id="rId7" imgW="2222500" imgH="431800" progId="Equation.3">
                  <p:embed/>
                </p:oleObj>
              </mc:Choice>
              <mc:Fallback>
                <p:oleObj name="Equation" r:id="rId7" imgW="22225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530850"/>
                        <a:ext cx="28956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Line 7"/>
          <p:cNvSpPr>
            <a:spLocks noChangeShapeType="1"/>
          </p:cNvSpPr>
          <p:nvPr/>
        </p:nvSpPr>
        <p:spPr bwMode="auto">
          <a:xfrm>
            <a:off x="8382000" y="18288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2" name="AutoShape 14"/>
          <p:cNvSpPr>
            <a:spLocks noChangeArrowheads="1"/>
          </p:cNvSpPr>
          <p:nvPr/>
        </p:nvSpPr>
        <p:spPr bwMode="auto">
          <a:xfrm>
            <a:off x="533400" y="13716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A = 0?</a:t>
            </a:r>
          </a:p>
        </p:txBody>
      </p:sp>
      <p:sp>
        <p:nvSpPr>
          <p:cNvPr id="13323" name="Line 15"/>
          <p:cNvSpPr>
            <a:spLocks noChangeShapeType="1"/>
          </p:cNvSpPr>
          <p:nvPr/>
        </p:nvSpPr>
        <p:spPr bwMode="auto">
          <a:xfrm>
            <a:off x="1905000" y="17526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6"/>
          <p:cNvSpPr>
            <a:spLocks noChangeShapeType="1"/>
          </p:cNvSpPr>
          <p:nvPr/>
        </p:nvSpPr>
        <p:spPr bwMode="auto">
          <a:xfrm>
            <a:off x="1219200" y="2133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1600200" y="14478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3326" name="Text Box 18"/>
          <p:cNvSpPr txBox="1">
            <a:spLocks noChangeArrowheads="1"/>
          </p:cNvSpPr>
          <p:nvPr/>
        </p:nvSpPr>
        <p:spPr bwMode="auto">
          <a:xfrm>
            <a:off x="457200" y="21336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3327" name="AutoShape 20"/>
          <p:cNvSpPr>
            <a:spLocks noChangeArrowheads="1"/>
          </p:cNvSpPr>
          <p:nvPr/>
        </p:nvSpPr>
        <p:spPr bwMode="auto">
          <a:xfrm>
            <a:off x="2209800" y="1447800"/>
            <a:ext cx="13716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3328" name="AutoShape 23"/>
          <p:cNvSpPr>
            <a:spLocks noChangeArrowheads="1"/>
          </p:cNvSpPr>
          <p:nvPr/>
        </p:nvSpPr>
        <p:spPr bwMode="auto">
          <a:xfrm>
            <a:off x="152400" y="2438400"/>
            <a:ext cx="2057400" cy="609600"/>
          </a:xfrm>
          <a:prstGeom prst="flowChartProcess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DISC=B*B-4*A*C</a:t>
            </a:r>
          </a:p>
        </p:txBody>
      </p:sp>
      <p:sp>
        <p:nvSpPr>
          <p:cNvPr id="13329" name="AutoShape 24"/>
          <p:cNvSpPr>
            <a:spLocks noChangeArrowheads="1"/>
          </p:cNvSpPr>
          <p:nvPr/>
        </p:nvSpPr>
        <p:spPr bwMode="auto">
          <a:xfrm>
            <a:off x="3810000" y="15240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</a:t>
            </a:r>
          </a:p>
        </p:txBody>
      </p:sp>
      <p:sp>
        <p:nvSpPr>
          <p:cNvPr id="13330" name="AutoShape 25"/>
          <p:cNvSpPr>
            <a:spLocks noChangeArrowheads="1"/>
          </p:cNvSpPr>
          <p:nvPr/>
        </p:nvSpPr>
        <p:spPr bwMode="auto">
          <a:xfrm>
            <a:off x="533400" y="34290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DISC = 0?</a:t>
            </a:r>
          </a:p>
        </p:txBody>
      </p:sp>
      <p:sp>
        <p:nvSpPr>
          <p:cNvPr id="13331" name="Line 26"/>
          <p:cNvSpPr>
            <a:spLocks noChangeShapeType="1"/>
          </p:cNvSpPr>
          <p:nvPr/>
        </p:nvSpPr>
        <p:spPr bwMode="auto">
          <a:xfrm>
            <a:off x="1905000" y="3810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2" name="Line 27"/>
          <p:cNvSpPr>
            <a:spLocks noChangeShapeType="1"/>
          </p:cNvSpPr>
          <p:nvPr/>
        </p:nvSpPr>
        <p:spPr bwMode="auto">
          <a:xfrm>
            <a:off x="1219200" y="4191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3" name="Text Box 28"/>
          <p:cNvSpPr txBox="1">
            <a:spLocks noChangeArrowheads="1"/>
          </p:cNvSpPr>
          <p:nvPr/>
        </p:nvSpPr>
        <p:spPr bwMode="auto">
          <a:xfrm>
            <a:off x="1600200" y="35052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3334" name="Text Box 29"/>
          <p:cNvSpPr txBox="1">
            <a:spLocks noChangeArrowheads="1"/>
          </p:cNvSpPr>
          <p:nvPr/>
        </p:nvSpPr>
        <p:spPr bwMode="auto">
          <a:xfrm>
            <a:off x="457200" y="41910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3335" name="AutoShape 30"/>
          <p:cNvSpPr>
            <a:spLocks noChangeArrowheads="1"/>
          </p:cNvSpPr>
          <p:nvPr/>
        </p:nvSpPr>
        <p:spPr bwMode="auto">
          <a:xfrm>
            <a:off x="533400" y="4495800"/>
            <a:ext cx="1371600" cy="762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DISC&gt;0?</a:t>
            </a:r>
          </a:p>
        </p:txBody>
      </p:sp>
      <p:sp>
        <p:nvSpPr>
          <p:cNvPr id="13336" name="Line 31"/>
          <p:cNvSpPr>
            <a:spLocks noChangeShapeType="1"/>
          </p:cNvSpPr>
          <p:nvPr/>
        </p:nvSpPr>
        <p:spPr bwMode="auto">
          <a:xfrm>
            <a:off x="1905000" y="48768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7" name="Line 32"/>
          <p:cNvSpPr>
            <a:spLocks noChangeShapeType="1"/>
          </p:cNvSpPr>
          <p:nvPr/>
        </p:nvSpPr>
        <p:spPr bwMode="auto">
          <a:xfrm>
            <a:off x="1219200" y="52578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38" name="Text Box 33"/>
          <p:cNvSpPr txBox="1">
            <a:spLocks noChangeArrowheads="1"/>
          </p:cNvSpPr>
          <p:nvPr/>
        </p:nvSpPr>
        <p:spPr bwMode="auto">
          <a:xfrm>
            <a:off x="1600200" y="4572000"/>
            <a:ext cx="609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TRUE</a:t>
            </a:r>
          </a:p>
        </p:txBody>
      </p:sp>
      <p:sp>
        <p:nvSpPr>
          <p:cNvPr id="13339" name="Text Box 34"/>
          <p:cNvSpPr txBox="1">
            <a:spLocks noChangeArrowheads="1"/>
          </p:cNvSpPr>
          <p:nvPr/>
        </p:nvSpPr>
        <p:spPr bwMode="auto">
          <a:xfrm>
            <a:off x="457200" y="5257800"/>
            <a:ext cx="685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/>
              <a:t>FALSE</a:t>
            </a:r>
          </a:p>
        </p:txBody>
      </p:sp>
      <p:sp>
        <p:nvSpPr>
          <p:cNvPr id="13340" name="Line 35"/>
          <p:cNvSpPr>
            <a:spLocks noChangeShapeType="1"/>
          </p:cNvSpPr>
          <p:nvPr/>
        </p:nvSpPr>
        <p:spPr bwMode="auto">
          <a:xfrm>
            <a:off x="1219200" y="3048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1" name="AutoShape 44"/>
          <p:cNvSpPr>
            <a:spLocks noChangeArrowheads="1"/>
          </p:cNvSpPr>
          <p:nvPr/>
        </p:nvSpPr>
        <p:spPr bwMode="auto">
          <a:xfrm>
            <a:off x="3810000" y="35814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</a:t>
            </a:r>
          </a:p>
        </p:txBody>
      </p:sp>
      <p:sp>
        <p:nvSpPr>
          <p:cNvPr id="13342" name="AutoShape 50"/>
          <p:cNvSpPr>
            <a:spLocks noChangeArrowheads="1"/>
          </p:cNvSpPr>
          <p:nvPr/>
        </p:nvSpPr>
        <p:spPr bwMode="auto">
          <a:xfrm>
            <a:off x="5257800" y="45720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X1,X2</a:t>
            </a:r>
          </a:p>
        </p:txBody>
      </p:sp>
      <p:sp>
        <p:nvSpPr>
          <p:cNvPr id="13343" name="Line 51"/>
          <p:cNvSpPr>
            <a:spLocks noChangeShapeType="1"/>
          </p:cNvSpPr>
          <p:nvPr/>
        </p:nvSpPr>
        <p:spPr bwMode="auto">
          <a:xfrm>
            <a:off x="3581400" y="1752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4" name="Line 52"/>
          <p:cNvSpPr>
            <a:spLocks noChangeShapeType="1"/>
          </p:cNvSpPr>
          <p:nvPr/>
        </p:nvSpPr>
        <p:spPr bwMode="auto">
          <a:xfrm>
            <a:off x="3581400" y="3810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5" name="Line 53"/>
          <p:cNvSpPr>
            <a:spLocks noChangeShapeType="1"/>
          </p:cNvSpPr>
          <p:nvPr/>
        </p:nvSpPr>
        <p:spPr bwMode="auto">
          <a:xfrm>
            <a:off x="5105400" y="48006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6" name="Line 54"/>
          <p:cNvSpPr>
            <a:spLocks noChangeShapeType="1"/>
          </p:cNvSpPr>
          <p:nvPr/>
        </p:nvSpPr>
        <p:spPr bwMode="auto">
          <a:xfrm>
            <a:off x="12192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7" name="AutoShape 59"/>
          <p:cNvSpPr>
            <a:spLocks noChangeArrowheads="1"/>
          </p:cNvSpPr>
          <p:nvPr/>
        </p:nvSpPr>
        <p:spPr bwMode="auto">
          <a:xfrm>
            <a:off x="5486400" y="5562600"/>
            <a:ext cx="2514600" cy="5334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200"/>
              <a:t>Output </a:t>
            </a:r>
          </a:p>
          <a:p>
            <a:pPr algn="ctr"/>
            <a:r>
              <a:rPr lang="en-US" sz="1200"/>
              <a:t>XREAL + XIMAG i</a:t>
            </a:r>
          </a:p>
          <a:p>
            <a:pPr algn="ctr"/>
            <a:r>
              <a:rPr lang="en-US" sz="1200"/>
              <a:t>XREAL – XIMAG i</a:t>
            </a:r>
          </a:p>
        </p:txBody>
      </p:sp>
      <p:sp>
        <p:nvSpPr>
          <p:cNvPr id="13348" name="Line 60"/>
          <p:cNvSpPr>
            <a:spLocks noChangeShapeType="1"/>
          </p:cNvSpPr>
          <p:nvPr/>
        </p:nvSpPr>
        <p:spPr bwMode="auto">
          <a:xfrm>
            <a:off x="1219200" y="5791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9" name="Line 61"/>
          <p:cNvSpPr>
            <a:spLocks noChangeShapeType="1"/>
          </p:cNvSpPr>
          <p:nvPr/>
        </p:nvSpPr>
        <p:spPr bwMode="auto">
          <a:xfrm>
            <a:off x="6096000" y="18288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0" name="Line 62"/>
          <p:cNvSpPr>
            <a:spLocks noChangeShapeType="1"/>
          </p:cNvSpPr>
          <p:nvPr/>
        </p:nvSpPr>
        <p:spPr bwMode="auto">
          <a:xfrm>
            <a:off x="6096000" y="38862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1" name="Line 63"/>
          <p:cNvSpPr>
            <a:spLocks noChangeShapeType="1"/>
          </p:cNvSpPr>
          <p:nvPr/>
        </p:nvSpPr>
        <p:spPr bwMode="auto">
          <a:xfrm>
            <a:off x="7467600" y="4876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2" name="Line 64"/>
          <p:cNvSpPr>
            <a:spLocks noChangeShapeType="1"/>
          </p:cNvSpPr>
          <p:nvPr/>
        </p:nvSpPr>
        <p:spPr bwMode="auto">
          <a:xfrm>
            <a:off x="7696200" y="5867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3" name="Line 65"/>
          <p:cNvSpPr>
            <a:spLocks noChangeShapeType="1"/>
          </p:cNvSpPr>
          <p:nvPr/>
        </p:nvSpPr>
        <p:spPr bwMode="auto">
          <a:xfrm>
            <a:off x="5334000" y="5791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54" name="AutoShape 66"/>
          <p:cNvSpPr>
            <a:spLocks noChangeArrowheads="1"/>
          </p:cNvSpPr>
          <p:nvPr/>
        </p:nvSpPr>
        <p:spPr bwMode="auto">
          <a:xfrm>
            <a:off x="7848600" y="6172200"/>
            <a:ext cx="1066800" cy="457200"/>
          </a:xfrm>
          <a:prstGeom prst="flowChartTerminator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/>
              <a:t>Done</a:t>
            </a:r>
          </a:p>
        </p:txBody>
      </p:sp>
      <p:graphicFrame>
        <p:nvGraphicFramePr>
          <p:cNvPr id="13355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438400" y="1520825"/>
          <a:ext cx="6858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65" name="Equation" r:id="rId9" imgW="571252" imgH="393529" progId="Equation.3">
                  <p:embed/>
                </p:oleObj>
              </mc:Choice>
              <mc:Fallback>
                <p:oleObj name="Equation" r:id="rId9" imgW="571252" imgH="39352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520825"/>
                        <a:ext cx="6858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Date Placeholder 4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75A5EE7-CD26-E948-A883-503A1BC0CB65}" type="datetime1">
              <a:rPr lang="en-US" smtClean="0">
                <a:latin typeface="Garamond" charset="0"/>
              </a:rPr>
              <a:t>9/18/17</a:t>
            </a:fld>
            <a:endParaRPr lang="en-US">
              <a:latin typeface="Garamond" charset="0"/>
            </a:endParaRPr>
          </a:p>
        </p:txBody>
      </p:sp>
      <p:sp>
        <p:nvSpPr>
          <p:cNvPr id="46" name="Slide Number Placeholder 4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0DF596-AA13-FB43-951C-D6783C773A39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  <p:sp>
        <p:nvSpPr>
          <p:cNvPr id="47" name="Footer Placeholder 4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 Application Programming: Lecture 6</a:t>
            </a:r>
            <a:endParaRPr lang="en-US"/>
          </a:p>
        </p:txBody>
      </p:sp>
      <p:pic>
        <p:nvPicPr>
          <p:cNvPr id="13359" name="Picture 1"/>
          <p:cNvPicPr>
            <a:picLocks noChangeAspect="1" noChangeArrowheads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075" y="320675"/>
            <a:ext cx="8223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6755</TotalTime>
  <Words>873</Words>
  <Application>Microsoft Macintosh PowerPoint</Application>
  <PresentationFormat>On-screen Show (4:3)</PresentationFormat>
  <Paragraphs>172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Edge</vt:lpstr>
      <vt:lpstr>Equation</vt:lpstr>
      <vt:lpstr>EECE.2160 ECE Application Programming</vt:lpstr>
      <vt:lpstr>Lecture outline</vt:lpstr>
      <vt:lpstr>Review: scanf()</vt:lpstr>
      <vt:lpstr>scanf() and scanf_s()</vt:lpstr>
      <vt:lpstr>Example</vt:lpstr>
      <vt:lpstr>Example solution</vt:lpstr>
      <vt:lpstr>Flowcharts</vt:lpstr>
      <vt:lpstr>Example: Quadratic Equation Solver</vt:lpstr>
      <vt:lpstr>Quadratic Equation Solver (cont.)</vt:lpstr>
      <vt:lpstr>Exercise: Flowchart</vt:lpstr>
      <vt:lpstr>Flowchart: solution</vt:lpstr>
      <vt:lpstr>Converting flowchart to program</vt:lpstr>
      <vt:lpstr>Debugging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Michael Geiger</cp:lastModifiedBy>
  <cp:revision>1532</cp:revision>
  <dcterms:created xsi:type="dcterms:W3CDTF">2006-04-03T05:03:01Z</dcterms:created>
  <dcterms:modified xsi:type="dcterms:W3CDTF">2017-09-18T15:04:41Z</dcterms:modified>
</cp:coreProperties>
</file>