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422" r:id="rId3"/>
    <p:sldId id="468" r:id="rId4"/>
    <p:sldId id="469" r:id="rId5"/>
    <p:sldId id="495" r:id="rId6"/>
    <p:sldId id="496" r:id="rId7"/>
    <p:sldId id="497" r:id="rId8"/>
    <p:sldId id="498" r:id="rId9"/>
    <p:sldId id="499" r:id="rId10"/>
    <p:sldId id="490" r:id="rId11"/>
    <p:sldId id="491" r:id="rId12"/>
    <p:sldId id="492" r:id="rId13"/>
    <p:sldId id="493" r:id="rId14"/>
    <p:sldId id="494" r:id="rId15"/>
    <p:sldId id="479" r:id="rId16"/>
    <p:sldId id="464" r:id="rId17"/>
    <p:sldId id="465" r:id="rId18"/>
    <p:sldId id="466" r:id="rId19"/>
    <p:sldId id="467" r:id="rId20"/>
    <p:sldId id="447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D28D29-B8FC-8E42-84AD-17A210DEC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3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2E5C70-926E-0C45-A1AF-3B62D34B7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B528783-29F5-8E46-BEE8-B3C9FB08A426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7F0510-03D2-E84B-B8B9-9B5F384C256E}" type="slidenum">
              <a:rPr lang="en-US"/>
              <a:pPr/>
              <a:t>10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DB4451-365B-D040-B069-5B46BD62CC51}" type="slidenum">
              <a:rPr lang="en-US"/>
              <a:pPr/>
              <a:t>12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7AB688-747E-7244-B8B8-BE60EB8C4EFB}" type="slidenum">
              <a:rPr lang="en-US"/>
              <a:pPr/>
              <a:t>13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58D13F-16BD-EB41-B41B-65AEC3ADEAEE}" type="slidenum">
              <a:rPr lang="en-US"/>
              <a:pPr/>
              <a:t>18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798AA0A-B09C-A54A-829D-DA325C22FA3F}" type="slidenum">
              <a:rPr lang="en-US"/>
              <a:pPr/>
              <a:t>19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6BCE1-CF2F-7C47-98AD-1AE972DE744F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68D4A-7AD8-604F-B2E5-49ECFD8BB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3196F-3AC1-F640-8CC6-C2EB0450FCB4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A4D1E-F0CD-7941-9B40-2EFBC9FE09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1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BFDB0-CF03-C34C-B2A7-3DCC745A9909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46C1A-CE38-A741-A952-3AF46ECCFD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0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D88BF-45EC-6D4A-9D88-5CCCFF21C46C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F2F7E-CF9C-D748-AD1D-6EEEDCAD8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5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8BAEB-F184-8445-9D0F-BC1D22FE79AE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79658-E113-1546-9922-E36CE2EF3C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952C0-F7EF-5F47-B8BC-A5216A13FBDF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08549-4249-1F49-8B72-0C122A6AC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A2C5-667A-034B-8DA5-BBCF55C9AE63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08719-FE9C-1148-801A-6CBF29193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5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188A5-3486-0E43-8AC4-3A21A01773B0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806DC-ABAE-0A4B-8C02-2CADE2C7A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2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DFD61-CC4A-F94D-8094-D85DC38A588F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DF1C4-AB0D-8941-99B8-E12C85F18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43F45-BDB2-A24E-B17D-215972E0F9BF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E56D3-B96D-BE48-886E-9CD560064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A8DAF-0C3B-F84A-A53C-AFA1C5CFE23C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45905-EA90-4B4C-ADBD-2213CD616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22A6C-66B6-344D-9DF2-29BC9445889E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E8D8D-7DE4-3346-80BB-2BF40483A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7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4AB36-1421-9E4C-A3B0-8F3C2DA2B7E8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469BB-5576-B54A-87D3-8AF7A9BF1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4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DEE4BB1-4C8F-AA4C-B9A0-1D9B2B13FFB2}" type="datetime1">
              <a:rPr lang="en-US"/>
              <a:pPr/>
              <a:t>9/14/17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7691FE4-EAE4-9141-8265-C7CC517069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5: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Variable </a:t>
            </a:r>
            <a:r>
              <a:rPr lang="en-US" dirty="0">
                <a:latin typeface="Arial" charset="0"/>
              </a:rPr>
              <a:t>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61E0-8C4A-424C-A1D1-5B8180174FC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3072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Used to get input from user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Returns number of items successfully assigned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First argument is format specifiers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Essentially same as </a:t>
            </a:r>
            <a:r>
              <a:rPr lang="en-US" sz="2400">
                <a:latin typeface="Courier New" charset="0"/>
                <a:cs typeface="Courier New" charset="0"/>
              </a:rPr>
              <a:t>printf()</a:t>
            </a:r>
            <a:r>
              <a:rPr lang="en-US" sz="2400">
                <a:latin typeface="Arial" charset="0"/>
              </a:rPr>
              <a:t> format string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Every format specifier (</a:t>
            </a:r>
            <a:r>
              <a:rPr lang="en-US" sz="2400">
                <a:latin typeface="Courier New" charset="0"/>
                <a:cs typeface="Courier New" charset="0"/>
              </a:rPr>
              <a:t>%d</a:t>
            </a:r>
            <a:r>
              <a:rPr lang="en-US" sz="2400">
                <a:latin typeface="Arial" charset="0"/>
              </a:rPr>
              <a:t>, </a:t>
            </a:r>
            <a:r>
              <a:rPr lang="en-US" sz="2400">
                <a:latin typeface="Courier New" charset="0"/>
                <a:cs typeface="Courier New" charset="0"/>
              </a:rPr>
              <a:t>%lf</a:t>
            </a:r>
            <a:r>
              <a:rPr lang="en-US" sz="2400">
                <a:latin typeface="Arial" charset="0"/>
              </a:rPr>
              <a:t>, etc.) corresponds to an input value to be read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Format string can contain other characters, which will be ignored if they are present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If they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re not, you have a problem 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Remaining arguments are variable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address of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operator: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&amp;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 example, given: </a:t>
            </a:r>
            <a:r>
              <a:rPr lang="en-US" sz="2400">
                <a:latin typeface="Courier New" charset="0"/>
                <a:cs typeface="Courier New" charset="0"/>
              </a:rPr>
              <a:t>int a;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sym typeface="Wingdings" charset="0"/>
              </a:rPr>
              <a:t>	 The address of </a:t>
            </a:r>
            <a:r>
              <a:rPr lang="en-US" sz="2400">
                <a:latin typeface="Courier New" charset="0"/>
                <a:cs typeface="Courier New" charset="0"/>
                <a:sym typeface="Wingdings" charset="0"/>
              </a:rPr>
              <a:t>a</a:t>
            </a:r>
            <a:r>
              <a:rPr lang="en-US" sz="2400">
                <a:latin typeface="Arial" charset="0"/>
                <a:sym typeface="Wingdings" charset="0"/>
              </a:rPr>
              <a:t> is: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&amp;a</a:t>
            </a:r>
            <a:endParaRPr lang="en-US" sz="2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AF6D0D-53AC-2A4E-A66D-93CC072A0B7F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Visual Studio users will see an error message when using scanf()</a:t>
            </a:r>
          </a:p>
          <a:p>
            <a:pPr lvl="1"/>
            <a:r>
              <a:rPr lang="en-US">
                <a:latin typeface="Arial" charset="0"/>
              </a:rPr>
              <a:t>Function is technically not secure (not that it matters for our purposes)</a:t>
            </a:r>
          </a:p>
          <a:p>
            <a:pPr lvl="1"/>
            <a:r>
              <a:rPr lang="en-US">
                <a:latin typeface="Arial" charset="0"/>
              </a:rPr>
              <a:t>Suggests use of scanf_s()</a:t>
            </a:r>
          </a:p>
          <a:p>
            <a:pPr lvl="2"/>
            <a:r>
              <a:rPr lang="en-US">
                <a:latin typeface="Arial" charset="0"/>
              </a:rPr>
              <a:t>Windows-specific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secure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scan function</a:t>
            </a:r>
          </a:p>
          <a:p>
            <a:r>
              <a:rPr lang="en-US">
                <a:latin typeface="Arial" charset="0"/>
              </a:rPr>
              <a:t>Preferred method of removing warnings: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#define </a:t>
            </a:r>
            <a:r>
              <a:rPr lang="en-US" b="1">
                <a:latin typeface="Courier New" charset="0"/>
                <a:cs typeface="Courier New" charset="0"/>
              </a:rPr>
              <a:t>_CRT_SECURE_NO_WARNINGS</a:t>
            </a:r>
          </a:p>
          <a:p>
            <a:r>
              <a:rPr lang="en-US">
                <a:latin typeface="Arial" charset="0"/>
              </a:rPr>
              <a:t>That line must come before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&lt;stdio.h&gt;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and scanf_s()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0E72A5-0DAA-FA44-9001-0F223BAA31D5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FFB39-6A75-984D-96DE-C2375AE4B24D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6215A-D46F-614D-9CAF-F9B1479A0DC4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Documentation info: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latin typeface="Courier New" charset="0"/>
              </a:rPr>
              <a:t> scanf(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format - is format specifiers similar to printf() specifiers</a:t>
            </a:r>
          </a:p>
          <a:p>
            <a:pPr>
              <a:spcBef>
                <a:spcPct val="50000"/>
              </a:spcBef>
            </a:pPr>
            <a:r>
              <a:rPr lang="en-US" sz="1800"/>
              <a:t>arguments - are ADDRESSES of where to store what the user enters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D2BF08-2038-EF4D-A84B-41A6916BEE0C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365C6-BF3E-BA44-90F9-B73517E9B20E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4572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float rate;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scanf("%d %f",&amp;hours,&amp;rate);</a:t>
            </a: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If user types: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34 5.7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3048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315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29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5814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15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1722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315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5410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5.7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15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29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590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5146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6576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52600" y="4495800"/>
            <a:ext cx="37338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CD34A6-AF6C-634F-929F-651E264ED937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format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scanf()</a:t>
            </a:r>
            <a:r>
              <a:rPr lang="en-US" sz="2600">
                <a:latin typeface="Arial" charset="0"/>
              </a:rPr>
              <a:t> will skip space characters for all types but </a:t>
            </a:r>
            <a:r>
              <a:rPr lang="en-US" sz="2600">
                <a:latin typeface="Courier New" charset="0"/>
                <a:cs typeface="Courier New" charset="0"/>
              </a:rPr>
              <a:t>%c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Read input until it finds something that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sz="2200">
                <a:latin typeface="Arial" charset="0"/>
              </a:rPr>
              <a:t>s not a space, then see if it matches the desired type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matches, value will be stored in specified variable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doesn</a:t>
            </a:r>
            <a:r>
              <a:rPr lang="ja-JP" altLang="en-US" sz="1900">
                <a:latin typeface="Arial" charset="0"/>
              </a:rPr>
              <a:t>’</a:t>
            </a:r>
            <a:r>
              <a:rPr lang="en-US" sz="1900">
                <a:latin typeface="Arial" charset="0"/>
              </a:rPr>
              <a:t>t match, nothing stored; function stops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Space in string only matters if using </a:t>
            </a:r>
            <a:r>
              <a:rPr lang="en-US" sz="2200">
                <a:latin typeface="Courier New" charset="0"/>
                <a:cs typeface="Courier New" charset="0"/>
              </a:rPr>
              <a:t>%c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%c</a:t>
            </a:r>
            <a:r>
              <a:rPr lang="en-US" sz="2600">
                <a:latin typeface="Arial" charset="0"/>
              </a:rPr>
              <a:t> will read </a:t>
            </a:r>
            <a:r>
              <a:rPr lang="en-US" sz="2600" u="sng">
                <a:latin typeface="Arial" charset="0"/>
              </a:rPr>
              <a:t>any</a:t>
            </a:r>
            <a:r>
              <a:rPr lang="en-US" sz="2600">
                <a:latin typeface="Arial" charset="0"/>
              </a:rPr>
              <a:t> character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Includes spaces, newlines,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Example: given </a:t>
            </a:r>
            <a:r>
              <a:rPr lang="en-US" sz="2200">
                <a:latin typeface="Courier New" charset="0"/>
                <a:cs typeface="Courier New" charset="0"/>
              </a:rPr>
              <a:t>scanf("%d%c", &amp;i, &amp;c);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'a'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 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 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 	</a:t>
            </a:r>
            <a:r>
              <a:rPr lang="en-US" sz="1900">
                <a:latin typeface="Courier New" charset="0"/>
                <a:cs typeface="Courier New" charset="0"/>
              </a:rPr>
              <a:t>3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      	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'\n' </a:t>
            </a:r>
            <a:r>
              <a:rPr lang="en-US" sz="1900">
                <a:latin typeface="Arial" charset="0"/>
                <a:cs typeface="Courier New" charset="0"/>
                <a:sym typeface="Wingdings" charset="0"/>
              </a:rPr>
              <a:t>(assuming newline 						 directly after 3)</a:t>
            </a:r>
            <a:endParaRPr lang="en-US" sz="190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2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DFC823-4FA7-0B4F-93C6-19C627A1A32C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CE7B6-4980-4F4B-9C95-904F246E2D71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returns # of </a:t>
            </a:r>
            <a:r>
              <a:rPr lang="en-US" dirty="0" smtClean="0">
                <a:ea typeface="+mn-ea"/>
              </a:rPr>
              <a:t>successfully read </a:t>
            </a:r>
            <a:r>
              <a:rPr lang="en-US" dirty="0">
                <a:ea typeface="+mn-ea"/>
              </a:rPr>
              <a:t>items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Ex.: given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&amp;x, &amp;y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 smtClean="0">
                <a:sym typeface="Wingdings" pitchFamily="2" charset="2"/>
              </a:rPr>
              <a:t>, 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7.2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.3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is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x1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both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Can assign return value to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;		// # input values read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("%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d%d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", &amp;x, &amp;y);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6103D8-691E-D94F-859E-50D2D4A02E25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652EF-08D0-E345-8E46-D893845E412F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F25F69-F0BE-104B-AD54-46D193247BB1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6B9F9C-7574-FA49-B108-D7EC89A93585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= ' 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82FA72-6F93-4942-8819-D0B2CA4DC317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D00587-BB77-8947-8103-D303F3F2C73B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1BB622-E451-8543-A39A-E1CC475B1F10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Using scanf() and printf() together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scanf("%d",&amp;hours);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29BE27-C61F-074C-AA7B-5BFF005F2B39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63061-22BB-DD41-B4AF-10086E2265F5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 - Payroll Ver 2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$%lf\n",grosspay);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7A0086-F739-D84F-8B7E-51BDD35FB12E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2 posted; due 9/</a:t>
            </a:r>
            <a:r>
              <a:rPr lang="en-US" dirty="0" smtClean="0">
                <a:latin typeface="Arial" charset="0"/>
              </a:rPr>
              <a:t>20</a:t>
            </a:r>
          </a:p>
          <a:p>
            <a:pPr lvl="1"/>
            <a:r>
              <a:rPr lang="en-US" dirty="0" smtClean="0">
                <a:latin typeface="Arial" charset="0"/>
              </a:rPr>
              <a:t>Echo360 recordings </a:t>
            </a:r>
            <a:r>
              <a:rPr lang="en-US" i="1" dirty="0" smtClean="0">
                <a:latin typeface="Arial" charset="0"/>
              </a:rPr>
              <a:t>should</a:t>
            </a:r>
            <a:r>
              <a:rPr lang="en-US" dirty="0" smtClean="0">
                <a:latin typeface="Arial" charset="0"/>
              </a:rPr>
              <a:t> be working for Sec. 202/203 now</a:t>
            </a:r>
          </a:p>
          <a:p>
            <a:pPr lvl="2"/>
            <a:r>
              <a:rPr lang="en-US" dirty="0" smtClean="0">
                <a:latin typeface="Arial" charset="0"/>
              </a:rPr>
              <a:t>Please let me know if you can’t view the recordings when you log in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Review</a:t>
            </a:r>
          </a:p>
          <a:p>
            <a:pPr lvl="1"/>
            <a:r>
              <a:rPr lang="en-US" dirty="0">
                <a:latin typeface="Arial" charset="0"/>
              </a:rPr>
              <a:t>Operators</a:t>
            </a:r>
          </a:p>
          <a:p>
            <a:pPr lvl="1"/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Basic </a:t>
            </a:r>
            <a:r>
              <a:rPr lang="en-US" dirty="0">
                <a:latin typeface="Arial" charset="0"/>
              </a:rPr>
              <a:t>variable 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4717FC-FC75-1D4C-AB52-A43FEB588DCE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6FAE8B-E13B-2B40-BD08-7687D9772802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PE1: Flowcharts and debugging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 smtClean="0">
                <a:latin typeface="Arial" charset="0"/>
              </a:rPr>
              <a:t>Program 2 due 9/20</a:t>
            </a:r>
          </a:p>
          <a:p>
            <a:pPr lvl="1"/>
            <a:r>
              <a:rPr lang="en-US" dirty="0">
                <a:latin typeface="Arial" charset="0"/>
              </a:rPr>
              <a:t>Echo360 recordings </a:t>
            </a:r>
            <a:r>
              <a:rPr lang="en-US" i="1" dirty="0">
                <a:latin typeface="Arial" charset="0"/>
              </a:rPr>
              <a:t>should</a:t>
            </a:r>
            <a:r>
              <a:rPr lang="en-US" dirty="0">
                <a:latin typeface="Arial" charset="0"/>
              </a:rPr>
              <a:t> be working for Sec. 202/203 now</a:t>
            </a:r>
          </a:p>
          <a:p>
            <a:pPr lvl="2"/>
            <a:r>
              <a:rPr lang="en-US">
                <a:latin typeface="Arial" charset="0"/>
              </a:rPr>
              <a:t>Please let me know if you can’t view the recordings when you log in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2FB037-7BA6-6945-98AA-58E016C76072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A0A1B4-D6DD-9545-A69D-353FF716356D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C87890-B964-C444-9AAE-3E29C81BEF3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5127BA-FDB9-464E-93D9-918DF07D24FF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 (or constants),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 </a:t>
            </a:r>
            <a:r>
              <a:rPr lang="en-US" dirty="0" smtClean="0">
                <a:ea typeface="+mn-ea"/>
              </a:rPr>
              <a:t>in your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Each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 </a:t>
            </a:r>
            <a:r>
              <a:rPr lang="en-US" dirty="0" smtClean="0">
                <a:ea typeface="+mn-ea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</a:rPr>
              <a:t>("a=%.3f, b=%.2f", a, b);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E4459C-1A47-9E4D-B063-D2D539372782}" type="datetime1">
              <a:rPr lang="en-US">
                <a:latin typeface="Garamond" charset="0"/>
              </a:rPr>
              <a:pPr eaLnBrk="1" hangingPunct="1"/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3175BB-43EE-A941-A7FD-4914D7C2F2DD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() and %g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%g</a:t>
            </a:r>
            <a:r>
              <a:rPr lang="en-US" dirty="0" smtClean="0"/>
              <a:t> provides a way printing double values without trailing 0s … most of the time</a:t>
            </a:r>
          </a:p>
          <a:p>
            <a:r>
              <a:rPr lang="en-US" dirty="0" smtClean="0"/>
              <a:t>Precision for </a:t>
            </a:r>
            <a:r>
              <a:rPr lang="en-US" dirty="0" smtClean="0">
                <a:latin typeface="Courier New"/>
                <a:cs typeface="Courier New"/>
              </a:rPr>
              <a:t>%g</a:t>
            </a:r>
            <a:r>
              <a:rPr lang="en-US" dirty="0" smtClean="0"/>
              <a:t> = # significant figures (default 6)</a:t>
            </a:r>
          </a:p>
          <a:p>
            <a:pPr lvl="1"/>
            <a:r>
              <a:rPr lang="en-US" dirty="0" smtClean="0"/>
              <a:t>Includes both whole and fractional part of number</a:t>
            </a:r>
          </a:p>
          <a:p>
            <a:pPr lvl="1"/>
            <a:r>
              <a:rPr lang="en-US" dirty="0" smtClean="0"/>
              <a:t>Precision &gt; # actual significant figures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no trailing 0s printed</a:t>
            </a:r>
          </a:p>
          <a:p>
            <a:pPr lvl="1"/>
            <a:r>
              <a:rPr lang="en-US" dirty="0" smtClean="0"/>
              <a:t>Precision &lt; # actual significant figures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result rounds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&lt; # significant figures in whole part </a:t>
            </a:r>
            <a:r>
              <a:rPr lang="en-US" dirty="0" smtClean="0">
                <a:sym typeface="Wingdings"/>
              </a:rPr>
              <a:t> output in scientific notation</a:t>
            </a:r>
            <a:endParaRPr lang="en-US" dirty="0" smtClean="0"/>
          </a:p>
          <a:p>
            <a:pPr lvl="1"/>
            <a:r>
              <a:rPr lang="en-US" dirty="0" smtClean="0"/>
              <a:t>Therefore, given </a:t>
            </a:r>
            <a:r>
              <a:rPr lang="en-US" b="1" dirty="0" smtClean="0">
                <a:latin typeface="Courier New"/>
                <a:cs typeface="Courier New"/>
              </a:rPr>
              <a:t>double x = 123456.789;</a:t>
            </a:r>
          </a:p>
          <a:p>
            <a:pPr marL="344487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b="1" dirty="0" smtClean="0">
                <a:latin typeface="Courier New"/>
                <a:cs typeface="Courier New"/>
              </a:rPr>
              <a:t>("%g %.5g %.9g %.10g\n", x, x, x, x);</a:t>
            </a:r>
          </a:p>
          <a:p>
            <a:pPr marL="344487" lvl="1" indent="0">
              <a:buNone/>
            </a:pPr>
            <a:r>
              <a:rPr lang="en-US" dirty="0" smtClean="0">
                <a:latin typeface="Arial"/>
                <a:cs typeface="Arial"/>
              </a:rPr>
              <a:t>	would print</a:t>
            </a:r>
          </a:p>
          <a:p>
            <a:pPr marL="344487" lvl="1" indent="0">
              <a:buNone/>
            </a:pPr>
            <a:r>
              <a:rPr lang="en-US" b="1" smtClean="0">
                <a:latin typeface="Courier New"/>
                <a:cs typeface="Courier New"/>
              </a:rPr>
              <a:t>123457 1.2346e+05 123456.789 123456.789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52C0-F7EF-5F47-B8BC-A5216A13FBDF}" type="datetime1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8549-4249-1F49-8B72-0C122A6AC1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56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printf()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Show the output from each programs(assume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</a:rPr>
              <a:t> for all)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int</a:t>
            </a:r>
            <a:r>
              <a:rPr lang="en-US" b="1" dirty="0" smtClean="0">
                <a:latin typeface="Courier New"/>
                <a:ea typeface="+mn-ea"/>
              </a:rPr>
              <a:t> </a:t>
            </a:r>
            <a:r>
              <a:rPr lang="en-US" b="1" dirty="0" err="1" smtClean="0">
                <a:latin typeface="Courier New"/>
                <a:ea typeface="+mn-ea"/>
              </a:rPr>
              <a:t>i</a:t>
            </a:r>
            <a:r>
              <a:rPr lang="en-US" b="1" dirty="0" smtClean="0">
                <a:latin typeface="Courier New"/>
                <a:ea typeface="+mn-ea"/>
              </a:rPr>
              <a:t>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k = j * i;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m = i + j;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("%d %d %d %d\n", i,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f = 1.0 / 4.0;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g = f * 20;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("f </a:t>
            </a:r>
            <a:r>
              <a:rPr lang="en-US" b="1" dirty="0">
                <a:latin typeface="Courier New"/>
                <a:ea typeface="+mn-ea"/>
              </a:rPr>
              <a:t>= </a:t>
            </a:r>
            <a:r>
              <a:rPr lang="en-US" b="1" dirty="0" smtClean="0">
                <a:latin typeface="Courier New"/>
                <a:ea typeface="+mn-ea"/>
              </a:rPr>
              <a:t>%lf</a:t>
            </a:r>
            <a:r>
              <a:rPr lang="en-US" b="1" dirty="0">
                <a:latin typeface="Courier New"/>
                <a:ea typeface="+mn-ea"/>
              </a:rPr>
              <a:t>,\ng = </a:t>
            </a:r>
            <a:r>
              <a:rPr lang="en-US" b="1" dirty="0" smtClean="0">
                <a:latin typeface="Courier New"/>
                <a:ea typeface="+mn-ea"/>
              </a:rPr>
              <a:t>%.2lf\n", </a:t>
            </a:r>
            <a:r>
              <a:rPr lang="en-US" b="1" dirty="0">
                <a:latin typeface="Courier New"/>
                <a:ea typeface="+mn-ea"/>
              </a:rPr>
              <a:t>f, g);</a:t>
            </a:r>
            <a:endParaRPr lang="pt-BR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</a:t>
            </a:r>
            <a:r>
              <a:rPr lang="en-US" b="1" dirty="0">
                <a:latin typeface="Courier New"/>
                <a:ea typeface="+mn-ea"/>
              </a:rPr>
              <a:t>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int</a:t>
            </a:r>
            <a:r>
              <a:rPr lang="en-US" b="1" dirty="0">
                <a:latin typeface="Courier New"/>
                <a:ea typeface="+mn-ea"/>
              </a:rPr>
              <a:t> a = 5, b =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</a:t>
            </a:r>
            <a:r>
              <a:rPr lang="en-US" b="1" dirty="0" err="1" smtClean="0">
                <a:latin typeface="Courier New"/>
                <a:ea typeface="+mn-ea"/>
              </a:rPr>
              <a:t>Output%doesn't%dmake%dsense</a:t>
            </a:r>
            <a:r>
              <a:rPr lang="en-US" b="1" dirty="0" smtClean="0">
                <a:latin typeface="Courier New"/>
                <a:ea typeface="+mn-ea"/>
              </a:rPr>
              <a:t>", </a:t>
            </a:r>
            <a:r>
              <a:rPr lang="en-US" b="1" dirty="0">
                <a:latin typeface="Courier New"/>
                <a:ea typeface="+mn-ea"/>
              </a:rPr>
              <a:t>a, b, a + b);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  <a:endParaRPr lang="en-US" b="1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9A156A-FF17-7440-A7BA-DF007757E05B}" type="datetime1">
              <a:rPr lang="en-US" smtClean="0">
                <a:latin typeface="Garamond" charset="0"/>
              </a:rPr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EDC24-7E19-0A47-92EF-E274083516A0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5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int</a:t>
            </a:r>
            <a:r>
              <a:rPr lang="en-US" dirty="0">
                <a:latin typeface="Courier New"/>
                <a:ea typeface="+mn-ea"/>
              </a:rPr>
              <a:t> i=2,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k = j * i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k = 2 * 3 = 6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m = i + j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m = 2 + 3 = 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("%</a:t>
            </a:r>
            <a:r>
              <a:rPr lang="en-US" dirty="0">
                <a:latin typeface="Courier New"/>
                <a:ea typeface="+mn-ea"/>
              </a:rPr>
              <a:t>d %d %d %d\n", </a:t>
            </a: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i</a:t>
            </a:r>
            <a:r>
              <a:rPr lang="en-US" dirty="0">
                <a:latin typeface="Courier New"/>
                <a:ea typeface="+mn-ea"/>
              </a:rPr>
              <a:t>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dirty="0" smtClean="0">
                <a:solidFill>
                  <a:srgbClr val="FF0000"/>
                </a:solidFill>
                <a:latin typeface="Courier New"/>
                <a:ea typeface="+mn-ea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2 3 6 5</a:t>
            </a:r>
          </a:p>
          <a:p>
            <a:pPr>
              <a:buFont typeface="Wingdings" pitchFamily="2" charset="2"/>
              <a:buNone/>
              <a:defRPr/>
            </a:pPr>
            <a:endParaRPr lang="en-US" b="1" u="sng" dirty="0">
              <a:solidFill>
                <a:srgbClr val="FF0000"/>
              </a:solidFill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F7488C-FF8A-E140-A614-2E12C4F8E5CA}" type="datetime1">
              <a:rPr lang="en-US" smtClean="0">
                <a:latin typeface="Garamond" charset="0"/>
              </a:rPr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E6FD37-A4EB-A241-A9A6-1BC4A2D357A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6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f = 1.0 / 4.0</a:t>
            </a:r>
            <a:r>
              <a:rPr lang="en-US" dirty="0" smtClean="0">
                <a:latin typeface="Courier New"/>
                <a:ea typeface="+mn-ea"/>
              </a:rPr>
              <a:t>;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f = 0.25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g = f * 20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g = 0.25 * 20					  	  = 5</a:t>
            </a:r>
            <a:r>
              <a:rPr lang="en-US" dirty="0" smtClean="0">
                <a:latin typeface="Courier New"/>
                <a:ea typeface="+mn-ea"/>
              </a:rPr>
              <a:t>	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("f </a:t>
            </a:r>
            <a:r>
              <a:rPr lang="en-US" dirty="0">
                <a:latin typeface="Courier New"/>
                <a:ea typeface="+mn-ea"/>
              </a:rPr>
              <a:t>= </a:t>
            </a:r>
            <a:r>
              <a:rPr lang="en-US" dirty="0" smtClean="0">
                <a:latin typeface="Courier New"/>
                <a:ea typeface="+mn-ea"/>
              </a:rPr>
              <a:t>%lf</a:t>
            </a:r>
            <a:r>
              <a:rPr lang="en-US" dirty="0">
                <a:latin typeface="Courier New"/>
                <a:ea typeface="+mn-ea"/>
              </a:rPr>
              <a:t>,\ng = </a:t>
            </a:r>
            <a:r>
              <a:rPr lang="en-US" dirty="0" smtClean="0">
                <a:latin typeface="Courier New"/>
                <a:ea typeface="+mn-ea"/>
              </a:rPr>
              <a:t>%.2lf\n",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f</a:t>
            </a:r>
            <a:r>
              <a:rPr lang="en-US" dirty="0">
                <a:latin typeface="Courier New"/>
                <a:ea typeface="+mn-ea"/>
              </a:rPr>
              <a:t>, g);</a:t>
            </a:r>
            <a:endParaRPr lang="pt-BR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 	f = 0.250000,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		g = 5.00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(remember, 6 places after decimal point printed by default with floating-point data)</a:t>
            </a: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DFB4CE-392B-544F-A752-CD3E0E881B92}" type="datetime1">
              <a:rPr lang="en-US" smtClean="0">
                <a:latin typeface="Garamond" charset="0"/>
              </a:rPr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B97E1C-EAA8-5E40-BE86-4DBC70D8C2C6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6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void main()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int a = 5, b = 2;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printf("Output%doesn't%dmake%dsense",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		a, b, a + b);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 Output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5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oesn't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make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7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sense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(Every %d gets replaced with a number, which is underlined above to show what happens—in practice, the console isn</a:t>
            </a:r>
            <a:r>
              <a:rPr lang="ja-JP" altLang="en-US">
                <a:solidFill>
                  <a:srgbClr val="FF0000"/>
                </a:solidFill>
                <a:latin typeface="Arial" charset="0"/>
                <a:cs typeface="Courier New" charset="0"/>
              </a:rPr>
              <a:t>’</a:t>
            </a: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t going to underline your output!)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AE7AF0-F460-6340-905B-73F725FEEC55}" type="datetime1">
              <a:rPr lang="en-US" smtClean="0">
                <a:latin typeface="Garamond" charset="0"/>
              </a:rPr>
              <a:t>9/14/17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DD9288-0D0E-7644-9D15-FE1837161293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4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7305</TotalTime>
  <Words>1236</Words>
  <Application>Microsoft Macintosh PowerPoint</Application>
  <PresentationFormat>On-screen Show (4:3)</PresentationFormat>
  <Paragraphs>289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Edge</vt:lpstr>
      <vt:lpstr>EECE.2160 ECE Application Programming</vt:lpstr>
      <vt:lpstr>Lecture outline</vt:lpstr>
      <vt:lpstr>Review: Arithmetic Operations</vt:lpstr>
      <vt:lpstr>Review: printf() basics</vt:lpstr>
      <vt:lpstr>printf() and %g</vt:lpstr>
      <vt:lpstr>Example: printf()</vt:lpstr>
      <vt:lpstr>Example solution</vt:lpstr>
      <vt:lpstr>Example solution (cont.)</vt:lpstr>
      <vt:lpstr>Example solution (cont.)</vt:lpstr>
      <vt:lpstr>scanf() function</vt:lpstr>
      <vt:lpstr>scanf() and scanf_s()</vt:lpstr>
      <vt:lpstr>scanf() function</vt:lpstr>
      <vt:lpstr>scanf() function</vt:lpstr>
      <vt:lpstr>scanf() format strings</vt:lpstr>
      <vt:lpstr>scanf() return value</vt:lpstr>
      <vt:lpstr>Example</vt:lpstr>
      <vt:lpstr>Example solution</vt:lpstr>
      <vt:lpstr>Using scanf() and printf() together</vt:lpstr>
      <vt:lpstr>scanf() function - Payroll Ver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1537</cp:revision>
  <dcterms:created xsi:type="dcterms:W3CDTF">2006-04-03T05:03:01Z</dcterms:created>
  <dcterms:modified xsi:type="dcterms:W3CDTF">2017-09-14T21:19:21Z</dcterms:modified>
</cp:coreProperties>
</file>