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06" r:id="rId4"/>
    <p:sldId id="507" r:id="rId5"/>
    <p:sldId id="508" r:id="rId6"/>
    <p:sldId id="509" r:id="rId7"/>
    <p:sldId id="504" r:id="rId8"/>
    <p:sldId id="505" r:id="rId9"/>
    <p:sldId id="519" r:id="rId10"/>
    <p:sldId id="520" r:id="rId11"/>
    <p:sldId id="521" r:id="rId12"/>
    <p:sldId id="510" r:id="rId13"/>
    <p:sldId id="511" r:id="rId14"/>
    <p:sldId id="517" r:id="rId15"/>
    <p:sldId id="518" r:id="rId16"/>
    <p:sldId id="512" r:id="rId17"/>
    <p:sldId id="513" r:id="rId18"/>
    <p:sldId id="514" r:id="rId19"/>
    <p:sldId id="515" r:id="rId20"/>
    <p:sldId id="516" r:id="rId21"/>
    <p:sldId id="324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6869B-7895-6E46-A345-6FD21C05FCB4}" type="datetime1">
              <a:rPr lang="en-US" smtClean="0"/>
              <a:t>12/11/17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A8490-9879-FB4E-B93E-604DA4B92683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CC558-FF1D-E849-ADD7-C497ED9AF7C8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B7144-5D04-E347-B413-23C3B2717CDA}" type="datetime1">
              <a:rPr lang="en-US" smtClean="0"/>
              <a:t>12/11/17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60A1A-62DD-A048-987C-09EAB1B8A5B7}" type="datetime1">
              <a:rPr lang="en-US" smtClean="0"/>
              <a:t>12/11/17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BDB6-561C-CC48-ADFE-57DBC17A0861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CAB20-C0CA-C34F-95BA-1300887AFC90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38BFF-670A-614C-A820-9B5B2833A732}" type="datetime1">
              <a:rPr lang="en-US" smtClean="0"/>
              <a:t>12/11/17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1082-776A-9E4E-AE41-30BFC60AFDEB}" type="datetime1">
              <a:rPr lang="en-US" smtClean="0"/>
              <a:t>12/11/17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BEDB2-72D1-274E-9104-9747D8AE305A}" type="datetime1">
              <a:rPr lang="en-US" smtClean="0"/>
              <a:t>12/11/17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C75F0-5DDD-8E46-BCA9-D69A999CDCFB}" type="datetime1">
              <a:rPr lang="en-US" smtClean="0"/>
              <a:t>12/11/17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3030D-BBA4-864B-8303-841F50555CC8}" type="datetime1">
              <a:rPr lang="en-US" smtClean="0"/>
              <a:t>12/11/17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4F5A6-39C7-7849-9456-378A537FD2AA}" type="datetime1">
              <a:rPr lang="en-US" smtClean="0"/>
              <a:t>12/11/17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F5E92AB-9FB5-D34F-A998-E22DAEDAC2F9}" type="datetime1">
              <a:rPr lang="en-US" smtClean="0"/>
              <a:t>12/11/17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36: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Ordered linked lists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3 outline (CR = code reading, CW = code writing, MC = multiple choice)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Structures: CR/CW questions on</a:t>
            </a:r>
          </a:p>
          <a:p>
            <a:pPr lvl="1"/>
            <a:r>
              <a:rPr lang="en-US" dirty="0" smtClean="0"/>
              <a:t>Basic structure accesses</a:t>
            </a:r>
          </a:p>
          <a:p>
            <a:pPr lvl="2"/>
            <a:r>
              <a:rPr lang="en-US" dirty="0" smtClean="0"/>
              <a:t>Dot operator (i.e., </a:t>
            </a:r>
            <a:r>
              <a:rPr lang="en-US" dirty="0" smtClean="0">
                <a:latin typeface="Courier New"/>
                <a:cs typeface="Courier New"/>
              </a:rPr>
              <a:t>s1.x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Pointer access (i.e., </a:t>
            </a:r>
            <a:r>
              <a:rPr lang="en-US" dirty="0" smtClean="0">
                <a:latin typeface="Courier New"/>
                <a:cs typeface="Courier New"/>
              </a:rPr>
              <a:t>p-&gt;GPA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Arrays of structures</a:t>
            </a:r>
          </a:p>
          <a:p>
            <a:pPr lvl="1"/>
            <a:r>
              <a:rPr lang="en-US" dirty="0" smtClean="0"/>
              <a:t>Nested structures</a:t>
            </a:r>
          </a:p>
          <a:p>
            <a:r>
              <a:rPr lang="en-US" dirty="0" smtClean="0"/>
              <a:t>File input/output: CR/CW questions 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fopen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fclose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Formatted I/O using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fprintf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Unformatted I/O using </a:t>
            </a:r>
            <a:r>
              <a:rPr lang="en-US" dirty="0" err="1" smtClean="0">
                <a:latin typeface="Courier New"/>
                <a:cs typeface="Courier New"/>
              </a:rPr>
              <a:t>fread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fwrite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Standard I/O streams: </a:t>
            </a:r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BDB6-561C-CC48-ADFE-57DBC17A0861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r>
              <a:rPr lang="en-US" dirty="0"/>
              <a:t>Character/line I/O: CR/MC questions on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ungetc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fgets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Dynamic allocation &amp; linked lists: CR/MC questions on</a:t>
            </a:r>
          </a:p>
          <a:p>
            <a:pPr lvl="1"/>
            <a:r>
              <a:rPr lang="en-US" dirty="0" smtClean="0"/>
              <a:t>Basic allocation: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calloc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realloc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free()</a:t>
            </a:r>
          </a:p>
          <a:p>
            <a:pPr lvl="1"/>
            <a:r>
              <a:rPr lang="en-US" dirty="0" smtClean="0"/>
              <a:t>Linked lists</a:t>
            </a:r>
          </a:p>
          <a:p>
            <a:r>
              <a:rPr lang="en-US" dirty="0" smtClean="0"/>
              <a:t>Extra credit: may cover any </a:t>
            </a:r>
            <a:r>
              <a:rPr lang="en-US" smtClean="0"/>
              <a:t>topic above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BDB6-561C-CC48-ADFE-57DBC17A0861}" type="datetime1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7D8940-0967-CF42-A739-A21E97E8D8F5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722C77-7ECB-0841-9F10-D1367E00E909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2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73177D-23B6-A34A-B31C-2E058AA9D0B0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character/line input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806C26-D76B-B843-B57C-B5CE221B857C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dirty="0" smtClean="0">
                <a:latin typeface="Arial" charset="0"/>
              </a:rPr>
              <a:t>Dynamically allocated array</a:t>
            </a:r>
            <a:endParaRPr lang="en-US" sz="2800" dirty="0">
              <a:latin typeface="Arial" charset="0"/>
            </a:endParaRPr>
          </a:p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*)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malloc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(n * 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sizeof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));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Can then use array notation: </a:t>
            </a:r>
            <a:r>
              <a:rPr lang="en-US" sz="2400" dirty="0" err="1">
                <a:latin typeface="Arial" charset="0"/>
              </a:rPr>
              <a:t>arr</a:t>
            </a:r>
            <a:r>
              <a:rPr lang="en-US" sz="2400" dirty="0">
                <a:latin typeface="Arial" charset="0"/>
              </a:rPr>
              <a:t>[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] = 0;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FE2935-435E-F04F-A7CD-BE8A0CE10153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4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pointer-based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 structures to optimize data organization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Structure containing pointer(s) to other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data: allocate space for new node, then adjust pointers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data: adjust pointers, then free space for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linked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value;		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/ Data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*next;  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	/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/ Pointer to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/  next node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D3AA36-F4DD-6B4B-95EB-6BA665AEB7AD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16E7DB-EA20-184F-BDC2-C3F1E60FC232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pic>
        <p:nvPicPr>
          <p:cNvPr id="32774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Content Placeholder 2"/>
          <p:cNvSpPr txBox="1">
            <a:spLocks/>
          </p:cNvSpPr>
          <p:nvPr/>
        </p:nvSpPr>
        <p:spPr bwMode="auto">
          <a:xfrm>
            <a:off x="76200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392821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7DA2DF-2DFA-8447-877A-048558071817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9262B-8D29-6C48-8F7C-4CBEC8CA5E98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4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deleting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  <a:extLst/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*cur 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current node--initially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node before cur--initially NULL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Loop will search list, stopping either when list ends or value is found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((cur !=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&amp;&amp; (cur-&gt;value !=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cur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cur-&gt;next;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wasn't found--return unmodified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(cur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is in first node--must change pointer to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Otherwise, set next pointer in </a:t>
            </a:r>
            <a:r>
              <a:rPr lang="en-US" sz="14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(node before one being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  removed) to point past node being removed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else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cur-&gt;next;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free(cur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446FC8-32A4-0D40-B385-29E09EB78C2B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BB12C-C6DB-9A4E-9375-FC25E4373260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7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 smtClean="0">
                <a:latin typeface="Arial" charset="0"/>
              </a:rPr>
              <a:t>Program 8 graded, 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 deadline 12/18</a:t>
            </a:r>
          </a:p>
          <a:p>
            <a:pPr lvl="1"/>
            <a:r>
              <a:rPr lang="en-US" dirty="0" smtClean="0">
                <a:latin typeface="Arial" charset="0"/>
              </a:rPr>
              <a:t>Program 9 due 12/12</a:t>
            </a:r>
          </a:p>
          <a:p>
            <a:pPr lvl="1"/>
            <a:r>
              <a:rPr lang="en-US" dirty="0">
                <a:latin typeface="Arial" charset="0"/>
              </a:rPr>
              <a:t>Program 10 to be posted, due 12/18</a:t>
            </a:r>
          </a:p>
          <a:p>
            <a:pPr lvl="2"/>
            <a:r>
              <a:rPr lang="en-US" dirty="0">
                <a:latin typeface="Arial" charset="0"/>
              </a:rPr>
              <a:t>Up to 5 points of extra credit on your final average</a:t>
            </a:r>
          </a:p>
          <a:p>
            <a:pPr lvl="2"/>
            <a:r>
              <a:rPr lang="en-US" dirty="0">
                <a:latin typeface="Arial" charset="0"/>
              </a:rPr>
              <a:t>Only one chance to turn in—no resubmissions allowed</a:t>
            </a:r>
          </a:p>
          <a:p>
            <a:pPr lvl="2"/>
            <a:r>
              <a:rPr lang="en-US" dirty="0">
                <a:latin typeface="Arial" charset="0"/>
              </a:rPr>
              <a:t>Grading will be tougher than prior programs</a:t>
            </a:r>
          </a:p>
          <a:p>
            <a:pPr lvl="1"/>
            <a:r>
              <a:rPr lang="en-US" dirty="0" smtClean="0">
                <a:latin typeface="Arial" charset="0"/>
              </a:rPr>
              <a:t>Final exam: Sat 12/16, 3-6 PM, Ball 214</a:t>
            </a:r>
          </a:p>
          <a:p>
            <a:pPr lvl="1"/>
            <a:r>
              <a:rPr lang="en-US" dirty="0" smtClean="0">
                <a:latin typeface="Arial" charset="0"/>
              </a:rPr>
              <a:t>Course evaluation forms to be distributed online/in class, returned at exam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  <a:endParaRPr lang="en-US" dirty="0"/>
          </a:p>
          <a:p>
            <a:pPr lvl="1"/>
            <a:r>
              <a:rPr lang="en-US" dirty="0" smtClean="0"/>
              <a:t>Finish ordered list discussion</a:t>
            </a:r>
          </a:p>
          <a:p>
            <a:pPr lvl="1"/>
            <a:r>
              <a:rPr lang="en-US" dirty="0" smtClean="0"/>
              <a:t>Exam 3 outline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A40AE8-29C7-B546-ABB3-59B96645BE2B}" type="datetime1">
              <a:rPr lang="en-US" sz="1200" smtClean="0"/>
              <a:t>12/11/17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36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finding data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Start with first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Search until after last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 !=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(n-&gt;value ==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Data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n-&gt;next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Otherwise, move to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next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If you get here, data 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 wasn't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5FEEF9-D47D-1B4E-B662-5264C7F34703}" type="datetime1">
              <a:rPr lang="en-US" sz="1200" smtClean="0">
                <a:latin typeface="Garamond" charset="0"/>
              </a:rPr>
              <a:t>12/11/17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A0DC1B-C65B-8B49-A8E5-EF75F712ADBE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5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Exam 3 Q &amp; A session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8 graded, 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deadline 12/18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9 due 12/12</a:t>
            </a:r>
          </a:p>
          <a:p>
            <a:pPr lvl="1"/>
            <a:r>
              <a:rPr lang="en-US" dirty="0">
                <a:latin typeface="Arial" charset="0"/>
              </a:rPr>
              <a:t>Program 10 to be posted, due 12/18</a:t>
            </a:r>
          </a:p>
          <a:p>
            <a:pPr lvl="2"/>
            <a:r>
              <a:rPr lang="en-US" dirty="0">
                <a:latin typeface="Arial" charset="0"/>
              </a:rPr>
              <a:t>Up to 5 points of extra credit on your final average</a:t>
            </a:r>
          </a:p>
          <a:p>
            <a:pPr lvl="2"/>
            <a:r>
              <a:rPr lang="en-US" dirty="0">
                <a:latin typeface="Arial" charset="0"/>
              </a:rPr>
              <a:t>Only one chance to turn in—no resubmissions allowed</a:t>
            </a:r>
          </a:p>
          <a:p>
            <a:pPr lvl="2"/>
            <a:r>
              <a:rPr lang="en-US" dirty="0">
                <a:latin typeface="Arial" charset="0"/>
              </a:rPr>
              <a:t>Grading will be tougher than prior programs</a:t>
            </a:r>
          </a:p>
          <a:p>
            <a:pPr lvl="1"/>
            <a:r>
              <a:rPr lang="en-US" dirty="0">
                <a:latin typeface="Arial" charset="0"/>
              </a:rPr>
              <a:t>Final exam: Sat 12/16, 3-6 PM, Ball 214</a:t>
            </a:r>
          </a:p>
          <a:p>
            <a:pPr lvl="1"/>
            <a:r>
              <a:rPr lang="en-US" dirty="0">
                <a:latin typeface="Arial" charset="0"/>
              </a:rPr>
              <a:t>Course evaluation forms to be distributed online/in class, returned at exam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4FA39831-B0BE-AD43-9965-7C6C3A15F066}" type="datetime1">
              <a:rPr lang="en-US" sz="1200" smtClean="0"/>
              <a:t>12/11/17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21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Deleting </a:t>
            </a:r>
            <a:r>
              <a:rPr lang="en-US" dirty="0">
                <a:latin typeface="Garamond" charset="0"/>
              </a:rPr>
              <a:t>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FB47D-6EBA-B843-88B1-A8556907D0B7}" type="datetime1">
              <a:rPr lang="en-US" sz="1200" smtClean="0">
                <a:latin typeface="Garamond" charset="0"/>
                <a:cs typeface="Arial" charset="0"/>
              </a:rPr>
              <a:t>12/11/17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9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9162ED-32FA-CC4C-8871-5C8635681AFE}" type="datetime1">
              <a:rPr lang="en-US" sz="1200" smtClean="0">
                <a:latin typeface="Garamond" charset="0"/>
                <a:cs typeface="Arial" charset="0"/>
              </a:rPr>
              <a:t>12/11/17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6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Sorted </a:t>
            </a:r>
            <a:r>
              <a:rPr lang="en-US" dirty="0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Can ensure each item is sorted as </a:t>
            </a:r>
            <a:r>
              <a:rPr lang="en-US" sz="2600" dirty="0" smtClean="0">
                <a:latin typeface="Arial" charset="0"/>
              </a:rPr>
              <a:t>it’s </a:t>
            </a:r>
            <a:r>
              <a:rPr lang="en-US" sz="2600" dirty="0">
                <a:latin typeface="Arial" charset="0"/>
              </a:rPr>
              <a:t>added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Slower item insertion, but faster search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Not easy with arrays: must move existing data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Keeping linked list sorted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Find appropriate location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Often done by going </a:t>
            </a:r>
            <a:r>
              <a:rPr lang="en-US" sz="1900" dirty="0" smtClean="0">
                <a:latin typeface="Arial" charset="0"/>
              </a:rPr>
              <a:t>“past” </a:t>
            </a:r>
            <a:r>
              <a:rPr lang="en-US" sz="1900" dirty="0">
                <a:latin typeface="Arial" charset="0"/>
              </a:rPr>
              <a:t>appropriate spot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Modify pointers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Node before correct spot points to new node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New node points to node after correct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BCDCB3-460C-154B-A76A-95386A3B21E1}" type="datetime1">
              <a:rPr lang="en-US" smtClean="0">
                <a:latin typeface="Garamond" charset="0"/>
              </a:rPr>
              <a:t>12/11/17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4E1A75-5047-484D-87AE-8623F6D212A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pic>
        <p:nvPicPr>
          <p:cNvPr id="9223" name="Picture 2" descr="CPT-LinkedLists-addingno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51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639763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402663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Review: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findSortedNode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!=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NULL)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&amp;&amp; (n-&gt;value &lt;= v)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FFEED7-342B-7340-85E4-94B7F8B12A01}" type="datetime1">
              <a:rPr lang="en-US" smtClean="0">
                <a:latin typeface="Garamond" charset="0"/>
              </a:rPr>
              <a:t>12/11/17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E93CA-0093-3647-A136-EAE9569B6BBC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2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addSortedNode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itchFamily="49" charset="0"/>
              </a:rPr>
              <a:t>(See web for full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Dynamically allocate space for </a:t>
            </a:r>
            <a:r>
              <a:rPr lang="en-US" b="1" dirty="0" err="1" smtClean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newNode</a:t>
            </a:r>
            <a:r>
              <a:rPr lang="en-US" dirty="0" smtClean="0">
                <a:ea typeface="+mn-ea"/>
              </a:rPr>
              <a:t> (same as basic add function)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Need two pointers--one for current item, one for previous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Search list until you either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find appropriate spot </a:t>
            </a:r>
            <a:r>
              <a:rPr lang="en-US" dirty="0" smtClean="0">
                <a:ea typeface="+mn-ea"/>
              </a:rPr>
              <a:t>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(cur-&gt;value </a:t>
            </a:r>
            <a:r>
              <a:rPr lang="en-US" sz="28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 v</a:t>
            </a:r>
            <a:r>
              <a:rPr lang="en-US" sz="28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25595F-F88B-0E45-91DA-237A73454FB1}" type="datetime1">
              <a:rPr lang="en-US" smtClean="0">
                <a:latin typeface="Garamond" charset="0"/>
              </a:rPr>
              <a:t>12/11/17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2D47AF-112B-CB4E-A1DB-16575AFE31F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item to sorted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Once you’ve found appropriate spot, must ensure that: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Previous node points to new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New node points to next node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1: New node goes at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dirty="0" smtClean="0">
                <a:ea typeface="+mn-ea"/>
              </a:rPr>
              <a:t>Case 2: New node goes in middle (or at end) of list</a:t>
            </a:r>
            <a:endParaRPr lang="en-US" dirty="0" smtClean="0">
              <a:ea typeface="+mn-ea"/>
              <a:sym typeface="Wingdings" panose="05000000000000000000" pitchFamily="2" charset="2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DFFE58-28E4-294D-A319-3AED6A437927}" type="datetime1">
              <a:rPr lang="en-US" smtClean="0">
                <a:latin typeface="Garamond" charset="0"/>
              </a:rPr>
              <a:t>12/11/17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4A318A-D5C6-1341-BB86-EF847E1EDC8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77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3 hours (but written for ~50 min)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All lectures after Exam 2 (lectures 25, 27-36)</a:t>
            </a:r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Code reading, writing, and multiple choice questions</a:t>
            </a:r>
          </a:p>
          <a:p>
            <a:pPr lvl="1"/>
            <a:r>
              <a:rPr lang="en-US" dirty="0" smtClean="0"/>
              <a:t>One 10 point extra credit question at end</a:t>
            </a:r>
          </a:p>
          <a:p>
            <a:pPr lvl="2"/>
            <a:r>
              <a:rPr lang="en-US" dirty="0" smtClean="0"/>
              <a:t>For this exam, you may attempt the extra credit question </a:t>
            </a:r>
            <a:r>
              <a:rPr lang="en-US" u="sng" dirty="0" smtClean="0"/>
              <a:t>even if </a:t>
            </a:r>
            <a:r>
              <a:rPr lang="en-US" u="sng" smtClean="0"/>
              <a:t>you haven’t attempted </a:t>
            </a:r>
            <a:r>
              <a:rPr lang="en-US" u="sng" dirty="0" smtClean="0"/>
              <a:t>to solve all other problems</a:t>
            </a:r>
            <a:endParaRPr lang="en-US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E052F9-91EF-2247-8039-87B9C43C32EF}" type="datetime1">
              <a:rPr lang="en-US" sz="1200" smtClean="0">
                <a:latin typeface="Garamond"/>
                <a:cs typeface="Garamond"/>
              </a:rPr>
              <a:t>12/11/17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9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9457</TotalTime>
  <Words>1484</Words>
  <Application>Microsoft Macintosh PowerPoint</Application>
  <PresentationFormat>On-screen Show (4:3)</PresentationFormat>
  <Paragraphs>337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Review: Deleting item from list</vt:lpstr>
      <vt:lpstr>Deleting item from list (continued)</vt:lpstr>
      <vt:lpstr>Review: Sorted linked list</vt:lpstr>
      <vt:lpstr>Review: findSortedNode</vt:lpstr>
      <vt:lpstr>Adding item to sorted list</vt:lpstr>
      <vt:lpstr>Adding item to sorted list (continued)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Structures</vt:lpstr>
      <vt:lpstr>Review: Nested structures</vt:lpstr>
      <vt:lpstr>Review: File I/O</vt:lpstr>
      <vt:lpstr>Review: character/line input</vt:lpstr>
      <vt:lpstr>Review: dynamic memory allocation</vt:lpstr>
      <vt:lpstr>Review: pointer-based data structures</vt:lpstr>
      <vt:lpstr>Review: Adding to list</vt:lpstr>
      <vt:lpstr>Review: deleting from list</vt:lpstr>
      <vt:lpstr>Review: finding data in list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1791</cp:revision>
  <dcterms:created xsi:type="dcterms:W3CDTF">2006-04-03T05:03:01Z</dcterms:created>
  <dcterms:modified xsi:type="dcterms:W3CDTF">2017-12-11T14:19:01Z</dcterms:modified>
</cp:coreProperties>
</file>