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499" r:id="rId4"/>
    <p:sldId id="500" r:id="rId5"/>
    <p:sldId id="501" r:id="rId6"/>
    <p:sldId id="493" r:id="rId7"/>
    <p:sldId id="494" r:id="rId8"/>
    <p:sldId id="495" r:id="rId9"/>
    <p:sldId id="498" r:id="rId10"/>
    <p:sldId id="502" r:id="rId11"/>
    <p:sldId id="503" r:id="rId12"/>
    <p:sldId id="324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A99BC6-879A-A644-B6E9-51A6CEE411BF}" type="datetime1">
              <a:rPr lang="en-US" smtClean="0"/>
              <a:t>12/8/17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16DB3-A102-794D-94D6-C91D7783B10C}" type="datetime1">
              <a:rPr lang="en-US" smtClean="0"/>
              <a:t>12/8/17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7FEE97-04DC-344A-836B-E4DF24E9A3AD}" type="datetime1">
              <a:rPr lang="en-US" smtClean="0"/>
              <a:t>12/8/17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073EC-C82F-7141-99FB-F5969C0FCD54}" type="datetime1">
              <a:rPr lang="en-US" smtClean="0"/>
              <a:t>12/8/17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587FF-CBCD-3A49-8CB2-2D711E10876A}" type="datetime1">
              <a:rPr lang="en-US" smtClean="0"/>
              <a:t>12/8/17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BE67E-01A8-924E-B98B-C913746F0C0F}" type="datetime1">
              <a:rPr lang="en-US" smtClean="0"/>
              <a:t>12/8/17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F0143-E9C5-9C48-8A09-B3D44B7D88E4}" type="datetime1">
              <a:rPr lang="en-US" smtClean="0"/>
              <a:t>12/8/17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3690-199A-6249-852F-FDAA5E96B179}" type="datetime1">
              <a:rPr lang="en-US" smtClean="0"/>
              <a:t>12/8/17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20EAB-A622-BF4C-BA4A-07CAE8455A09}" type="datetime1">
              <a:rPr lang="en-US" smtClean="0"/>
              <a:t>12/8/17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B3DD6-CEB1-5646-9E12-9EA7A717F088}" type="datetime1">
              <a:rPr lang="en-US" smtClean="0"/>
              <a:t>12/8/17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D96978-A634-564C-949D-A5F66B800CB1}" type="datetime1">
              <a:rPr lang="en-US" smtClean="0"/>
              <a:t>12/8/17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A42C2-F281-4C45-B935-56375B8B0DEB}" type="datetime1">
              <a:rPr lang="en-US" smtClean="0"/>
              <a:t>12/8/17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9A6E8-8B67-CC48-86DD-F8132842D290}" type="datetime1">
              <a:rPr lang="en-US" smtClean="0"/>
              <a:t>12/8/17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2F4986D-23D2-8B4D-A689-5EA0ACA0FB11}" type="datetime1">
              <a:rPr lang="en-US" smtClean="0"/>
              <a:t>12/8/17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35: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Dynamically allocated data structures: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Linked lists: deleting nodes, ordered list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Sorted </a:t>
            </a:r>
            <a:r>
              <a:rPr lang="en-US" dirty="0">
                <a:latin typeface="Garamond" charset="0"/>
              </a:rPr>
              <a:t>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124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Can ensure each item is sorted as </a:t>
            </a:r>
            <a:r>
              <a:rPr lang="en-US" sz="2600" dirty="0" smtClean="0">
                <a:latin typeface="Arial" charset="0"/>
              </a:rPr>
              <a:t>it’s </a:t>
            </a:r>
            <a:r>
              <a:rPr lang="en-US" sz="2600" dirty="0">
                <a:latin typeface="Arial" charset="0"/>
              </a:rPr>
              <a:t>added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Slower item insertion, but faster search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Not easy with arrays: must move existing data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Keeping linked list sorted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Find appropriate location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Often done by going </a:t>
            </a:r>
            <a:r>
              <a:rPr lang="en-US" sz="1900" dirty="0" smtClean="0">
                <a:latin typeface="Arial" charset="0"/>
              </a:rPr>
              <a:t>“past” </a:t>
            </a:r>
            <a:r>
              <a:rPr lang="en-US" sz="1900" dirty="0">
                <a:latin typeface="Arial" charset="0"/>
              </a:rPr>
              <a:t>appropriate spot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Modify pointers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Node before correct spot points to new node</a:t>
            </a:r>
          </a:p>
          <a:p>
            <a:pPr lvl="2">
              <a:lnSpc>
                <a:spcPct val="80000"/>
              </a:lnSpc>
            </a:pPr>
            <a:r>
              <a:rPr lang="en-US" sz="1900" dirty="0">
                <a:latin typeface="Arial" charset="0"/>
              </a:rPr>
              <a:t>New node points to node after correct spot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307C9C-8403-7148-B9FB-4AF342C1DF23}" type="datetime1">
              <a:rPr lang="en-US" smtClean="0">
                <a:latin typeface="Garamond" charset="0"/>
              </a:rPr>
              <a:t>12/8/17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4E1A75-5047-484D-87AE-8623F6D212A4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pic>
        <p:nvPicPr>
          <p:cNvPr id="9223" name="Picture 2" descr="CPT-LinkedLists-addingnod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67200"/>
            <a:ext cx="6351588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Content Placeholder 2"/>
          <p:cNvSpPr txBox="1">
            <a:spLocks/>
          </p:cNvSpPr>
          <p:nvPr/>
        </p:nvSpPr>
        <p:spPr bwMode="auto">
          <a:xfrm>
            <a:off x="639763" y="58674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669925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2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r>
              <a:rPr lang="en-US" sz="1400" i="1"/>
              <a:t>Image source: http://en.wikipedia.org/wiki/Linked_list</a:t>
            </a:r>
          </a:p>
        </p:txBody>
      </p:sp>
    </p:spTree>
    <p:extLst>
      <p:ext uri="{BB962C8B-B14F-4D97-AF65-F5344CB8AC3E}">
        <p14:creationId xmlns:p14="http://schemas.microsoft.com/office/powerpoint/2010/main" val="68194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ea typeface="+mj-ea"/>
              </a:rPr>
              <a:t>Review: </a:t>
            </a:r>
            <a:r>
              <a:rPr lang="en-US" altLang="en-US" dirty="0" err="1" smtClean="0">
                <a:ea typeface="+mj-ea"/>
                <a:sym typeface="Wingdings" panose="05000000000000000000" pitchFamily="2" charset="2"/>
              </a:rPr>
              <a:t>findSortedNode</a:t>
            </a:r>
            <a:endParaRPr lang="en-US" altLang="en-US" dirty="0" smtClean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findSortedNode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*n;</a:t>
            </a: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Start with first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200" b="1" dirty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!= 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NULL) </a:t>
            </a:r>
            <a:r>
              <a:rPr lang="en-US" sz="2200" b="1" u="sng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&amp;&amp; (n-&gt;value &lt;= v)</a:t>
            </a:r>
            <a:r>
              <a:rPr lang="en-US" sz="2200" b="1" dirty="0" smtClean="0">
                <a:solidFill>
                  <a:srgbClr val="FF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   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Data found--return n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n-&gt;next;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If you get here, data wasn't found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8F5CF5-5DFE-7544-80AA-1B0094A59B0B}" type="datetime1">
              <a:rPr lang="en-US" smtClean="0">
                <a:latin typeface="Garamond" charset="0"/>
              </a:rPr>
              <a:t>12/8/17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3E93CA-0093-3647-A136-EAE9569B6BBC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06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time</a:t>
            </a:r>
            <a:endParaRPr lang="en-US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Adding data to ordered list</a:t>
            </a:r>
          </a:p>
          <a:p>
            <a:r>
              <a:rPr lang="en-US" dirty="0" smtClean="0"/>
              <a:t>Exam 3 outline	</a:t>
            </a:r>
          </a:p>
          <a:p>
            <a:pPr lvl="1"/>
            <a:r>
              <a:rPr lang="en-US" dirty="0" smtClean="0"/>
              <a:t>Wednesday’s class: Q&amp;A session</a:t>
            </a:r>
          </a:p>
          <a:p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Late/</a:t>
            </a:r>
            <a:r>
              <a:rPr lang="en-US" dirty="0" err="1" smtClean="0"/>
              <a:t>regrade</a:t>
            </a:r>
            <a:r>
              <a:rPr lang="en-US" dirty="0" smtClean="0"/>
              <a:t> submissions: e-mail Dr. Geiger + TA</a:t>
            </a:r>
          </a:p>
          <a:p>
            <a:pPr lvl="2"/>
            <a:r>
              <a:rPr lang="en-US" dirty="0" err="1" smtClean="0"/>
              <a:t>Zhendong</a:t>
            </a:r>
            <a:r>
              <a:rPr lang="en-US" dirty="0" smtClean="0"/>
              <a:t> Wang handles even-numbered programs, Lin Li handles odd-numbered programs</a:t>
            </a:r>
          </a:p>
          <a:p>
            <a:pPr lvl="1"/>
            <a:r>
              <a:rPr lang="en-US" dirty="0" smtClean="0"/>
              <a:t>Program 9 due 12/12</a:t>
            </a:r>
          </a:p>
          <a:p>
            <a:pPr lvl="1"/>
            <a:r>
              <a:rPr lang="en-US" dirty="0">
                <a:latin typeface="Arial" charset="0"/>
              </a:rPr>
              <a:t>Program 10 to be posted, due 12/18</a:t>
            </a:r>
          </a:p>
          <a:p>
            <a:pPr lvl="2"/>
            <a:r>
              <a:rPr lang="en-US" dirty="0">
                <a:latin typeface="Arial" charset="0"/>
              </a:rPr>
              <a:t>Up to 4 points of extra credit on your final average</a:t>
            </a:r>
          </a:p>
          <a:p>
            <a:pPr lvl="2"/>
            <a:r>
              <a:rPr lang="en-US" dirty="0">
                <a:latin typeface="Arial" charset="0"/>
              </a:rPr>
              <a:t>Only one chance to turn in—no resubmissions allowed</a:t>
            </a:r>
          </a:p>
          <a:p>
            <a:pPr lvl="2"/>
            <a:r>
              <a:rPr lang="en-US">
                <a:latin typeface="Arial" charset="0"/>
              </a:rPr>
              <a:t>Grading will be tougher than </a:t>
            </a:r>
            <a:r>
              <a:rPr lang="en-US">
                <a:latin typeface="Arial" charset="0"/>
              </a:rPr>
              <a:t>prior </a:t>
            </a:r>
            <a:r>
              <a:rPr lang="en-US" smtClean="0">
                <a:latin typeface="Arial" charset="0"/>
              </a:rPr>
              <a:t>programs</a:t>
            </a:r>
            <a:endParaRPr lang="en-US" dirty="0" smtClean="0"/>
          </a:p>
          <a:p>
            <a:pPr lvl="1"/>
            <a:r>
              <a:rPr lang="en-US" dirty="0" smtClean="0"/>
              <a:t>Final exam: Sat 12/16, 3-6 PM, Ball 214</a:t>
            </a:r>
          </a:p>
          <a:p>
            <a:pPr lvl="1"/>
            <a:r>
              <a:rPr lang="en-US" dirty="0">
                <a:latin typeface="Arial" charset="0"/>
              </a:rPr>
              <a:t>Course evaluation forms to be distributed online/in class, returned at exam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5383A7-2304-E64A-870A-489DF71B7956}" type="datetime1">
              <a:rPr lang="en-US" sz="1200" smtClean="0">
                <a:latin typeface="Garamond"/>
                <a:cs typeface="Garamond"/>
              </a:rPr>
              <a:pPr/>
              <a:t>12/8/17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ECE Application Programming: Lecture 35</a:t>
            </a:r>
            <a:endParaRPr lang="en-US" altLang="en-US" dirty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FFED0-5613-D747-AC8F-CF84A7339BF4}" type="slidenum">
              <a:rPr lang="en-US" sz="1200" smtClean="0">
                <a:latin typeface="Garamond"/>
                <a:cs typeface="Garamond"/>
              </a:rPr>
              <a:pPr/>
              <a:t>12</a:t>
            </a:fld>
            <a:endParaRPr lang="en-US" sz="1200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Late/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submissions: e-mail Dr. Geiger + TA</a:t>
            </a:r>
          </a:p>
          <a:p>
            <a:pPr lvl="2"/>
            <a:r>
              <a:rPr lang="en-US" dirty="0" err="1">
                <a:latin typeface="Arial" charset="0"/>
              </a:rPr>
              <a:t>Zhendong</a:t>
            </a:r>
            <a:r>
              <a:rPr lang="en-US" dirty="0">
                <a:latin typeface="Arial" charset="0"/>
              </a:rPr>
              <a:t> Wang handles even-numbered programs, Lin Li handles odd-numbered programs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9 due 12/</a:t>
            </a:r>
            <a:r>
              <a:rPr lang="en-US" dirty="0" smtClean="0">
                <a:latin typeface="Arial" charset="0"/>
              </a:rPr>
              <a:t>12</a:t>
            </a:r>
          </a:p>
          <a:p>
            <a:pPr lvl="1"/>
            <a:r>
              <a:rPr lang="en-US" dirty="0" smtClean="0">
                <a:latin typeface="Arial" charset="0"/>
              </a:rPr>
              <a:t>Program 10 to be posted, due 12/18</a:t>
            </a:r>
          </a:p>
          <a:p>
            <a:pPr lvl="2"/>
            <a:r>
              <a:rPr lang="en-US" dirty="0" smtClean="0">
                <a:latin typeface="Arial" charset="0"/>
              </a:rPr>
              <a:t>Up to 4 points of extra credit on your final average</a:t>
            </a:r>
          </a:p>
          <a:p>
            <a:pPr lvl="2"/>
            <a:r>
              <a:rPr lang="en-US" dirty="0" smtClean="0">
                <a:latin typeface="Arial" charset="0"/>
              </a:rPr>
              <a:t>Only one chance to turn in—no resubmissions allowed</a:t>
            </a:r>
          </a:p>
          <a:p>
            <a:pPr lvl="2"/>
            <a:r>
              <a:rPr lang="en-US" dirty="0" smtClean="0">
                <a:latin typeface="Arial" charset="0"/>
              </a:rPr>
              <a:t>Grading will be tougher than prior programs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Final exam: Sat 12/16, 3-6 PM, Ball 214</a:t>
            </a:r>
          </a:p>
          <a:p>
            <a:pPr lvl="1"/>
            <a:r>
              <a:rPr lang="en-US" dirty="0" smtClean="0">
                <a:latin typeface="Arial" charset="0"/>
              </a:rPr>
              <a:t>Course evaluation forms to be distributed online/in class, returned at exam</a:t>
            </a:r>
            <a:endParaRPr lang="en-US" dirty="0">
              <a:latin typeface="Arial" charset="0"/>
            </a:endParaRPr>
          </a:p>
          <a:p>
            <a:r>
              <a:rPr lang="en-US" dirty="0" smtClean="0"/>
              <a:t>Today’s class: continue with linked lists</a:t>
            </a:r>
          </a:p>
          <a:p>
            <a:pPr lvl="1"/>
            <a:r>
              <a:rPr lang="en-US" dirty="0" smtClean="0"/>
              <a:t>Review linked list basics</a:t>
            </a:r>
          </a:p>
          <a:p>
            <a:pPr lvl="1"/>
            <a:r>
              <a:rPr lang="en-US" dirty="0" smtClean="0"/>
              <a:t>Deleting from list</a:t>
            </a:r>
          </a:p>
          <a:p>
            <a:pPr lvl="1"/>
            <a:r>
              <a:rPr lang="en-US" dirty="0" smtClean="0"/>
              <a:t>Ordered lists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20B553-ED80-AE4A-B2D4-F355CE0CD24F}" type="datetime1">
              <a:rPr lang="en-US" sz="1200" smtClean="0"/>
              <a:t>12/8/17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35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Linked </a:t>
            </a:r>
            <a:r>
              <a:rPr lang="en-US" dirty="0">
                <a:latin typeface="Garamond" charset="0"/>
              </a:rPr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 pointer-based structure: linked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element (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 smtClean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Program using list needs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 smtClean="0">
                <a:ea typeface="+mn-ea"/>
                <a:cs typeface="+mn-cs"/>
              </a:rPr>
              <a:t>Image </a:t>
            </a:r>
            <a:r>
              <a:rPr lang="en-US" sz="1400" i="1" dirty="0">
                <a:ea typeface="+mn-ea"/>
                <a:cs typeface="+mn-cs"/>
              </a:rPr>
              <a:t>source: http://en.wikipedia.org/wiki/Linked_list</a:t>
            </a:r>
            <a:endParaRPr lang="en-US" sz="14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847FCC-6271-F14C-A694-0DAA0443C8A6}" type="datetime1">
              <a:rPr lang="en-US" sz="1200" smtClean="0">
                <a:latin typeface="Garamond" charset="0"/>
              </a:rPr>
              <a:t>12/8/17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674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Linked </a:t>
            </a:r>
            <a:r>
              <a:rPr lang="en-US" dirty="0">
                <a:latin typeface="Garamond" charset="0"/>
              </a:rPr>
              <a:t>list definition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800" dirty="0">
                <a:latin typeface="Arial" charset="0"/>
              </a:rPr>
              <a:t>Structure to hold list of integers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 err="1">
                <a:latin typeface="Courier New" charset="0"/>
                <a:cs typeface="Courier New" charset="0"/>
              </a:rPr>
              <a:t>typedef</a:t>
            </a:r>
            <a:r>
              <a:rPr lang="en-US" sz="2800" b="1" dirty="0">
                <a:latin typeface="Courier New" charset="0"/>
                <a:cs typeface="Courier New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</a:t>
            </a:r>
            <a:r>
              <a:rPr lang="en-US" sz="28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node</a:t>
            </a:r>
            <a:r>
              <a:rPr lang="en-US" sz="2800" b="1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>
                <a:latin typeface="Courier New" charset="0"/>
                <a:cs typeface="Courier New" charset="0"/>
              </a:rPr>
              <a:t>	</a:t>
            </a:r>
            <a:r>
              <a:rPr lang="en-US" sz="2800" b="1" dirty="0" err="1">
                <a:latin typeface="Courier New" charset="0"/>
                <a:cs typeface="Courier New" charset="0"/>
              </a:rPr>
              <a:t>int</a:t>
            </a:r>
            <a:r>
              <a:rPr lang="en-US" sz="2800" b="1" dirty="0">
                <a:latin typeface="Courier New" charset="0"/>
                <a:cs typeface="Courier New" charset="0"/>
              </a:rPr>
              <a:t> value;		     // Data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>
                <a:latin typeface="Courier New" charset="0"/>
                <a:cs typeface="Courier New" charset="0"/>
              </a:rPr>
              <a:t>	</a:t>
            </a:r>
            <a:r>
              <a:rPr lang="en-US" sz="2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</a:t>
            </a:r>
            <a:r>
              <a:rPr lang="en-US" sz="28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node </a:t>
            </a:r>
            <a:r>
              <a:rPr lang="en-US" sz="2800" b="1" dirty="0">
                <a:latin typeface="Courier New" charset="0"/>
                <a:cs typeface="Courier New" charset="0"/>
              </a:rPr>
              <a:t>*next;  // Pointer to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>
                <a:latin typeface="Courier New" charset="0"/>
                <a:cs typeface="Courier New" charset="0"/>
              </a:rPr>
              <a:t>						 //  next node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>
                <a:latin typeface="Courier New" charset="0"/>
                <a:cs typeface="Courier New" charset="0"/>
              </a:rPr>
              <a:t>} </a:t>
            </a:r>
            <a:r>
              <a:rPr lang="en-US" sz="28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800" b="1" dirty="0">
                <a:latin typeface="Courier New" charset="0"/>
                <a:cs typeface="Courier New" charset="0"/>
              </a:rPr>
              <a:t>;</a:t>
            </a: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800" dirty="0">
                <a:latin typeface="Arial" charset="0"/>
              </a:rPr>
              <a:t>Note definition style has changed slightly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Type </a:t>
            </a:r>
            <a:r>
              <a:rPr lang="en-US" sz="2400" dirty="0" smtClean="0">
                <a:latin typeface="Arial" charset="0"/>
              </a:rPr>
              <a:t>“</a:t>
            </a:r>
            <a:r>
              <a:rPr lang="en-US" altLang="ja-JP" sz="2400" dirty="0" smtClean="0">
                <a:latin typeface="Arial" charset="0"/>
              </a:rPr>
              <a:t>name” </a:t>
            </a:r>
            <a:r>
              <a:rPr lang="en-US" altLang="ja-JP" sz="2400" dirty="0">
                <a:latin typeface="Arial" charset="0"/>
              </a:rPr>
              <a:t>both before and after { }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Name before (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node</a:t>
            </a:r>
            <a:r>
              <a:rPr lang="en-US" sz="2400" dirty="0">
                <a:latin typeface="Arial" charset="0"/>
              </a:rPr>
              <a:t>) is necessary to use type inside structure definition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Name after (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400" dirty="0">
                <a:latin typeface="Arial" charset="0"/>
              </a:rPr>
              <a:t>) can be used in rest of program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F75E80-C1DC-3445-B599-FAFAB1D8A5D8}" type="datetime1">
              <a:rPr lang="en-US" sz="1200" smtClean="0">
                <a:latin typeface="Garamond" charset="0"/>
              </a:rPr>
              <a:t>12/8/17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E7FCFA-BD34-3E4D-BFE8-7F49B5E6EC9A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9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Adding </a:t>
            </a:r>
            <a:r>
              <a:rPr lang="en-US" dirty="0">
                <a:latin typeface="Garamond" charset="0"/>
              </a:rPr>
              <a:t>to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Simplest form (unordered list): add new item to beginning of list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Allocate space for new node; exit if error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3200" b="1" dirty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fprintf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stderr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Error: could not allocate new node\n"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exit(0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&gt;value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Copy value to new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next points to old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8DE1E9-7F5B-CA4A-9408-972F983571C8}" type="datetime1">
              <a:rPr lang="en-US" sz="1200" smtClean="0">
                <a:latin typeface="Garamond" charset="0"/>
              </a:rPr>
              <a:t>12/8/17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77087-E333-954E-8520-497E6B81779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57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Finding </a:t>
            </a:r>
            <a:r>
              <a:rPr lang="en-US" dirty="0">
                <a:latin typeface="Garamond" charset="0"/>
              </a:rPr>
              <a:t>item in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Create pointer to start of list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8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If pointer is NULL, stop looking for item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Check element pointer currently points to</a:t>
            </a:r>
          </a:p>
          <a:p>
            <a:pPr marL="841375" lvl="1" indent="-514350">
              <a:buFont typeface="+mj-lt"/>
              <a:buAutoNum type="alphaLcPeriod"/>
              <a:defRPr/>
            </a:pPr>
            <a:r>
              <a:rPr lang="en-US" dirty="0" smtClean="0"/>
              <a:t>If it’s a match, return pointer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  <a:defRPr/>
            </a:pPr>
            <a:r>
              <a:rPr lang="en-US" dirty="0" smtClean="0"/>
              <a:t>If not, go to next element in list and repeat (2)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n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 n-&gt;next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If at end of loop, item wasn’t found—return NULL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71AF38-2562-5B44-8ABC-8A66D457CD98}" type="datetime1">
              <a:rPr lang="en-US" sz="1200" smtClean="0">
                <a:latin typeface="Garamond" charset="0"/>
                <a:cs typeface="Arial" charset="0"/>
              </a:rPr>
              <a:t>12/8/17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66DB0C-ADB4-0E41-AF53-64447EE1C2E5}" type="slidenum">
              <a:rPr lang="en-US" sz="1200">
                <a:latin typeface="Garamond" charset="0"/>
                <a:cs typeface="Arial" charset="0"/>
              </a:rPr>
              <a:pPr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26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finding item </a:t>
            </a:r>
            <a:r>
              <a:rPr lang="en-US" smtClean="0">
                <a:latin typeface="Garamond" charset="0"/>
              </a:rPr>
              <a:t>in list</a:t>
            </a:r>
            <a:endParaRPr lang="en-US" dirty="0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*n;</a:t>
            </a: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Start with first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 !=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 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Search until after 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  last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Data found--return n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n-&gt;next;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If you get here, data wasn't found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7D62B3-8C82-7D46-B649-3A358A49196F}" type="datetime1">
              <a:rPr lang="en-US" sz="1200" smtClean="0">
                <a:latin typeface="Garamond" charset="0"/>
                <a:cs typeface="Arial" charset="0"/>
              </a:rPr>
              <a:t>12/8/17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04F3F2-CCFE-1C4C-8736-8B380FE4B14C}" type="slidenum">
              <a:rPr lang="en-US" sz="1200">
                <a:latin typeface="Garamond" charset="0"/>
                <a:cs typeface="Arial" charset="0"/>
              </a:rPr>
              <a:pPr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516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Deleting item from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delNode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Need 2 pointers—one for current node, one for previous—because removing node requires you to change prev. node to point past current one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*cur 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4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Search list until you either find item or hit end, moving both pointers each time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((cur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&amp;&amp; (cur-&gt;value !=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cur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cur-&gt;next;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86D8C4-80DD-2346-9BED-F58EC0B146B6}" type="datetime1">
              <a:rPr lang="en-US" sz="1200" smtClean="0">
                <a:latin typeface="Garamond" charset="0"/>
                <a:cs typeface="Arial" charset="0"/>
              </a:rPr>
              <a:t>12/8/17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C862AC-6BE6-6141-B859-DF5404F1B47C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Deleting item from list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1: Data wasn’t found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</a:t>
            </a:r>
            <a:r>
              <a:rPr lang="en-US" dirty="0" smtClean="0">
                <a:ea typeface="+mn-ea"/>
              </a:rPr>
              <a:t>return unchanged list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(cur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2a: Data was found in first node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beginning of list will be current 2</a:t>
            </a:r>
            <a:r>
              <a:rPr lang="en-US" baseline="30000" dirty="0" smtClean="0">
                <a:ea typeface="+mn-ea"/>
                <a:sym typeface="Wingdings" panose="05000000000000000000" pitchFamily="2" charset="2"/>
              </a:rPr>
              <a:t>nd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 node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-&gt;next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2b: Data found elsewhere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previous node points past node to be removed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cur-&gt;next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4487" lvl="1" indent="0"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31812" indent="-514350">
              <a:buFont typeface="+mj-lt"/>
              <a:buAutoNum type="arabicPeriod" startAt="3"/>
              <a:defRPr/>
            </a:pP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ea typeface="+mn-ea"/>
                <a:cs typeface="Courier New" panose="02070309020205020404" pitchFamily="49" charset="0"/>
              </a:rPr>
              <a:t>Remove node holding data, then return list</a:t>
            </a:r>
            <a:endParaRPr lang="en-US" sz="3200" dirty="0">
              <a:solidFill>
                <a:srgbClr val="000000"/>
              </a:solidFill>
              <a:highlight>
                <a:srgbClr val="FFFFFF"/>
              </a:highlight>
              <a:ea typeface="+mn-ea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free(cur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 list;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5F8587-142F-BB4F-8C1F-F922E37FE8F1}" type="datetime1">
              <a:rPr lang="en-US" sz="1200" smtClean="0">
                <a:latin typeface="Garamond" charset="0"/>
                <a:cs typeface="Arial" charset="0"/>
              </a:rPr>
              <a:t>12/8/17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35</a:t>
            </a:r>
            <a:endParaRPr lang="en-US" alt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4C79CD-9976-4249-B3A0-1B7875615771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421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9060</TotalTime>
  <Words>787</Words>
  <Application>Microsoft Macintosh PowerPoint</Application>
  <PresentationFormat>On-screen Show (4:3)</PresentationFormat>
  <Paragraphs>186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Edge</vt:lpstr>
      <vt:lpstr>EECE.2160 ECE Application Programming</vt:lpstr>
      <vt:lpstr>Lecture outline</vt:lpstr>
      <vt:lpstr>Review: Linked list</vt:lpstr>
      <vt:lpstr>Review: Linked list definition</vt:lpstr>
      <vt:lpstr>Review: Adding to list</vt:lpstr>
      <vt:lpstr>Review: Finding item in list</vt:lpstr>
      <vt:lpstr>Review: finding item in list</vt:lpstr>
      <vt:lpstr>Deleting item from list</vt:lpstr>
      <vt:lpstr>Deleting item from list (continued)</vt:lpstr>
      <vt:lpstr>Review: Sorted linked list</vt:lpstr>
      <vt:lpstr>Review: findSortedNode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1739</cp:revision>
  <dcterms:created xsi:type="dcterms:W3CDTF">2006-04-03T05:03:01Z</dcterms:created>
  <dcterms:modified xsi:type="dcterms:W3CDTF">2017-12-08T16:49:02Z</dcterms:modified>
</cp:coreProperties>
</file>