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499" r:id="rId4"/>
    <p:sldId id="500" r:id="rId5"/>
    <p:sldId id="501" r:id="rId6"/>
    <p:sldId id="492" r:id="rId7"/>
    <p:sldId id="493" r:id="rId8"/>
    <p:sldId id="494" r:id="rId9"/>
    <p:sldId id="495" r:id="rId10"/>
    <p:sldId id="498" r:id="rId11"/>
    <p:sldId id="324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7241D3-E475-C74B-9769-572BEDAAED8F}" type="datetime1">
              <a:rPr lang="en-US" smtClean="0"/>
              <a:t>12/5/17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16FAB0-EC1C-1244-863A-A946E79A6BC8}" type="datetime1">
              <a:rPr lang="en-US" smtClean="0"/>
              <a:t>12/5/17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FD63C-6D32-4140-BA67-AD8BAF829728}" type="datetime1">
              <a:rPr lang="en-US" smtClean="0"/>
              <a:t>12/5/17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3ADDBF-414B-4747-9CB2-1C65F59EF593}" type="datetime1">
              <a:rPr lang="en-US" smtClean="0"/>
              <a:t>12/5/17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5D414-AD07-7248-AFAE-34AAD4FB2E46}" type="datetime1">
              <a:rPr lang="en-US" smtClean="0"/>
              <a:t>12/5/17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B38281-7F9F-0847-AC27-A061014DAE02}" type="datetime1">
              <a:rPr lang="en-US" smtClean="0"/>
              <a:t>12/5/17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D5513-20FC-D046-9798-571C9F37EB0A}" type="datetime1">
              <a:rPr lang="en-US" smtClean="0"/>
              <a:t>12/5/17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0169F5-2038-8F43-AEAF-FC69995BE1AE}" type="datetime1">
              <a:rPr lang="en-US" smtClean="0"/>
              <a:t>12/5/17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9E5855-CE3B-0E46-8906-A731C64FAC68}" type="datetime1">
              <a:rPr lang="en-US" smtClean="0"/>
              <a:t>12/5/17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7F3C15-ED20-0142-A462-7F14D609314F}" type="datetime1">
              <a:rPr lang="en-US" smtClean="0"/>
              <a:t>12/5/17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3E4E6-C801-594F-83E3-508B1362D534}" type="datetime1">
              <a:rPr lang="en-US" smtClean="0"/>
              <a:t>12/5/17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4D80B8-0736-6B46-82B0-E7CD034321E7}" type="datetime1">
              <a:rPr lang="en-US" smtClean="0"/>
              <a:t>12/5/17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99D4A8-FA96-A94D-85B8-AF5B94752CBB}" type="datetime1">
              <a:rPr lang="en-US" smtClean="0"/>
              <a:t>12/5/17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488D4E7B-4E11-5243-9CF3-A52A14C4D2A2}" type="datetime1">
              <a:rPr lang="en-US" smtClean="0"/>
              <a:t>12/5/17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34: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Dynamically allocated data structures: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Linked lists: </a:t>
            </a:r>
            <a:r>
              <a:rPr lang="en-US" dirty="0" smtClean="0">
                <a:latin typeface="Arial" charset="0"/>
              </a:rPr>
              <a:t>searching list, deleting nodes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Deleting item from list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dirty="0" smtClean="0">
                <a:ea typeface="+mn-ea"/>
              </a:rPr>
              <a:t>Case 1: Data wasn’t found 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 </a:t>
            </a:r>
            <a:r>
              <a:rPr lang="en-US" dirty="0" smtClean="0">
                <a:ea typeface="+mn-ea"/>
              </a:rPr>
              <a:t>return unchanged list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(cur ==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n-US" dirty="0" smtClean="0">
                <a:ea typeface="+mn-ea"/>
              </a:rPr>
              <a:t>Case 2a: Data was found in first node 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 beginning of list will be current 2</a:t>
            </a:r>
            <a:r>
              <a:rPr lang="en-US" baseline="30000" dirty="0" smtClean="0">
                <a:ea typeface="+mn-ea"/>
                <a:sym typeface="Wingdings" panose="05000000000000000000" pitchFamily="2" charset="2"/>
              </a:rPr>
              <a:t>nd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 node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-&gt;next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endParaRPr lang="en-US" dirty="0" smtClean="0">
              <a:ea typeface="+mn-ea"/>
            </a:endParaRP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n-US" dirty="0" smtClean="0">
                <a:ea typeface="+mn-ea"/>
              </a:rPr>
              <a:t>Case 2b: Data found elsewhere </a:t>
            </a:r>
            <a:r>
              <a:rPr lang="en-US" dirty="0" smtClean="0">
                <a:ea typeface="+mn-ea"/>
                <a:sym typeface="Wingdings" panose="05000000000000000000" pitchFamily="2" charset="2"/>
              </a:rPr>
              <a:t> previous node points past node to be removed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&gt;next = cur-&gt;next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344487" lvl="1" indent="0">
              <a:buFont typeface="Wingdings" pitchFamily="2" charset="2"/>
              <a:buNone/>
              <a:defRPr/>
            </a:pPr>
            <a:endParaRPr lang="en-US" sz="2800" b="1" dirty="0" smtClean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31812" indent="-514350">
              <a:buFont typeface="+mj-lt"/>
              <a:buAutoNum type="arabicPeriod" startAt="3"/>
              <a:defRPr/>
            </a:pPr>
            <a:r>
              <a:rPr lang="en-US" sz="3200" dirty="0" smtClean="0">
                <a:solidFill>
                  <a:srgbClr val="000000"/>
                </a:solidFill>
                <a:highlight>
                  <a:srgbClr val="FFFFFF"/>
                </a:highlight>
                <a:ea typeface="+mn-ea"/>
                <a:cs typeface="Courier New" panose="02070309020205020404" pitchFamily="49" charset="0"/>
              </a:rPr>
              <a:t>Remove node holding data, then return list</a:t>
            </a:r>
            <a:endParaRPr lang="en-US" sz="3200" dirty="0">
              <a:solidFill>
                <a:srgbClr val="000000"/>
              </a:solidFill>
              <a:highlight>
                <a:srgbClr val="FFFFFF"/>
              </a:highlight>
              <a:ea typeface="+mn-ea"/>
              <a:cs typeface="Courier New" panose="02070309020205020404" pitchFamily="49" charset="0"/>
            </a:endParaRP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free(cur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return list;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D10A0D-2D37-4A4C-97FB-C225AED4E461}" type="datetime1">
              <a:rPr lang="en-US" sz="1200" smtClean="0">
                <a:latin typeface="Garamond" charset="0"/>
                <a:cs typeface="Arial" charset="0"/>
              </a:rPr>
              <a:t>12/5/17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4C79CD-9976-4249-B3A0-1B7875615771}" type="slidenum">
              <a:rPr lang="en-US" sz="1200">
                <a:latin typeface="Garamond" charset="0"/>
                <a:cs typeface="Arial" charset="0"/>
              </a:rPr>
              <a:pPr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421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Dynamically allocated data structures (cont.)</a:t>
            </a:r>
            <a:endParaRPr 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Late/</a:t>
            </a:r>
            <a:r>
              <a:rPr lang="en-US" dirty="0" err="1">
                <a:latin typeface="Arial" charset="0"/>
              </a:rPr>
              <a:t>regrade</a:t>
            </a:r>
            <a:r>
              <a:rPr lang="en-US" dirty="0">
                <a:latin typeface="Arial" charset="0"/>
              </a:rPr>
              <a:t> submissions: e-mail Dr. Geiger + TA</a:t>
            </a:r>
          </a:p>
          <a:p>
            <a:pPr lvl="2"/>
            <a:r>
              <a:rPr lang="en-US" dirty="0" err="1">
                <a:latin typeface="Arial" charset="0"/>
              </a:rPr>
              <a:t>Zhendong</a:t>
            </a:r>
            <a:r>
              <a:rPr lang="en-US" dirty="0">
                <a:latin typeface="Arial" charset="0"/>
              </a:rPr>
              <a:t> Wang handles even-numbered programs, Lin Li handles odd-numbered programs</a:t>
            </a:r>
          </a:p>
          <a:p>
            <a:pPr lvl="1"/>
            <a:r>
              <a:rPr lang="en-US" dirty="0">
                <a:latin typeface="Arial" charset="0"/>
              </a:rPr>
              <a:t>Program 7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Thursday 12/7</a:t>
            </a:r>
          </a:p>
          <a:p>
            <a:pPr lvl="1"/>
            <a:r>
              <a:rPr lang="en-US" dirty="0">
                <a:latin typeface="Arial" charset="0"/>
              </a:rPr>
              <a:t>Program 8 due 12/4</a:t>
            </a:r>
          </a:p>
          <a:p>
            <a:pPr lvl="1"/>
            <a:r>
              <a:rPr lang="en-US" dirty="0">
                <a:latin typeface="Arial" charset="0"/>
              </a:rPr>
              <a:t>Program 9 to be posted; due 12/12</a:t>
            </a:r>
          </a:p>
          <a:p>
            <a:pPr lvl="1"/>
            <a:r>
              <a:rPr lang="en-US" dirty="0">
                <a:latin typeface="Arial" charset="0"/>
              </a:rPr>
              <a:t>Final exam: Sat 12/16, 3-6 PM, </a:t>
            </a:r>
            <a:r>
              <a:rPr lang="en-US" b="1" u="sng" dirty="0">
                <a:latin typeface="Arial" charset="0"/>
              </a:rPr>
              <a:t>Ball 214</a:t>
            </a:r>
            <a:endParaRPr lang="en-US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32022929-B0B9-4F4C-A5BD-4286AF28AE6B}" type="datetime1">
              <a:rPr lang="en-US" sz="1200" smtClean="0"/>
              <a:t>12/5/17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843FFED0-5613-D747-AC8F-CF84A7339BF4}" type="slidenum">
              <a:rPr lang="en-US" sz="1200"/>
              <a:pPr eaLnBrk="0" hangingPunct="0"/>
              <a:t>11</a:t>
            </a:fld>
            <a:endParaRPr lang="en-US" sz="1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Late/</a:t>
            </a:r>
            <a:r>
              <a:rPr lang="en-US" dirty="0" err="1">
                <a:latin typeface="Arial" charset="0"/>
              </a:rPr>
              <a:t>regrade</a:t>
            </a:r>
            <a:r>
              <a:rPr lang="en-US" dirty="0">
                <a:latin typeface="Arial" charset="0"/>
              </a:rPr>
              <a:t> submissions: e-mail Dr. Geiger + TA</a:t>
            </a:r>
          </a:p>
          <a:p>
            <a:pPr lvl="2"/>
            <a:r>
              <a:rPr lang="en-US" dirty="0" err="1">
                <a:latin typeface="Arial" charset="0"/>
              </a:rPr>
              <a:t>Zhendong</a:t>
            </a:r>
            <a:r>
              <a:rPr lang="en-US" dirty="0">
                <a:latin typeface="Arial" charset="0"/>
              </a:rPr>
              <a:t> Wang handles even-numbered programs, Lin Li handles odd-numbered programs</a:t>
            </a:r>
          </a:p>
          <a:p>
            <a:pPr lvl="1"/>
            <a:r>
              <a:rPr lang="en-US" dirty="0">
                <a:latin typeface="Arial" charset="0"/>
              </a:rPr>
              <a:t>Program 7 </a:t>
            </a:r>
            <a:r>
              <a:rPr lang="en-US" dirty="0" err="1" smtClean="0">
                <a:latin typeface="Arial" charset="0"/>
              </a:rPr>
              <a:t>regrades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due Thursday 12/7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9 to be posted; due 12/12</a:t>
            </a:r>
          </a:p>
          <a:p>
            <a:pPr lvl="1"/>
            <a:r>
              <a:rPr lang="en-US" dirty="0" smtClean="0">
                <a:latin typeface="Arial" charset="0"/>
              </a:rPr>
              <a:t>Final exam: Sat 12/16, 3-6 PM, </a:t>
            </a:r>
            <a:r>
              <a:rPr lang="en-US" b="1" u="sng" dirty="0" smtClean="0">
                <a:latin typeface="Arial" charset="0"/>
              </a:rPr>
              <a:t>Ball </a:t>
            </a:r>
            <a:r>
              <a:rPr lang="en-US" b="1" u="sng" dirty="0" smtClean="0">
                <a:latin typeface="Arial" charset="0"/>
              </a:rPr>
              <a:t>214</a:t>
            </a:r>
          </a:p>
          <a:p>
            <a:pPr lvl="1"/>
            <a:r>
              <a:rPr lang="en-US" dirty="0" smtClean="0">
                <a:latin typeface="Arial" charset="0"/>
              </a:rPr>
              <a:t>Course evaluation forms to be distributed online/in class, returned at exam</a:t>
            </a:r>
            <a:endParaRPr lang="en-US" dirty="0">
              <a:latin typeface="Arial" charset="0"/>
            </a:endParaRPr>
          </a:p>
          <a:p>
            <a:r>
              <a:rPr lang="en-US" dirty="0" smtClean="0"/>
              <a:t>Today’s </a:t>
            </a:r>
            <a:r>
              <a:rPr lang="en-US" dirty="0" smtClean="0"/>
              <a:t>class: continue with linked lists</a:t>
            </a:r>
            <a:endParaRPr lang="en-US" dirty="0" smtClean="0"/>
          </a:p>
          <a:p>
            <a:pPr lvl="1"/>
            <a:r>
              <a:rPr lang="en-US" dirty="0" smtClean="0"/>
              <a:t>Review linked list basics</a:t>
            </a:r>
          </a:p>
          <a:p>
            <a:pPr lvl="1"/>
            <a:r>
              <a:rPr lang="en-US" dirty="0" smtClean="0"/>
              <a:t>Searching list</a:t>
            </a:r>
          </a:p>
          <a:p>
            <a:pPr lvl="1"/>
            <a:r>
              <a:rPr lang="en-US" dirty="0" smtClean="0"/>
              <a:t>Deleting from list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BF6571-DB95-B849-AD71-2DD0CCAE7D1C}" type="datetime1">
              <a:rPr lang="en-US" sz="1200" smtClean="0"/>
              <a:t>12/5/17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34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Linked </a:t>
            </a:r>
            <a:r>
              <a:rPr lang="en-US" dirty="0">
                <a:latin typeface="Garamond" charset="0"/>
              </a:rPr>
              <a:t>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 pointer-based structure: linked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Each element (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node</a:t>
            </a:r>
            <a:r>
              <a:rPr lang="en-US" dirty="0" smtClean="0">
                <a:ea typeface="+mn-ea"/>
                <a:cs typeface="+mn-cs"/>
              </a:rPr>
              <a:t>) contains data + pointer to next element in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Last element points to NULL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Program using list needs pointer to first node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i="1" dirty="0" smtClean="0">
                <a:ea typeface="+mn-ea"/>
                <a:cs typeface="+mn-cs"/>
              </a:rPr>
              <a:t>Image </a:t>
            </a:r>
            <a:r>
              <a:rPr lang="en-US" sz="1400" i="1" dirty="0">
                <a:ea typeface="+mn-ea"/>
                <a:cs typeface="+mn-cs"/>
              </a:rPr>
              <a:t>source: http://en.wikipedia.org/wiki/Linked_list</a:t>
            </a:r>
            <a:endParaRPr lang="en-US" sz="1400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D798CA1-8B6F-9741-B270-0E19722136AC}" type="datetime1">
              <a:rPr lang="en-US" sz="1200" smtClean="0">
                <a:latin typeface="Garamond" charset="0"/>
              </a:rPr>
              <a:t>12/5/17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937E6B-04AA-7844-845E-D8C993F61049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  <p:pic>
        <p:nvPicPr>
          <p:cNvPr id="8199" name="Picture 4" descr="Singly-linked-lis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4800"/>
            <a:ext cx="72802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1674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Linked </a:t>
            </a:r>
            <a:r>
              <a:rPr lang="en-US" dirty="0">
                <a:latin typeface="Garamond" charset="0"/>
              </a:rPr>
              <a:t>list definition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2800" dirty="0">
                <a:latin typeface="Arial" charset="0"/>
              </a:rPr>
              <a:t>Structure to hold list of integers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 dirty="0" err="1">
                <a:latin typeface="Courier New" charset="0"/>
                <a:cs typeface="Courier New" charset="0"/>
              </a:rPr>
              <a:t>typedef</a:t>
            </a:r>
            <a:r>
              <a:rPr lang="en-US" sz="2800" b="1" dirty="0">
                <a:latin typeface="Courier New" charset="0"/>
                <a:cs typeface="Courier New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</a:t>
            </a:r>
            <a:r>
              <a:rPr lang="en-US" sz="28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node</a:t>
            </a:r>
            <a:r>
              <a:rPr lang="en-US" sz="2800" b="1" dirty="0">
                <a:latin typeface="Courier New" charset="0"/>
                <a:cs typeface="Courier New" charset="0"/>
              </a:rPr>
              <a:t>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 dirty="0">
                <a:latin typeface="Courier New" charset="0"/>
                <a:cs typeface="Courier New" charset="0"/>
              </a:rPr>
              <a:t>	</a:t>
            </a:r>
            <a:r>
              <a:rPr lang="en-US" sz="2800" b="1" dirty="0" err="1">
                <a:latin typeface="Courier New" charset="0"/>
                <a:cs typeface="Courier New" charset="0"/>
              </a:rPr>
              <a:t>int</a:t>
            </a:r>
            <a:r>
              <a:rPr lang="en-US" sz="2800" b="1" dirty="0">
                <a:latin typeface="Courier New" charset="0"/>
                <a:cs typeface="Courier New" charset="0"/>
              </a:rPr>
              <a:t> value;		     // Data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 dirty="0">
                <a:latin typeface="Courier New" charset="0"/>
                <a:cs typeface="Courier New" charset="0"/>
              </a:rPr>
              <a:t>	</a:t>
            </a:r>
            <a:r>
              <a:rPr lang="en-US" sz="28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</a:t>
            </a:r>
            <a:r>
              <a:rPr lang="en-US" sz="28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node </a:t>
            </a:r>
            <a:r>
              <a:rPr lang="en-US" sz="2800" b="1" dirty="0">
                <a:latin typeface="Courier New" charset="0"/>
                <a:cs typeface="Courier New" charset="0"/>
              </a:rPr>
              <a:t>*next;  // Pointer to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 dirty="0">
                <a:latin typeface="Courier New" charset="0"/>
                <a:cs typeface="Courier New" charset="0"/>
              </a:rPr>
              <a:t>						 //  next node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 dirty="0">
                <a:latin typeface="Courier New" charset="0"/>
                <a:cs typeface="Courier New" charset="0"/>
              </a:rPr>
              <a:t>} </a:t>
            </a:r>
            <a:r>
              <a:rPr lang="en-US" sz="2800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LLnode</a:t>
            </a:r>
            <a:r>
              <a:rPr lang="en-US" sz="2800" b="1" dirty="0">
                <a:latin typeface="Courier New" charset="0"/>
                <a:cs typeface="Courier New" charset="0"/>
              </a:rPr>
              <a:t>;</a:t>
            </a: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en-US" sz="2800" dirty="0">
                <a:latin typeface="Arial" charset="0"/>
              </a:rPr>
              <a:t>Note definition style has changed slightly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Type </a:t>
            </a:r>
            <a:r>
              <a:rPr lang="en-US" sz="2400" dirty="0" smtClean="0">
                <a:latin typeface="Arial" charset="0"/>
              </a:rPr>
              <a:t>“</a:t>
            </a:r>
            <a:r>
              <a:rPr lang="en-US" altLang="ja-JP" sz="2400" dirty="0" smtClean="0">
                <a:latin typeface="Arial" charset="0"/>
              </a:rPr>
              <a:t>name” </a:t>
            </a:r>
            <a:r>
              <a:rPr lang="en-US" altLang="ja-JP" sz="2400" dirty="0">
                <a:latin typeface="Arial" charset="0"/>
              </a:rPr>
              <a:t>both before and after { }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Name before (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node</a:t>
            </a:r>
            <a:r>
              <a:rPr lang="en-US" sz="2400" dirty="0">
                <a:latin typeface="Arial" charset="0"/>
              </a:rPr>
              <a:t>) is necessary to use type inside structure definition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Name after (</a:t>
            </a:r>
            <a:r>
              <a:rPr lang="en-US" sz="2400" b="1" dirty="0" err="1">
                <a:solidFill>
                  <a:srgbClr val="0000FF"/>
                </a:solidFill>
                <a:latin typeface="Courier New" charset="0"/>
                <a:cs typeface="Courier New" charset="0"/>
              </a:rPr>
              <a:t>LLnode</a:t>
            </a:r>
            <a:r>
              <a:rPr lang="en-US" sz="2400" dirty="0">
                <a:latin typeface="Arial" charset="0"/>
              </a:rPr>
              <a:t>) can be used in rest of program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3940B1-F465-9949-AC3C-2F039335CE5B}" type="datetime1">
              <a:rPr lang="en-US" sz="1200" smtClean="0">
                <a:latin typeface="Garamond" charset="0"/>
              </a:rPr>
              <a:t>12/5/17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E7FCFA-BD34-3E4D-BFE8-7F49B5E6EC9A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597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Adding </a:t>
            </a:r>
            <a:r>
              <a:rPr lang="en-US" dirty="0">
                <a:latin typeface="Garamond" charset="0"/>
              </a:rPr>
              <a:t>to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Simplest form (unordered list): add new item to beginning of list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addNode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Allocate space for new node; exit if error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== </a:t>
            </a:r>
            <a:r>
              <a:rPr lang="en-US" sz="3200" b="1" dirty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fprintf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stderr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</a:t>
            </a:r>
            <a:r>
              <a:rPr lang="en-US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Error: could not allocate new node\n"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exit(0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&gt;value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Copy value to new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&gt;next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next points to old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return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DAFD84-D2C7-7146-97C4-FBBA50C4EC9D}" type="datetime1">
              <a:rPr lang="en-US" sz="1200" smtClean="0">
                <a:latin typeface="Garamond" charset="0"/>
              </a:rPr>
              <a:t>12/5/17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C77087-E333-954E-8520-497E6B817795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573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Write functions for: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Finding item in list: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*list, </a:t>
            </a:r>
            <a:r>
              <a:rPr lang="en-US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v);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Function should return pointer to node if found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Return NULL otherwise</a:t>
            </a:r>
          </a:p>
          <a:p>
            <a:pPr lvl="2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Removing item from list</a:t>
            </a:r>
          </a:p>
          <a:p>
            <a:pPr marL="6350" lvl="1" indent="0">
              <a:buFont typeface="Wingdings" pitchFamily="2" charset="2"/>
              <a:buNone/>
              <a:defRPr/>
            </a:pPr>
            <a:r>
              <a:rPr lang="sv-SE" sz="24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sv-SE" sz="24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sv-SE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*delNode(</a:t>
            </a:r>
            <a:r>
              <a:rPr lang="sv-SE" sz="2400" b="1" dirty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sv-SE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*list, </a:t>
            </a:r>
            <a:r>
              <a:rPr lang="sv-SE" sz="24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sv-SE" sz="24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v);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Must </a:t>
            </a:r>
            <a:r>
              <a:rPr lang="en-US" dirty="0" err="1" smtClean="0"/>
              <a:t>deallocate</a:t>
            </a:r>
            <a:r>
              <a:rPr lang="en-US" dirty="0" smtClean="0"/>
              <a:t> space for deleted node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Function </a:t>
            </a:r>
            <a:r>
              <a:rPr lang="en-US" dirty="0"/>
              <a:t>should return pointer to </a:t>
            </a:r>
            <a:r>
              <a:rPr lang="en-US" dirty="0" smtClean="0"/>
              <a:t>start of list after it has been modified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Note: removing first element in list is special case</a:t>
            </a:r>
            <a:endParaRPr lang="en-US" dirty="0"/>
          </a:p>
          <a:p>
            <a:pPr marL="344487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D5B08A-A572-6046-8487-FDCF2B9E7233}" type="datetime1">
              <a:rPr lang="en-US" sz="1200" smtClean="0">
                <a:latin typeface="Garamond" charset="0"/>
                <a:cs typeface="Arial" charset="0"/>
              </a:rPr>
              <a:t>12/5/17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A67D5C-5D63-1643-B14F-50DF988CE2C4}" type="slidenum">
              <a:rPr lang="en-US" sz="1200">
                <a:latin typeface="Garamond" charset="0"/>
                <a:cs typeface="Arial" charset="0"/>
              </a:rPr>
              <a:pPr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029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Finding item in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Create pointer to start of list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*n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sz="28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8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If pointer is NULL, stop looking for item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 !=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Check element pointer currently points to</a:t>
            </a:r>
          </a:p>
          <a:p>
            <a:pPr marL="841375" lvl="1" indent="-514350">
              <a:buFont typeface="+mj-lt"/>
              <a:buAutoNum type="alphaLcPeriod"/>
              <a:defRPr/>
            </a:pPr>
            <a:r>
              <a:rPr lang="en-US" dirty="0" smtClean="0"/>
              <a:t>If it’s a match, return pointer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(n-&gt;value ==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  return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pPr marL="841375" lvl="1" indent="-514350">
              <a:buFont typeface="+mj-lt"/>
              <a:buAutoNum type="alphaLcPeriod"/>
              <a:defRPr/>
            </a:pPr>
            <a:r>
              <a:rPr lang="en-US" dirty="0" smtClean="0"/>
              <a:t>If not, go to next element in list and repeat (2)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n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= n-&gt;next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If at end of loop, item wasn’t found—return NULL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385BF2-C48F-884C-A23E-630209B7E06E}" type="datetime1">
              <a:rPr lang="en-US" sz="1200" smtClean="0">
                <a:latin typeface="Garamond" charset="0"/>
                <a:cs typeface="Arial" charset="0"/>
              </a:rPr>
              <a:t>12/5/17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466DB0C-ADB4-0E41-AF53-64447EE1C2E5}" type="slidenum">
              <a:rPr lang="en-US" sz="1200">
                <a:latin typeface="Garamond" charset="0"/>
                <a:cs typeface="Arial" charset="0"/>
              </a:rPr>
              <a:pPr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26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findNode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LLnode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*n;</a:t>
            </a: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2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Start with first node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 != </a:t>
            </a:r>
            <a:r>
              <a:rPr lang="en-US" sz="2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{  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Search until after 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  last node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if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(n-&gt;value == </a:t>
            </a:r>
            <a:r>
              <a:rPr lang="en-US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    </a:t>
            </a:r>
            <a:r>
              <a:rPr lang="en-US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Data found--return n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return</a:t>
            </a:r>
            <a:r>
              <a:rPr lang="en-US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n;</a:t>
            </a:r>
          </a:p>
          <a:p>
            <a:pPr marL="679450" lvl="2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 = n-&gt;next;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27025" lvl="1" indent="0"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// If you get here, data wasn't found</a:t>
            </a:r>
            <a:endParaRPr lang="en-US" sz="2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2200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58A101A-69AC-2D4C-B90A-20B264CBBF13}" type="datetime1">
              <a:rPr lang="en-US" sz="1200" smtClean="0">
                <a:latin typeface="Garamond" charset="0"/>
                <a:cs typeface="Arial" charset="0"/>
              </a:rPr>
              <a:t>12/5/17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04F3F2-CCFE-1C4C-8736-8B380FE4B14C}" type="slidenum">
              <a:rPr lang="en-US" sz="1200">
                <a:latin typeface="Garamond" charset="0"/>
                <a:cs typeface="Arial" charset="0"/>
              </a:rPr>
              <a:pPr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516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Deleting item from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delNode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Need 2 pointers—one for current node, one for previous—because removing node requires you to change prev. node to point past current one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LLnode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*cur =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800" b="1" dirty="0">
              <a:solidFill>
                <a:srgbClr val="000000"/>
              </a:solidFill>
              <a:highlight>
                <a:srgbClr val="FF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LLnode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8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4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>
                <a:ea typeface="+mn-ea"/>
              </a:rPr>
              <a:t>Search list until you either find item or hit end, moving both pointers each time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((cur != </a:t>
            </a:r>
            <a:r>
              <a:rPr lang="en-US" sz="2800" b="1" dirty="0" smtClean="0">
                <a:solidFill>
                  <a:srgbClr val="6F008A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 &amp;&amp; (cur-&gt;value != </a:t>
            </a:r>
            <a:r>
              <a:rPr lang="en-US" sz="2800" b="1" dirty="0" smtClean="0">
                <a:solidFill>
                  <a:srgbClr val="80808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cur;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	cur </a:t>
            </a: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= cur-&gt;next;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BB2C14-6898-1C4B-95C5-1AC200CA3C46}" type="datetime1">
              <a:rPr lang="en-US" sz="1200" smtClean="0">
                <a:latin typeface="Garamond" charset="0"/>
                <a:cs typeface="Arial" charset="0"/>
              </a:rPr>
              <a:t>12/5/17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34</a:t>
            </a:r>
            <a:endParaRPr lang="en-US" alt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C862AC-6BE6-6141-B859-DF5404F1B47C}" type="slidenum">
              <a:rPr lang="en-US" sz="1200">
                <a:latin typeface="Garamond" charset="0"/>
                <a:cs typeface="Arial" charset="0"/>
              </a:rPr>
              <a:pPr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4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8676</TotalTime>
  <Words>751</Words>
  <Application>Microsoft Macintosh PowerPoint</Application>
  <PresentationFormat>On-screen Show (4:3)</PresentationFormat>
  <Paragraphs>163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Edge</vt:lpstr>
      <vt:lpstr>EECE.2160 ECE Application Programming</vt:lpstr>
      <vt:lpstr>Lecture outline</vt:lpstr>
      <vt:lpstr>Review: Linked list</vt:lpstr>
      <vt:lpstr>Review: Linked list definition</vt:lpstr>
      <vt:lpstr>Review: Adding to list</vt:lpstr>
      <vt:lpstr>Examples</vt:lpstr>
      <vt:lpstr>Finding item in list</vt:lpstr>
      <vt:lpstr>Solution</vt:lpstr>
      <vt:lpstr>Deleting item from list</vt:lpstr>
      <vt:lpstr>Deleting item from list (continued)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Geiger</cp:lastModifiedBy>
  <cp:revision>1721</cp:revision>
  <dcterms:created xsi:type="dcterms:W3CDTF">2006-04-03T05:03:01Z</dcterms:created>
  <dcterms:modified xsi:type="dcterms:W3CDTF">2017-12-06T04:49:31Z</dcterms:modified>
</cp:coreProperties>
</file>