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2" r:id="rId1"/>
  </p:sldMasterIdLst>
  <p:notesMasterIdLst>
    <p:notesMasterId r:id="rId20"/>
  </p:notesMasterIdLst>
  <p:handoutMasterIdLst>
    <p:handoutMasterId r:id="rId21"/>
  </p:handoutMasterIdLst>
  <p:sldIdLst>
    <p:sldId id="256" r:id="rId2"/>
    <p:sldId id="257" r:id="rId3"/>
    <p:sldId id="518" r:id="rId4"/>
    <p:sldId id="520" r:id="rId5"/>
    <p:sldId id="525" r:id="rId6"/>
    <p:sldId id="526" r:id="rId7"/>
    <p:sldId id="527" r:id="rId8"/>
    <p:sldId id="528" r:id="rId9"/>
    <p:sldId id="529" r:id="rId10"/>
    <p:sldId id="530" r:id="rId11"/>
    <p:sldId id="531" r:id="rId12"/>
    <p:sldId id="532" r:id="rId13"/>
    <p:sldId id="533" r:id="rId14"/>
    <p:sldId id="534" r:id="rId15"/>
    <p:sldId id="535" r:id="rId16"/>
    <p:sldId id="536" r:id="rId17"/>
    <p:sldId id="537" r:id="rId18"/>
    <p:sldId id="324" r:id="rId19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584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5" d="100"/>
          <a:sy n="75" d="100"/>
        </p:scale>
        <p:origin x="-1548" y="-8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notesMaster" Target="notesMasters/notesMaster1.xml"/><Relationship Id="rId21" Type="http://schemas.openxmlformats.org/officeDocument/2006/relationships/handoutMaster" Target="handoutMasters/handoutMaster1.xml"/><Relationship Id="rId22" Type="http://schemas.openxmlformats.org/officeDocument/2006/relationships/printerSettings" Target="printerSettings/printerSettings1.bin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78BD281-B4A4-674A-89FB-542C470FB9B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59398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6FAF71A-BB5A-8A4C-B00D-04CBBE690D4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77044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369B0CC9-64E1-9B46-9965-E22CD9C07077}" type="slidenum">
              <a:rPr lang="en-US"/>
              <a:pPr/>
              <a:t>2</a:t>
            </a:fld>
            <a:endParaRPr lang="en-US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4290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327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5052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49E42E1-5778-584C-B38D-38DC9569FE97}" type="datetime1">
              <a:rPr lang="en-US" smtClean="0"/>
              <a:t>11/29/17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31</a:t>
            </a: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2327A0-7F2E-7641-AE83-1C1B9703090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9586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25F5B91-2F20-604F-B411-6414E373510A}" type="datetime1">
              <a:rPr lang="en-US" smtClean="0"/>
              <a:t>11/29/17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31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A506AE-563B-0547-82C7-E2E52FF31A3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5736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5530CA5-4C31-9747-A516-EFE1F997F9A4}" type="datetime1">
              <a:rPr lang="en-US" smtClean="0"/>
              <a:t>11/29/17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31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3E564CA-C303-4947-935B-250FBCB71D0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5632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8229600" cy="2417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713163"/>
            <a:ext cx="8229600" cy="24177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E3EC5FA-196B-D445-BFC9-F52F9E6C2D02}" type="datetime1">
              <a:rPr lang="en-US" smtClean="0"/>
              <a:t>11/29/17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31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A308CC-503D-1740-9AC3-98EF872D5B7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6323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559A658-6199-3A45-926A-73B1E782ACC5}" type="datetime1">
              <a:rPr lang="en-US" smtClean="0"/>
              <a:t>11/29/17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31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B7E1E2-A9ED-304C-8907-B88B6E8AA7E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8181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0F19F13-36FD-9746-B9A1-02DC42B4C25F}" type="datetime1">
              <a:rPr lang="en-US" smtClean="0"/>
              <a:t>11/29/17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31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23FD0AC-E4C5-8D4A-A8DE-DF5F74D2523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1888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1A5420E-FF89-B049-AD42-A3E571465E09}" type="datetime1">
              <a:rPr lang="en-US" smtClean="0"/>
              <a:t>11/29/17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31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038931-4941-BA48-A625-6DDC0B40E10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5824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3E35346-AF7D-FC48-9E4E-5809AA61E624}" type="datetime1">
              <a:rPr lang="en-US" smtClean="0"/>
              <a:t>11/29/17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31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890C12-6140-9C46-9C4E-3B076844E06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075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7829F46-1B1E-8F48-AE75-50829865EC3A}" type="datetime1">
              <a:rPr lang="en-US" smtClean="0"/>
              <a:t>11/29/17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31</a:t>
            </a: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759C0D-813C-6941-A07E-64D664E177E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0253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5CDAA3B-EDBD-C048-B407-7F78C38D6713}" type="datetime1">
              <a:rPr lang="en-US" smtClean="0"/>
              <a:t>11/29/17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31</a:t>
            </a: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C6D524B-1E3A-1B4E-8795-6F500B095B9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766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830B832-4866-0A46-8DB1-EF22FFE748F0}" type="datetime1">
              <a:rPr lang="en-US" smtClean="0"/>
              <a:t>11/29/17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31</a:t>
            </a: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C403F9-751E-0747-9293-18A78A07F80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6823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4AA1092-29DE-B344-A01F-379A942614E5}" type="datetime1">
              <a:rPr lang="en-US" smtClean="0"/>
              <a:t>11/29/17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31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F1A7A8-22CE-5843-AACA-30C502B9642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6446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7A57C9-6EE0-A64A-A5B7-86FF298705FC}" type="datetime1">
              <a:rPr lang="en-US" smtClean="0"/>
              <a:t>11/29/17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31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66CFD61-1A50-0144-B520-6CB3EE12B55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2772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498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66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charset="0"/>
              </a:defRPr>
            </a:lvl1pPr>
          </a:lstStyle>
          <a:p>
            <a:fld id="{FE3845A3-5CFF-8346-A130-BB0F23E825D8}" type="datetime1">
              <a:rPr lang="en-US" smtClean="0"/>
              <a:t>11/29/17</a:t>
            </a:fld>
            <a:endParaRPr lang="en-US"/>
          </a:p>
        </p:txBody>
      </p:sp>
      <p:sp>
        <p:nvSpPr>
          <p:cNvPr id="3266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en-US" altLang="en-US" smtClean="0"/>
              <a:t>ECE Application Programming: Lecture 31</a:t>
            </a:r>
            <a:endParaRPr lang="en-US" altLang="en-US"/>
          </a:p>
        </p:txBody>
      </p:sp>
      <p:sp>
        <p:nvSpPr>
          <p:cNvPr id="3266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aramond" charset="0"/>
              </a:defRPr>
            </a:lvl1pPr>
          </a:lstStyle>
          <a:p>
            <a:fld id="{8C0B9EAD-8B1F-5F4B-A6E3-DAD06230CC7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890" r:id="rId1"/>
    <p:sldLayoutId id="2147484878" r:id="rId2"/>
    <p:sldLayoutId id="2147484879" r:id="rId3"/>
    <p:sldLayoutId id="2147484880" r:id="rId4"/>
    <p:sldLayoutId id="2147484881" r:id="rId5"/>
    <p:sldLayoutId id="2147484882" r:id="rId6"/>
    <p:sldLayoutId id="2147484883" r:id="rId7"/>
    <p:sldLayoutId id="2147484884" r:id="rId8"/>
    <p:sldLayoutId id="2147484885" r:id="rId9"/>
    <p:sldLayoutId id="2147484886" r:id="rId10"/>
    <p:sldLayoutId id="2147484887" r:id="rId11"/>
    <p:sldLayoutId id="2147484888" r:id="rId12"/>
    <p:sldLayoutId id="2147484889" r:id="rId13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30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charset="0"/>
        <a:buChar char="q"/>
        <a:defRPr sz="2600">
          <a:solidFill>
            <a:schemeClr val="tx1"/>
          </a:solidFill>
          <a:latin typeface="+mn-lt"/>
          <a:ea typeface="ＭＳ Ｐゴシック" charset="0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2200">
          <a:solidFill>
            <a:schemeClr val="tx1"/>
          </a:solidFill>
          <a:latin typeface="+mn-lt"/>
          <a:ea typeface="ＭＳ Ｐゴシック" charset="0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q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0"/>
        <a:buChar char="§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295400"/>
            <a:ext cx="7623175" cy="2133600"/>
          </a:xfrm>
        </p:spPr>
        <p:txBody>
          <a:bodyPr/>
          <a:lstStyle/>
          <a:p>
            <a:pPr algn="ctr" eaLnBrk="1" hangingPunct="1"/>
            <a:r>
              <a:rPr lang="en-US" sz="4600" dirty="0" smtClean="0">
                <a:latin typeface="Garamond" charset="0"/>
              </a:rPr>
              <a:t>EECE.2160</a:t>
            </a:r>
            <a:br>
              <a:rPr lang="en-US" sz="4600" dirty="0" smtClean="0">
                <a:latin typeface="Garamond" charset="0"/>
              </a:rPr>
            </a:br>
            <a:r>
              <a:rPr lang="en-US" sz="4600" dirty="0" smtClean="0">
                <a:latin typeface="Garamond" charset="0"/>
              </a:rPr>
              <a:t>ECE </a:t>
            </a:r>
            <a:r>
              <a:rPr lang="en-US" sz="4600" dirty="0">
                <a:latin typeface="Garamond" charset="0"/>
              </a:rPr>
              <a:t>Application Programming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505200"/>
            <a:ext cx="9144000" cy="3048000"/>
          </a:xfrm>
        </p:spPr>
        <p:txBody>
          <a:bodyPr>
            <a:normAutofit/>
          </a:bodyPr>
          <a:lstStyle/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Instructor:  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Dr</a:t>
            </a:r>
            <a:r>
              <a:rPr lang="en-US" dirty="0">
                <a:latin typeface="Arial" charset="0"/>
              </a:rPr>
              <a:t>. Michael </a:t>
            </a:r>
            <a:r>
              <a:rPr lang="en-US" dirty="0" smtClean="0">
                <a:latin typeface="Arial" charset="0"/>
              </a:rPr>
              <a:t>Geiger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Fall 2017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b="1" dirty="0">
                <a:solidFill>
                  <a:srgbClr val="0000FF"/>
                </a:solidFill>
                <a:latin typeface="Arial" charset="0"/>
              </a:rPr>
              <a:t>Lecture </a:t>
            </a:r>
            <a:r>
              <a:rPr lang="en-US" b="1" dirty="0" smtClean="0">
                <a:solidFill>
                  <a:srgbClr val="0000FF"/>
                </a:solidFill>
                <a:latin typeface="Arial" charset="0"/>
              </a:rPr>
              <a:t>32: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Dynamic </a:t>
            </a:r>
            <a:r>
              <a:rPr lang="en-US" dirty="0" smtClean="0">
                <a:latin typeface="Arial" charset="0"/>
              </a:rPr>
              <a:t>memory allocation</a:t>
            </a:r>
            <a:endParaRPr lang="en-US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Allocating/clearing memory: calloc()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" pitchFamily="2" charset="2"/>
              <a:buNone/>
              <a:tabLst>
                <a:tab pos="457200" algn="l"/>
              </a:tabLst>
              <a:defRPr/>
            </a:pPr>
            <a:r>
              <a:rPr lang="en-US" b="1" dirty="0" smtClean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void *</a:t>
            </a:r>
            <a:r>
              <a:rPr lang="en-US" b="1" dirty="0" err="1" smtClean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calloc</a:t>
            </a:r>
            <a:r>
              <a:rPr lang="en-US" b="1" dirty="0" smtClean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(</a:t>
            </a:r>
            <a:r>
              <a:rPr lang="en-US" b="1" dirty="0" err="1" smtClean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size_t</a:t>
            </a:r>
            <a:r>
              <a:rPr lang="en-US" b="1" dirty="0" smtClean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nmemb</a:t>
            </a:r>
            <a:r>
              <a:rPr lang="en-US" b="1" dirty="0" smtClean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, </a:t>
            </a:r>
          </a:p>
          <a:p>
            <a:pPr marL="0" indent="0">
              <a:buFont typeface="Wingdings" pitchFamily="2" charset="2"/>
              <a:buNone/>
              <a:tabLst>
                <a:tab pos="457200" algn="l"/>
              </a:tabLst>
              <a:defRPr/>
            </a:pPr>
            <a:r>
              <a:rPr lang="en-US" b="1" dirty="0" smtClean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					</a:t>
            </a:r>
            <a:r>
              <a:rPr lang="en-US" b="1" dirty="0" err="1" smtClean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size_t</a:t>
            </a:r>
            <a:r>
              <a:rPr lang="en-US" b="1" dirty="0" smtClean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 size);</a:t>
            </a:r>
            <a:endParaRPr lang="en-US" b="1" dirty="0" smtClean="0">
              <a:solidFill>
                <a:srgbClr val="0000FF"/>
              </a:solidFill>
              <a:ea typeface="+mn-ea"/>
              <a:cs typeface="+mn-cs"/>
            </a:endParaRP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Allocates </a:t>
            </a:r>
            <a:r>
              <a:rPr lang="en-US" b="1" dirty="0" smtClean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(</a:t>
            </a:r>
            <a:r>
              <a:rPr lang="en-US" b="1" dirty="0" err="1" smtClean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nmemb</a:t>
            </a:r>
            <a:r>
              <a:rPr lang="en-US" b="1" dirty="0" smtClean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 * size)</a:t>
            </a:r>
            <a:r>
              <a:rPr lang="en-US" dirty="0" smtClean="0">
                <a:ea typeface="+mn-ea"/>
                <a:cs typeface="+mn-cs"/>
              </a:rPr>
              <a:t> bytes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Sets all bits in range to 0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Returns pointer (</a:t>
            </a: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NULL</a:t>
            </a:r>
            <a:r>
              <a:rPr lang="en-US" dirty="0" smtClean="0">
                <a:ea typeface="+mn-ea"/>
                <a:cs typeface="+mn-cs"/>
              </a:rPr>
              <a:t> if unsuccessful)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Example: integer array with </a:t>
            </a: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n</a:t>
            </a:r>
            <a:r>
              <a:rPr lang="en-US" dirty="0" smtClean="0">
                <a:ea typeface="+mn-ea"/>
                <a:cs typeface="+mn-cs"/>
              </a:rPr>
              <a:t> values</a:t>
            </a:r>
          </a:p>
          <a:p>
            <a:pPr marL="0" indent="0">
              <a:buFont typeface="Wingdings" pitchFamily="2" charset="2"/>
              <a:buNone/>
              <a:tabLst>
                <a:tab pos="228600" algn="l"/>
              </a:tabLst>
              <a:defRPr/>
            </a:pPr>
            <a:r>
              <a:rPr lang="en-US" b="1" dirty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 *p;</a:t>
            </a:r>
          </a:p>
          <a:p>
            <a:pPr marL="0" indent="0">
              <a:buFont typeface="Wingdings" pitchFamily="2" charset="2"/>
              <a:buNone/>
              <a:tabLst>
                <a:tab pos="228600" algn="l"/>
              </a:tabLst>
              <a:defRPr/>
            </a:pP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	p = </a:t>
            </a:r>
            <a:r>
              <a:rPr lang="en-US" b="1" dirty="0" smtClean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(</a:t>
            </a:r>
            <a:r>
              <a:rPr lang="en-US" b="1" dirty="0" err="1" smtClean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lang="en-US" b="1" dirty="0" smtClean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 *)</a:t>
            </a:r>
            <a:r>
              <a:rPr lang="en-US" b="1" dirty="0" err="1" smtClean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calloc</a:t>
            </a:r>
            <a:r>
              <a:rPr lang="en-US" b="1" dirty="0" smtClean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(n, </a:t>
            </a:r>
            <a:r>
              <a:rPr lang="en-US" b="1" dirty="0" err="1" smtClean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sizeof</a:t>
            </a:r>
            <a:r>
              <a:rPr lang="en-US" b="1" dirty="0" smtClean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(</a:t>
            </a:r>
            <a:r>
              <a:rPr lang="en-US" b="1" dirty="0" err="1" smtClean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lang="en-US" b="1" dirty="0" smtClean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));</a:t>
            </a:r>
            <a:endParaRPr lang="en-US" dirty="0">
              <a:ea typeface="+mn-ea"/>
              <a:cs typeface="+mn-cs"/>
            </a:endParaRPr>
          </a:p>
        </p:txBody>
      </p:sp>
      <p:sp>
        <p:nvSpPr>
          <p:cNvPr id="25603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34FA3820-E6CA-4A46-9E8F-864D1E58D432}" type="datetime1">
              <a:rPr lang="en-US" sz="1200" smtClean="0">
                <a:latin typeface="Garamond" charset="0"/>
              </a:rPr>
              <a:t>11/29/17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31</a:t>
            </a:r>
            <a:endParaRPr lang="en-US" altLang="en-US"/>
          </a:p>
        </p:txBody>
      </p:sp>
      <p:sp>
        <p:nvSpPr>
          <p:cNvPr id="2560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58074CC5-9A84-BD48-A4B6-E9C162ABE850}" type="slidenum">
              <a:rPr lang="en-US" sz="1200">
                <a:latin typeface="Garamond" charset="0"/>
              </a:rPr>
              <a:pPr eaLnBrk="1" hangingPunct="1"/>
              <a:t>10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88973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Resizing allocated space: realloc()</a:t>
            </a:r>
          </a:p>
        </p:txBody>
      </p:sp>
      <p:sp>
        <p:nvSpPr>
          <p:cNvPr id="26626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181600"/>
          </a:xfrm>
        </p:spPr>
        <p:txBody>
          <a:bodyPr/>
          <a:lstStyle/>
          <a:p>
            <a:pPr marL="0" indent="0">
              <a:lnSpc>
                <a:spcPct val="80000"/>
              </a:lnSpc>
              <a:buFont typeface="Wingdings" charset="0"/>
              <a:buNone/>
              <a:tabLst>
                <a:tab pos="457200" algn="l"/>
              </a:tabLst>
            </a:pPr>
            <a:r>
              <a:rPr lang="en-US" sz="2600" b="1">
                <a:solidFill>
                  <a:srgbClr val="0000FF"/>
                </a:solidFill>
                <a:latin typeface="Courier New" charset="0"/>
                <a:cs typeface="Courier New" charset="0"/>
              </a:rPr>
              <a:t>void *realloc(void *ptr,</a:t>
            </a:r>
          </a:p>
          <a:p>
            <a:pPr marL="0" indent="0">
              <a:lnSpc>
                <a:spcPct val="80000"/>
              </a:lnSpc>
              <a:buFont typeface="Wingdings" charset="0"/>
              <a:buNone/>
              <a:tabLst>
                <a:tab pos="457200" algn="l"/>
              </a:tabLst>
            </a:pPr>
            <a:r>
              <a:rPr lang="en-US" sz="2600" b="1">
                <a:solidFill>
                  <a:srgbClr val="0000FF"/>
                </a:solidFill>
                <a:latin typeface="Courier New" charset="0"/>
                <a:cs typeface="Courier New" charset="0"/>
              </a:rPr>
              <a:t>					size_t size);</a:t>
            </a:r>
            <a:endParaRPr lang="en-US" sz="2600" b="1">
              <a:solidFill>
                <a:srgbClr val="0000FF"/>
              </a:solidFill>
              <a:latin typeface="Arial" charset="0"/>
            </a:endParaRPr>
          </a:p>
          <a:p>
            <a:pPr marL="0" indent="0">
              <a:lnSpc>
                <a:spcPct val="80000"/>
              </a:lnSpc>
              <a:tabLst>
                <a:tab pos="457200" algn="l"/>
              </a:tabLst>
            </a:pPr>
            <a:r>
              <a:rPr lang="en-US" sz="2600" b="1">
                <a:solidFill>
                  <a:srgbClr val="0000FF"/>
                </a:solidFill>
                <a:latin typeface="Courier New" charset="0"/>
                <a:cs typeface="Courier New" charset="0"/>
              </a:rPr>
              <a:t>ptr</a:t>
            </a:r>
            <a:r>
              <a:rPr lang="en-US" sz="2600">
                <a:latin typeface="Arial" charset="0"/>
              </a:rPr>
              <a:t> must point to previously allocated space</a:t>
            </a:r>
          </a:p>
          <a:p>
            <a:pPr marL="0" indent="0">
              <a:lnSpc>
                <a:spcPct val="80000"/>
              </a:lnSpc>
              <a:tabLst>
                <a:tab pos="457200" algn="l"/>
              </a:tabLst>
            </a:pPr>
            <a:r>
              <a:rPr lang="en-US" sz="2600">
                <a:latin typeface="Arial" charset="0"/>
              </a:rPr>
              <a:t>Will allocate </a:t>
            </a:r>
            <a:r>
              <a:rPr lang="en-US" sz="2600" b="1">
                <a:solidFill>
                  <a:srgbClr val="0000FF"/>
                </a:solidFill>
                <a:latin typeface="Courier New" charset="0"/>
                <a:cs typeface="Courier New" charset="0"/>
              </a:rPr>
              <a:t>size</a:t>
            </a:r>
            <a:r>
              <a:rPr lang="en-US" sz="2600">
                <a:latin typeface="Arial" charset="0"/>
              </a:rPr>
              <a:t> bytes and return pointer</a:t>
            </a:r>
          </a:p>
          <a:p>
            <a:pPr lvl="1">
              <a:lnSpc>
                <a:spcPct val="80000"/>
              </a:lnSpc>
              <a:tabLst>
                <a:tab pos="457200" algn="l"/>
              </a:tabLst>
            </a:pPr>
            <a:r>
              <a:rPr lang="en-US" sz="2200" b="1">
                <a:solidFill>
                  <a:srgbClr val="0000FF"/>
                </a:solidFill>
                <a:latin typeface="Courier New" charset="0"/>
                <a:cs typeface="Courier New" charset="0"/>
              </a:rPr>
              <a:t>size</a:t>
            </a:r>
            <a:r>
              <a:rPr lang="en-US" sz="2200">
                <a:latin typeface="Arial" charset="0"/>
              </a:rPr>
              <a:t> = new block size</a:t>
            </a:r>
          </a:p>
          <a:p>
            <a:pPr marL="0" indent="0">
              <a:lnSpc>
                <a:spcPct val="80000"/>
              </a:lnSpc>
              <a:tabLst>
                <a:tab pos="457200" algn="l"/>
              </a:tabLst>
            </a:pPr>
            <a:r>
              <a:rPr lang="en-US" sz="2600">
                <a:latin typeface="Arial" charset="0"/>
              </a:rPr>
              <a:t>Rules:</a:t>
            </a:r>
          </a:p>
          <a:p>
            <a:pPr lvl="1">
              <a:lnSpc>
                <a:spcPct val="80000"/>
              </a:lnSpc>
              <a:tabLst>
                <a:tab pos="457200" algn="l"/>
              </a:tabLst>
            </a:pPr>
            <a:r>
              <a:rPr lang="en-US" sz="2200">
                <a:latin typeface="Arial" charset="0"/>
              </a:rPr>
              <a:t>If block expanded, new bytes aren</a:t>
            </a:r>
            <a:r>
              <a:rPr lang="ja-JP" altLang="en-US" sz="2200">
                <a:latin typeface="Arial" charset="0"/>
              </a:rPr>
              <a:t>’</a:t>
            </a:r>
            <a:r>
              <a:rPr lang="en-US" altLang="ja-JP" sz="2200">
                <a:latin typeface="Arial" charset="0"/>
              </a:rPr>
              <a:t>t initialized</a:t>
            </a:r>
          </a:p>
          <a:p>
            <a:pPr lvl="1">
              <a:lnSpc>
                <a:spcPct val="80000"/>
              </a:lnSpc>
              <a:tabLst>
                <a:tab pos="457200" algn="l"/>
              </a:tabLst>
            </a:pPr>
            <a:r>
              <a:rPr lang="en-US" sz="2200">
                <a:latin typeface="Arial" charset="0"/>
              </a:rPr>
              <a:t>If block can</a:t>
            </a:r>
            <a:r>
              <a:rPr lang="ja-JP" altLang="en-US" sz="2200">
                <a:latin typeface="Arial" charset="0"/>
              </a:rPr>
              <a:t>’</a:t>
            </a:r>
            <a:r>
              <a:rPr lang="en-US" altLang="ja-JP" sz="2200">
                <a:latin typeface="Arial" charset="0"/>
              </a:rPr>
              <a:t>t be expanded, returns </a:t>
            </a:r>
            <a:r>
              <a:rPr lang="en-US" altLang="ja-JP" sz="2200" b="1">
                <a:latin typeface="Courier New" charset="0"/>
                <a:cs typeface="Courier New" charset="0"/>
              </a:rPr>
              <a:t>NULL</a:t>
            </a:r>
            <a:r>
              <a:rPr lang="en-US" altLang="ja-JP" sz="2200">
                <a:latin typeface="Arial" charset="0"/>
                <a:cs typeface="Courier New" charset="0"/>
              </a:rPr>
              <a:t>; </a:t>
            </a:r>
            <a:r>
              <a:rPr lang="en-US" altLang="ja-JP" sz="2200">
                <a:latin typeface="Arial" charset="0"/>
              </a:rPr>
              <a:t>original block unchanged</a:t>
            </a:r>
          </a:p>
          <a:p>
            <a:pPr lvl="1">
              <a:lnSpc>
                <a:spcPct val="80000"/>
              </a:lnSpc>
              <a:tabLst>
                <a:tab pos="457200" algn="l"/>
              </a:tabLst>
            </a:pPr>
            <a:r>
              <a:rPr lang="en-US" sz="2200">
                <a:latin typeface="Arial" charset="0"/>
              </a:rPr>
              <a:t>If </a:t>
            </a:r>
            <a:r>
              <a:rPr lang="en-US" sz="2200" b="1">
                <a:solidFill>
                  <a:srgbClr val="0000FF"/>
                </a:solidFill>
                <a:latin typeface="Courier New" charset="0"/>
                <a:cs typeface="Courier New" charset="0"/>
              </a:rPr>
              <a:t>ptr</a:t>
            </a:r>
            <a:r>
              <a:rPr lang="en-US" sz="2200" b="1">
                <a:latin typeface="Courier New" charset="0"/>
                <a:cs typeface="Courier New" charset="0"/>
              </a:rPr>
              <a:t> == NULL</a:t>
            </a:r>
            <a:r>
              <a:rPr lang="en-US" sz="2200">
                <a:latin typeface="Arial" charset="0"/>
              </a:rPr>
              <a:t>, behaves like </a:t>
            </a:r>
            <a:r>
              <a:rPr lang="en-US" sz="2200" b="1">
                <a:latin typeface="Courier New" charset="0"/>
                <a:cs typeface="Courier New" charset="0"/>
              </a:rPr>
              <a:t>malloc()</a:t>
            </a:r>
          </a:p>
          <a:p>
            <a:pPr lvl="1">
              <a:lnSpc>
                <a:spcPct val="80000"/>
              </a:lnSpc>
              <a:tabLst>
                <a:tab pos="457200" algn="l"/>
              </a:tabLst>
            </a:pPr>
            <a:r>
              <a:rPr lang="en-US" sz="2200">
                <a:latin typeface="Arial" charset="0"/>
              </a:rPr>
              <a:t>If </a:t>
            </a:r>
            <a:r>
              <a:rPr lang="en-US" sz="2200" b="1">
                <a:solidFill>
                  <a:srgbClr val="0000FF"/>
                </a:solidFill>
                <a:latin typeface="Courier New" charset="0"/>
                <a:cs typeface="Courier New" charset="0"/>
              </a:rPr>
              <a:t>size</a:t>
            </a:r>
            <a:r>
              <a:rPr lang="en-US" sz="2200" b="1">
                <a:latin typeface="Courier New" charset="0"/>
                <a:cs typeface="Courier New" charset="0"/>
              </a:rPr>
              <a:t> == 0</a:t>
            </a:r>
            <a:r>
              <a:rPr lang="en-US" sz="2200">
                <a:latin typeface="Arial" charset="0"/>
              </a:rPr>
              <a:t>, will free (deallocate) space</a:t>
            </a:r>
          </a:p>
          <a:p>
            <a:pPr marL="0" indent="0">
              <a:lnSpc>
                <a:spcPct val="80000"/>
              </a:lnSpc>
              <a:tabLst>
                <a:tab pos="457200" algn="l"/>
              </a:tabLst>
            </a:pPr>
            <a:r>
              <a:rPr lang="en-US" sz="2600">
                <a:latin typeface="Arial" charset="0"/>
              </a:rPr>
              <a:t>Example: expanding array from previous slide</a:t>
            </a:r>
          </a:p>
          <a:p>
            <a:pPr marL="0" indent="0">
              <a:lnSpc>
                <a:spcPct val="80000"/>
              </a:lnSpc>
              <a:buFont typeface="Wingdings" charset="0"/>
              <a:buNone/>
              <a:tabLst>
                <a:tab pos="457200" algn="l"/>
              </a:tabLst>
            </a:pPr>
            <a:r>
              <a:rPr lang="en-US" sz="2600" b="1">
                <a:latin typeface="Courier New" charset="0"/>
                <a:cs typeface="Courier New" charset="0"/>
              </a:rPr>
              <a:t>	p = </a:t>
            </a:r>
            <a:r>
              <a:rPr lang="en-US" sz="2600" b="1">
                <a:solidFill>
                  <a:srgbClr val="0000FF"/>
                </a:solidFill>
                <a:latin typeface="Courier New" charset="0"/>
                <a:cs typeface="Courier New" charset="0"/>
              </a:rPr>
              <a:t>(int *)realloc(p, </a:t>
            </a:r>
          </a:p>
          <a:p>
            <a:pPr marL="0" indent="0">
              <a:lnSpc>
                <a:spcPct val="80000"/>
              </a:lnSpc>
              <a:buFont typeface="Wingdings" charset="0"/>
              <a:buNone/>
              <a:tabLst>
                <a:tab pos="457200" algn="l"/>
              </a:tabLst>
            </a:pPr>
            <a:r>
              <a:rPr lang="en-US" sz="2600" b="1">
                <a:solidFill>
                  <a:srgbClr val="0000FF"/>
                </a:solidFill>
                <a:latin typeface="Courier New" charset="0"/>
                <a:cs typeface="Courier New" charset="0"/>
              </a:rPr>
              <a:t>			(n+1)*sizeof(int));</a:t>
            </a:r>
            <a:endParaRPr lang="en-US" sz="2600">
              <a:latin typeface="Arial" charset="0"/>
            </a:endParaRPr>
          </a:p>
        </p:txBody>
      </p:sp>
      <p:sp>
        <p:nvSpPr>
          <p:cNvPr id="26627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81BEE3A3-AD27-3F4B-AE4C-C1BA30E79F13}" type="datetime1">
              <a:rPr lang="en-US" sz="1200" smtClean="0">
                <a:latin typeface="Garamond" charset="0"/>
              </a:rPr>
              <a:t>11/29/17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31</a:t>
            </a:r>
            <a:endParaRPr lang="en-US" altLang="en-US"/>
          </a:p>
        </p:txBody>
      </p:sp>
      <p:sp>
        <p:nvSpPr>
          <p:cNvPr id="266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7AF30FB8-FB3B-A441-B910-5B34C2D6A5FB}" type="slidenum">
              <a:rPr lang="en-US" sz="1200">
                <a:latin typeface="Garamond" charset="0"/>
              </a:rPr>
              <a:pPr eaLnBrk="1" hangingPunct="1"/>
              <a:t>11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10991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Deallocating memory: free()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All dynamically allocated memory should be </a:t>
            </a:r>
            <a:r>
              <a:rPr lang="en-US" dirty="0" err="1" smtClean="0">
                <a:ea typeface="+mn-ea"/>
                <a:cs typeface="+mn-cs"/>
              </a:rPr>
              <a:t>deallocated</a:t>
            </a:r>
            <a:r>
              <a:rPr lang="en-US" dirty="0" smtClean="0">
                <a:ea typeface="+mn-ea"/>
                <a:cs typeface="+mn-cs"/>
              </a:rPr>
              <a:t> when you are done using it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Returns memory to list of free storage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Once freed, program should not use location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err="1" smtClean="0">
                <a:ea typeface="+mn-ea"/>
                <a:cs typeface="+mn-cs"/>
              </a:rPr>
              <a:t>Deallocation</a:t>
            </a:r>
            <a:r>
              <a:rPr lang="en-US" dirty="0" smtClean="0">
                <a:ea typeface="+mn-ea"/>
                <a:cs typeface="+mn-cs"/>
              </a:rPr>
              <a:t> function: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b="1" dirty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b="1" dirty="0" smtClean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void free(void *</a:t>
            </a:r>
            <a:r>
              <a:rPr lang="en-US" b="1" dirty="0" err="1" smtClean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ptr</a:t>
            </a:r>
            <a:r>
              <a:rPr lang="en-US" b="1" dirty="0" smtClean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);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Courier New" pitchFamily="49" charset="0"/>
              </a:rPr>
              <a:t>Example: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 *p;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	p = (</a:t>
            </a:r>
            <a:r>
              <a:rPr lang="en-US" b="1" dirty="0" err="1" smtClean="0"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 *)</a:t>
            </a:r>
            <a:r>
              <a:rPr lang="en-US" b="1" dirty="0" err="1" smtClean="0">
                <a:latin typeface="Courier New" pitchFamily="49" charset="0"/>
                <a:ea typeface="+mn-ea"/>
                <a:cs typeface="Courier New" pitchFamily="49" charset="0"/>
              </a:rPr>
              <a:t>malloc</a:t>
            </a: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(10000);</a:t>
            </a:r>
            <a:endParaRPr lang="en-US" dirty="0" smtClean="0"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en-US" b="1" dirty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...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b="1" dirty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b="1" dirty="0" smtClean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free(p);</a:t>
            </a:r>
          </a:p>
        </p:txBody>
      </p:sp>
      <p:sp>
        <p:nvSpPr>
          <p:cNvPr id="27651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EF4F6D97-A57D-1847-84C5-7A7923FC46B8}" type="datetime1">
              <a:rPr lang="en-US" sz="1200" smtClean="0">
                <a:latin typeface="Garamond" charset="0"/>
              </a:rPr>
              <a:t>11/29/17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31</a:t>
            </a:r>
            <a:endParaRPr lang="en-US" altLang="en-US"/>
          </a:p>
        </p:txBody>
      </p:sp>
      <p:sp>
        <p:nvSpPr>
          <p:cNvPr id="2765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7ECF071F-7FD0-7246-B678-7A65ED35EFCE}" type="slidenum">
              <a:rPr lang="en-US" sz="1200">
                <a:latin typeface="Garamond" charset="0"/>
              </a:rPr>
              <a:pPr eaLnBrk="1" hangingPunct="1"/>
              <a:t>12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57246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Application: arrays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181600"/>
          </a:xfrm>
        </p:spPr>
        <p:txBody>
          <a:bodyPr>
            <a:normAutofit fontScale="85000" lnSpcReduction="1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One common use of dynamic allocation: arrays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Can determine array size, then create space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Use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sizeof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dirty="0" smtClean="0"/>
              <a:t> to get # bytes per element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Array notation can be used with pointers</a:t>
            </a:r>
          </a:p>
          <a:p>
            <a:pPr marL="0" indent="0">
              <a:buFont typeface="Wingdings" pitchFamily="2" charset="2"/>
              <a:buNone/>
              <a:tabLst>
                <a:tab pos="457200" algn="l"/>
              </a:tabLst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ea typeface="+mn-ea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, n;	</a:t>
            </a:r>
          </a:p>
          <a:p>
            <a:pPr marL="0" indent="0">
              <a:buFont typeface="Wingdings" pitchFamily="2" charset="2"/>
              <a:buNone/>
              <a:tabLst>
                <a:tab pos="457200" algn="l"/>
              </a:tabLst>
              <a:defRPr/>
            </a:pPr>
            <a:r>
              <a:rPr lang="en-US" b="1" dirty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 *</a:t>
            </a:r>
            <a:r>
              <a:rPr lang="en-US" b="1" dirty="0" err="1" smtClean="0">
                <a:latin typeface="Courier New" pitchFamily="49" charset="0"/>
                <a:ea typeface="+mn-ea"/>
                <a:cs typeface="Courier New" pitchFamily="49" charset="0"/>
              </a:rPr>
              <a:t>arr</a:t>
            </a: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;	</a:t>
            </a:r>
          </a:p>
          <a:p>
            <a:pPr marL="0" indent="0">
              <a:buFont typeface="Wingdings" pitchFamily="2" charset="2"/>
              <a:buNone/>
              <a:tabLst>
                <a:tab pos="457200" algn="l"/>
              </a:tabLst>
              <a:defRPr/>
            </a:pPr>
            <a:r>
              <a:rPr lang="en-US" b="1" dirty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ea typeface="+mn-ea"/>
                <a:cs typeface="Courier New" pitchFamily="49" charset="0"/>
              </a:rPr>
              <a:t>printf</a:t>
            </a: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("Enter n: ");</a:t>
            </a:r>
          </a:p>
          <a:p>
            <a:pPr marL="0" indent="0">
              <a:buFont typeface="Wingdings" pitchFamily="2" charset="2"/>
              <a:buNone/>
              <a:tabLst>
                <a:tab pos="457200" algn="l"/>
              </a:tabLst>
              <a:defRPr/>
            </a:pPr>
            <a:r>
              <a:rPr lang="en-US" b="1" dirty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ea typeface="+mn-ea"/>
                <a:cs typeface="Courier New" pitchFamily="49" charset="0"/>
              </a:rPr>
              <a:t>scanf</a:t>
            </a: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("%d", &amp;n);</a:t>
            </a:r>
          </a:p>
          <a:p>
            <a:pPr marL="0" indent="0">
              <a:buFont typeface="Wingdings" pitchFamily="2" charset="2"/>
              <a:buNone/>
              <a:tabLst>
                <a:tab pos="457200" algn="l"/>
              </a:tabLst>
              <a:defRPr/>
            </a:pPr>
            <a:r>
              <a:rPr lang="en-US" b="1" dirty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arr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 = (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*)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malloc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(n *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sizeof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(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));</a:t>
            </a:r>
          </a:p>
          <a:p>
            <a:pPr marL="0" indent="0">
              <a:buFont typeface="Wingdings" pitchFamily="2" charset="2"/>
              <a:buNone/>
              <a:tabLst>
                <a:tab pos="457200" algn="l"/>
              </a:tabLst>
              <a:defRPr/>
            </a:pPr>
            <a:r>
              <a:rPr lang="en-US" b="1" dirty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for (</a:t>
            </a:r>
            <a:r>
              <a:rPr lang="en-US" b="1" dirty="0" err="1" smtClean="0">
                <a:latin typeface="Courier New" pitchFamily="49" charset="0"/>
                <a:ea typeface="+mn-ea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 = 0; </a:t>
            </a:r>
            <a:r>
              <a:rPr lang="en-US" b="1" dirty="0" err="1" smtClean="0">
                <a:latin typeface="Courier New" pitchFamily="49" charset="0"/>
                <a:ea typeface="+mn-ea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 &lt; n; </a:t>
            </a:r>
            <a:r>
              <a:rPr lang="en-US" b="1" dirty="0" err="1" smtClean="0">
                <a:latin typeface="Courier New" pitchFamily="49" charset="0"/>
                <a:ea typeface="+mn-ea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++)</a:t>
            </a:r>
          </a:p>
          <a:p>
            <a:pPr marL="0" indent="0">
              <a:buFont typeface="Wingdings" pitchFamily="2" charset="2"/>
              <a:buNone/>
              <a:tabLst>
                <a:tab pos="457200" algn="l"/>
              </a:tabLst>
              <a:defRPr/>
            </a:pPr>
            <a:r>
              <a:rPr lang="en-US" b="1" dirty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ea typeface="+mn-ea"/>
                <a:cs typeface="Courier New" pitchFamily="49" charset="0"/>
              </a:rPr>
              <a:t>arr</a:t>
            </a: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[</a:t>
            </a:r>
            <a:r>
              <a:rPr lang="en-US" b="1" dirty="0" err="1" smtClean="0">
                <a:latin typeface="Courier New" pitchFamily="49" charset="0"/>
                <a:ea typeface="+mn-ea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] = </a:t>
            </a:r>
            <a:r>
              <a:rPr lang="en-US" b="1" dirty="0" err="1" smtClean="0">
                <a:latin typeface="Courier New" pitchFamily="49" charset="0"/>
                <a:ea typeface="+mn-ea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;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b="1" dirty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endParaRPr lang="en-US" dirty="0">
              <a:latin typeface="Courier New" pitchFamily="49" charset="0"/>
              <a:ea typeface="+mn-ea"/>
              <a:cs typeface="Courier New" pitchFamily="49" charset="0"/>
            </a:endParaRPr>
          </a:p>
        </p:txBody>
      </p:sp>
      <p:sp>
        <p:nvSpPr>
          <p:cNvPr id="29699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644565CE-AEAB-FB4E-8F5F-2661958785AF}" type="datetime1">
              <a:rPr lang="en-US" sz="1200" smtClean="0">
                <a:latin typeface="Garamond" charset="0"/>
              </a:rPr>
              <a:t>11/29/17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30</a:t>
            </a:r>
            <a:endParaRPr lang="en-US" altLang="en-US"/>
          </a:p>
        </p:txBody>
      </p:sp>
      <p:sp>
        <p:nvSpPr>
          <p:cNvPr id="2970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AD95E1FE-029B-0940-8523-9EC788964DC3}" type="slidenum">
              <a:rPr lang="en-US" sz="1200">
                <a:latin typeface="Garamond" charset="0"/>
              </a:rPr>
              <a:pPr eaLnBrk="1" hangingPunct="1"/>
              <a:t>13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71400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Example: what does program print?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143000"/>
            <a:ext cx="4343400" cy="4987925"/>
          </a:xfrm>
          <a:extLst/>
        </p:spPr>
        <p:txBody>
          <a:bodyPr>
            <a:normAutofit fontScale="47500" lnSpcReduction="20000"/>
          </a:bodyPr>
          <a:lstStyle/>
          <a:p>
            <a:pPr marL="0" indent="0">
              <a:buFont typeface="Wingdings" pitchFamily="2" charset="2"/>
              <a:buNone/>
              <a:defRPr/>
            </a:pPr>
            <a:endParaRPr lang="en-US" dirty="0" smtClean="0">
              <a:ea typeface="+mn-ea"/>
              <a:cs typeface="+mn-cs"/>
            </a:endParaRPr>
          </a:p>
          <a:p>
            <a:pPr marL="0" indent="0">
              <a:buFont typeface="Wingdings" pitchFamily="2" charset="2"/>
              <a:buNone/>
              <a:tabLst>
                <a:tab pos="228600" algn="l"/>
                <a:tab pos="457200" algn="l"/>
                <a:tab pos="685800" algn="l"/>
              </a:tabLst>
              <a:defRPr/>
            </a:pPr>
            <a:r>
              <a:rPr lang="en-US" sz="3200" b="1" dirty="0" smtClean="0">
                <a:solidFill>
                  <a:srgbClr val="0000FF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void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 main() {</a:t>
            </a:r>
          </a:p>
          <a:p>
            <a:pPr marL="0" indent="0">
              <a:buFont typeface="Wingdings" pitchFamily="2" charset="2"/>
              <a:buNone/>
              <a:tabLst>
                <a:tab pos="228600" algn="l"/>
                <a:tab pos="457200" algn="l"/>
                <a:tab pos="685800" algn="l"/>
              </a:tabLst>
              <a:defRPr/>
            </a:pPr>
            <a:r>
              <a:rPr lang="en-US" sz="3200" b="1" dirty="0" smtClean="0">
                <a:solidFill>
                  <a:srgbClr val="0000FF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sz="3200" b="1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lang="en-US" sz="32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*</a:t>
            </a:r>
            <a:r>
              <a:rPr lang="en-US" sz="32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arr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;</a:t>
            </a:r>
          </a:p>
          <a:p>
            <a:pPr marL="0" indent="0">
              <a:buFont typeface="Wingdings" pitchFamily="2" charset="2"/>
              <a:buNone/>
              <a:tabLst>
                <a:tab pos="228600" algn="l"/>
                <a:tab pos="457200" algn="l"/>
                <a:tab pos="685800" algn="l"/>
              </a:tabLst>
              <a:defRPr/>
            </a:pPr>
            <a:r>
              <a:rPr lang="en-US" sz="3200" b="1" dirty="0" smtClean="0">
                <a:solidFill>
                  <a:srgbClr val="0000FF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sz="3200" b="1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lang="en-US" sz="32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n, </a:t>
            </a:r>
            <a:r>
              <a:rPr lang="en-US" sz="32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i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;</a:t>
            </a:r>
          </a:p>
          <a:p>
            <a:pPr marL="0" indent="0">
              <a:buFont typeface="Wingdings" pitchFamily="2" charset="2"/>
              <a:buNone/>
              <a:tabLst>
                <a:tab pos="228600" algn="l"/>
                <a:tab pos="457200" algn="l"/>
                <a:tab pos="685800" algn="l"/>
              </a:tabLst>
              <a:defRPr/>
            </a:pPr>
            <a:endParaRPr lang="en-US" sz="3200" b="1" dirty="0">
              <a:solidFill>
                <a:srgbClr val="000000"/>
              </a:solidFill>
              <a:highlight>
                <a:srgbClr val="FFFFFF"/>
              </a:highlight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tabLst>
                <a:tab pos="228600" algn="l"/>
                <a:tab pos="457200" algn="l"/>
                <a:tab pos="685800" algn="l"/>
              </a:tabLst>
              <a:defRPr/>
            </a:pPr>
            <a:r>
              <a:rPr lang="en-US" sz="32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	n 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= 7;</a:t>
            </a:r>
          </a:p>
          <a:p>
            <a:pPr marL="0" indent="0">
              <a:buFont typeface="Wingdings" pitchFamily="2" charset="2"/>
              <a:buNone/>
              <a:tabLst>
                <a:tab pos="228600" algn="l"/>
                <a:tab pos="457200" algn="l"/>
                <a:tab pos="685800" algn="l"/>
              </a:tabLst>
              <a:defRPr/>
            </a:pPr>
            <a:r>
              <a:rPr lang="en-US" sz="32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sz="3200" b="1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arr</a:t>
            </a:r>
            <a:r>
              <a:rPr lang="en-US" sz="32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= (</a:t>
            </a:r>
            <a:r>
              <a:rPr lang="en-US" sz="3200" b="1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 *)</a:t>
            </a:r>
            <a:r>
              <a:rPr lang="en-US" sz="32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calloc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(n, </a:t>
            </a:r>
            <a:r>
              <a:rPr lang="en-US" sz="32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		              </a:t>
            </a:r>
            <a:r>
              <a:rPr lang="en-US" sz="3200" b="1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sizeof</a:t>
            </a:r>
            <a:r>
              <a:rPr lang="en-US" sz="32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(</a:t>
            </a:r>
            <a:r>
              <a:rPr lang="en-US" sz="3200" b="1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));</a:t>
            </a:r>
          </a:p>
          <a:p>
            <a:pPr marL="0" indent="0">
              <a:buFont typeface="Wingdings" pitchFamily="2" charset="2"/>
              <a:buNone/>
              <a:tabLst>
                <a:tab pos="228600" algn="l"/>
                <a:tab pos="457200" algn="l"/>
                <a:tab pos="685800" algn="l"/>
              </a:tabLst>
              <a:defRPr/>
            </a:pPr>
            <a:r>
              <a:rPr lang="nn-NO" sz="3200" b="1" dirty="0" smtClean="0">
                <a:solidFill>
                  <a:srgbClr val="0000FF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	for</a:t>
            </a:r>
            <a:r>
              <a:rPr lang="nn-NO" sz="32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nn-NO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(i = 0; i &lt; n; i++)</a:t>
            </a:r>
          </a:p>
          <a:p>
            <a:pPr marL="0" indent="0">
              <a:buFont typeface="Wingdings" pitchFamily="2" charset="2"/>
              <a:buNone/>
              <a:tabLst>
                <a:tab pos="228600" algn="l"/>
                <a:tab pos="457200" algn="l"/>
                <a:tab pos="685800" algn="l"/>
              </a:tabLst>
              <a:defRPr/>
            </a:pPr>
            <a:r>
              <a:rPr lang="en-US" sz="32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		</a:t>
            </a:r>
            <a:r>
              <a:rPr lang="en-US" sz="3200" b="1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printf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(</a:t>
            </a:r>
            <a:r>
              <a:rPr lang="en-US" sz="3200" b="1" dirty="0" smtClean="0">
                <a:solidFill>
                  <a:srgbClr val="A31515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"%d "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, </a:t>
            </a:r>
            <a:r>
              <a:rPr lang="en-US" sz="32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arr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[</a:t>
            </a:r>
            <a:r>
              <a:rPr lang="en-US" sz="32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i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]);</a:t>
            </a:r>
          </a:p>
          <a:p>
            <a:pPr marL="0" indent="0">
              <a:buFont typeface="Wingdings" pitchFamily="2" charset="2"/>
              <a:buNone/>
              <a:tabLst>
                <a:tab pos="228600" algn="l"/>
                <a:tab pos="457200" algn="l"/>
                <a:tab pos="685800" algn="l"/>
              </a:tabLst>
              <a:defRPr/>
            </a:pPr>
            <a:r>
              <a:rPr lang="en-US" sz="32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sz="3200" b="1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printf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(</a:t>
            </a:r>
            <a:r>
              <a:rPr lang="en-US" sz="3200" b="1" dirty="0" smtClean="0">
                <a:solidFill>
                  <a:srgbClr val="A31515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"\n"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);</a:t>
            </a:r>
          </a:p>
          <a:p>
            <a:pPr marL="0" indent="0">
              <a:buFont typeface="Wingdings" pitchFamily="2" charset="2"/>
              <a:buNone/>
              <a:tabLst>
                <a:tab pos="228600" algn="l"/>
                <a:tab pos="457200" algn="l"/>
                <a:tab pos="685800" algn="l"/>
              </a:tabLst>
              <a:defRPr/>
            </a:pPr>
            <a:endParaRPr lang="en-US" sz="3200" b="1" dirty="0" smtClean="0">
              <a:solidFill>
                <a:srgbClr val="000000"/>
              </a:solidFill>
              <a:highlight>
                <a:srgbClr val="FFFFFF"/>
              </a:highlight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tabLst>
                <a:tab pos="228600" algn="l"/>
                <a:tab pos="457200" algn="l"/>
                <a:tab pos="685800" algn="l"/>
              </a:tabLst>
              <a:defRPr/>
            </a:pP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sz="32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n 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= 3;</a:t>
            </a:r>
          </a:p>
          <a:p>
            <a:pPr marL="0" indent="0">
              <a:buFont typeface="Wingdings" pitchFamily="2" charset="2"/>
              <a:buNone/>
              <a:tabLst>
                <a:tab pos="228600" algn="l"/>
                <a:tab pos="457200" algn="l"/>
                <a:tab pos="685800" algn="l"/>
              </a:tabLst>
              <a:defRPr/>
            </a:pP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sz="32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arr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 = (</a:t>
            </a:r>
            <a:r>
              <a:rPr lang="en-US" sz="3200" b="1" dirty="0" err="1">
                <a:solidFill>
                  <a:srgbClr val="0000FF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 *)</a:t>
            </a:r>
            <a:r>
              <a:rPr lang="en-US" sz="32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realloc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(</a:t>
            </a:r>
            <a:r>
              <a:rPr lang="en-US" sz="32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arr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, </a:t>
            </a:r>
            <a:endParaRPr lang="en-US" sz="3200" b="1" dirty="0" smtClean="0">
              <a:solidFill>
                <a:srgbClr val="000000"/>
              </a:solidFill>
              <a:highlight>
                <a:srgbClr val="FFFFFF"/>
              </a:highlight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tabLst>
                <a:tab pos="228600" algn="l"/>
                <a:tab pos="457200" algn="l"/>
                <a:tab pos="685800" algn="l"/>
              </a:tabLst>
              <a:defRPr/>
            </a:pPr>
            <a:r>
              <a:rPr lang="en-US" sz="32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				   n 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* </a:t>
            </a:r>
            <a:r>
              <a:rPr lang="en-US" sz="3200" b="1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sizeof</a:t>
            </a:r>
            <a:r>
              <a:rPr lang="en-US" sz="32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(</a:t>
            </a:r>
            <a:r>
              <a:rPr lang="en-US" sz="3200" b="1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));</a:t>
            </a:r>
          </a:p>
          <a:p>
            <a:pPr marL="0" indent="0">
              <a:buFont typeface="Wingdings" pitchFamily="2" charset="2"/>
              <a:buNone/>
              <a:tabLst>
                <a:tab pos="228600" algn="l"/>
                <a:tab pos="457200" algn="l"/>
                <a:tab pos="685800" algn="l"/>
              </a:tabLst>
              <a:defRPr/>
            </a:pPr>
            <a:r>
              <a:rPr lang="nn-NO" sz="3200" b="1" dirty="0">
                <a:solidFill>
                  <a:srgbClr val="0000FF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	for</a:t>
            </a:r>
            <a:r>
              <a:rPr lang="nn-NO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 (i = 0; i &lt; n; i++) {</a:t>
            </a:r>
          </a:p>
          <a:p>
            <a:pPr marL="0" indent="0">
              <a:buFont typeface="Wingdings" pitchFamily="2" charset="2"/>
              <a:buNone/>
              <a:tabLst>
                <a:tab pos="228600" algn="l"/>
                <a:tab pos="457200" algn="l"/>
                <a:tab pos="685800" algn="l"/>
              </a:tabLst>
              <a:defRPr/>
            </a:pP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		</a:t>
            </a:r>
            <a:r>
              <a:rPr lang="en-US" sz="32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arr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[</a:t>
            </a:r>
            <a:r>
              <a:rPr lang="en-US" sz="32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i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] = </a:t>
            </a:r>
            <a:r>
              <a:rPr lang="en-US" sz="32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i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 * </a:t>
            </a:r>
            <a:r>
              <a:rPr lang="en-US" sz="32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i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;</a:t>
            </a:r>
          </a:p>
          <a:p>
            <a:pPr marL="0" indent="0">
              <a:buFont typeface="Wingdings" pitchFamily="2" charset="2"/>
              <a:buNone/>
              <a:tabLst>
                <a:tab pos="228600" algn="l"/>
                <a:tab pos="457200" algn="l"/>
                <a:tab pos="685800" algn="l"/>
              </a:tabLst>
              <a:defRPr/>
            </a:pP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		</a:t>
            </a:r>
            <a:r>
              <a:rPr lang="en-US" sz="32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printf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(</a:t>
            </a:r>
            <a:r>
              <a:rPr lang="en-US" sz="3200" b="1" dirty="0">
                <a:solidFill>
                  <a:srgbClr val="A31515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"%d "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, </a:t>
            </a:r>
            <a:r>
              <a:rPr lang="en-US" sz="32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arr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[</a:t>
            </a:r>
            <a:r>
              <a:rPr lang="en-US" sz="32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i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]);</a:t>
            </a:r>
          </a:p>
          <a:p>
            <a:pPr marL="0" indent="0">
              <a:buFont typeface="Wingdings" pitchFamily="2" charset="2"/>
              <a:buNone/>
              <a:tabLst>
                <a:tab pos="228600" algn="l"/>
                <a:tab pos="457200" algn="l"/>
                <a:tab pos="685800" algn="l"/>
              </a:tabLst>
              <a:defRPr/>
            </a:pP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	}</a:t>
            </a:r>
          </a:p>
          <a:p>
            <a:pPr marL="0" indent="0">
              <a:buFont typeface="Wingdings" pitchFamily="2" charset="2"/>
              <a:buNone/>
              <a:tabLst>
                <a:tab pos="228600" algn="l"/>
                <a:tab pos="457200" algn="l"/>
                <a:tab pos="685800" algn="l"/>
              </a:tabLst>
              <a:defRPr/>
            </a:pPr>
            <a:endParaRPr lang="en-US" sz="3200" b="1" dirty="0">
              <a:solidFill>
                <a:srgbClr val="000000"/>
              </a:solidFill>
              <a:highlight>
                <a:srgbClr val="FFFFFF"/>
              </a:highlight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tabLst>
                <a:tab pos="228600" algn="l"/>
                <a:tab pos="457200" algn="l"/>
                <a:tab pos="685800" algn="l"/>
              </a:tabLst>
              <a:defRPr/>
            </a:pPr>
            <a:r>
              <a:rPr lang="en-US" sz="32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endParaRPr lang="en-US" dirty="0">
              <a:ea typeface="+mn-ea"/>
              <a:cs typeface="+mn-cs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extLst/>
        </p:spPr>
        <p:txBody>
          <a:bodyPr>
            <a:normAutofit fontScale="47500" lnSpcReduction="20000"/>
          </a:bodyPr>
          <a:lstStyle/>
          <a:p>
            <a:pPr>
              <a:buFont typeface="Wingdings" pitchFamily="2" charset="2"/>
              <a:buChar char="n"/>
              <a:tabLst>
                <a:tab pos="228600" algn="l"/>
                <a:tab pos="457200" algn="l"/>
                <a:tab pos="685800" algn="l"/>
              </a:tabLst>
              <a:defRPr/>
            </a:pPr>
            <a:endParaRPr lang="en-US" sz="3600" b="1" dirty="0">
              <a:solidFill>
                <a:srgbClr val="000000"/>
              </a:solidFill>
              <a:highlight>
                <a:srgbClr val="FFFFFF"/>
              </a:highlight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tabLst>
                <a:tab pos="228600" algn="l"/>
                <a:tab pos="457200" algn="l"/>
                <a:tab pos="685800" algn="l"/>
              </a:tabLst>
              <a:defRPr/>
            </a:pPr>
            <a:r>
              <a:rPr lang="en-US" sz="36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	n = 6;</a:t>
            </a:r>
          </a:p>
          <a:p>
            <a:pPr marL="6350" lvl="1" indent="0">
              <a:buFont typeface="Wingdings" pitchFamily="2" charset="2"/>
              <a:buNone/>
              <a:tabLst>
                <a:tab pos="228600" algn="l"/>
                <a:tab pos="457200" algn="l"/>
                <a:tab pos="685800" algn="l"/>
              </a:tabLst>
              <a:defRPr/>
            </a:pPr>
            <a:r>
              <a:rPr lang="en-US" sz="36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36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36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 = (</a:t>
            </a:r>
            <a:r>
              <a:rPr lang="en-US" sz="3600" b="1" dirty="0" err="1">
                <a:solidFill>
                  <a:srgbClr val="0000FF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36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 *)</a:t>
            </a:r>
            <a:r>
              <a:rPr lang="en-US" sz="36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realloc</a:t>
            </a:r>
            <a:r>
              <a:rPr lang="en-US" sz="36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36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36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, </a:t>
            </a:r>
            <a:endParaRPr lang="en-US" sz="3600" b="1" dirty="0" smtClean="0">
              <a:solidFill>
                <a:srgbClr val="000000"/>
              </a:solidFill>
              <a:highlight>
                <a:srgbClr val="FFFFFF"/>
              </a:highlight>
              <a:latin typeface="Courier New" pitchFamily="49" charset="0"/>
              <a:cs typeface="Courier New" pitchFamily="49" charset="0"/>
            </a:endParaRPr>
          </a:p>
          <a:p>
            <a:pPr marL="6350" lvl="1" indent="0">
              <a:buFont typeface="Wingdings" pitchFamily="2" charset="2"/>
              <a:buNone/>
              <a:tabLst>
                <a:tab pos="228600" algn="l"/>
                <a:tab pos="457200" algn="l"/>
                <a:tab pos="685800" algn="l"/>
              </a:tabLst>
              <a:defRPr/>
            </a:pPr>
            <a:r>
              <a:rPr lang="en-US" sz="36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36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			    n * </a:t>
            </a:r>
            <a:r>
              <a:rPr lang="en-US" sz="3600" b="1" dirty="0" err="1">
                <a:solidFill>
                  <a:srgbClr val="0000FF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sizeof</a:t>
            </a:r>
            <a:r>
              <a:rPr lang="en-US" sz="36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3600" b="1" dirty="0" err="1">
                <a:solidFill>
                  <a:srgbClr val="0000FF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36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));</a:t>
            </a:r>
          </a:p>
          <a:p>
            <a:pPr marL="6350" lvl="1" indent="0">
              <a:buFont typeface="Wingdings" pitchFamily="2" charset="2"/>
              <a:buNone/>
              <a:tabLst>
                <a:tab pos="228600" algn="l"/>
                <a:tab pos="457200" algn="l"/>
                <a:tab pos="685800" algn="l"/>
              </a:tabLst>
              <a:defRPr/>
            </a:pPr>
            <a:r>
              <a:rPr lang="nn-NO" sz="3600" b="1" dirty="0">
                <a:solidFill>
                  <a:srgbClr val="0000FF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	for</a:t>
            </a:r>
            <a:r>
              <a:rPr lang="nn-NO" sz="36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 (i = 0; i &lt; n; i++) {</a:t>
            </a:r>
          </a:p>
          <a:p>
            <a:pPr marL="6350" lvl="1" indent="0">
              <a:buFont typeface="Wingdings" pitchFamily="2" charset="2"/>
              <a:buNone/>
              <a:tabLst>
                <a:tab pos="228600" algn="l"/>
                <a:tab pos="457200" algn="l"/>
                <a:tab pos="685800" algn="l"/>
              </a:tabLst>
              <a:defRPr/>
            </a:pPr>
            <a:r>
              <a:rPr lang="en-US" sz="36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36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36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36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36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] = 10 - </a:t>
            </a:r>
            <a:r>
              <a:rPr lang="en-US" sz="36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36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6350" lvl="1" indent="0">
              <a:buFont typeface="Wingdings" pitchFamily="2" charset="2"/>
              <a:buNone/>
              <a:tabLst>
                <a:tab pos="228600" algn="l"/>
                <a:tab pos="457200" algn="l"/>
                <a:tab pos="685800" algn="l"/>
              </a:tabLst>
              <a:defRPr/>
            </a:pPr>
            <a:r>
              <a:rPr lang="en-US" sz="36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36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36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3600" b="1" dirty="0">
                <a:solidFill>
                  <a:srgbClr val="A31515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"%d "</a:t>
            </a:r>
            <a:r>
              <a:rPr lang="en-US" sz="36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36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36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36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36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]);</a:t>
            </a:r>
          </a:p>
          <a:p>
            <a:pPr marL="6350" lvl="1" indent="0">
              <a:buFont typeface="Wingdings" pitchFamily="2" charset="2"/>
              <a:buNone/>
              <a:tabLst>
                <a:tab pos="228600" algn="l"/>
                <a:tab pos="457200" algn="l"/>
                <a:tab pos="685800" algn="l"/>
              </a:tabLst>
              <a:defRPr/>
            </a:pPr>
            <a:r>
              <a:rPr lang="en-US" sz="36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36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6350" lvl="1" indent="0">
              <a:buFont typeface="Wingdings" pitchFamily="2" charset="2"/>
              <a:buNone/>
              <a:tabLst>
                <a:tab pos="228600" algn="l"/>
                <a:tab pos="457200" algn="l"/>
                <a:tab pos="685800" algn="l"/>
              </a:tabLst>
              <a:defRPr/>
            </a:pPr>
            <a:endParaRPr lang="en-US" sz="3600" b="1" dirty="0">
              <a:solidFill>
                <a:srgbClr val="000000"/>
              </a:solidFill>
              <a:highlight>
                <a:srgbClr val="FFFFFF"/>
              </a:highlight>
              <a:latin typeface="Courier New" pitchFamily="49" charset="0"/>
              <a:cs typeface="Courier New" pitchFamily="49" charset="0"/>
            </a:endParaRPr>
          </a:p>
          <a:p>
            <a:pPr marL="6350" lvl="1" indent="0">
              <a:buFont typeface="Wingdings" pitchFamily="2" charset="2"/>
              <a:buNone/>
              <a:tabLst>
                <a:tab pos="228600" algn="l"/>
                <a:tab pos="457200" algn="l"/>
                <a:tab pos="685800" algn="l"/>
              </a:tabLst>
              <a:defRPr/>
            </a:pPr>
            <a:r>
              <a:rPr lang="en-US" sz="36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	free(</a:t>
            </a:r>
            <a:r>
              <a:rPr lang="en-US" sz="3600" b="1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36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);</a:t>
            </a:r>
            <a:endParaRPr lang="en-US" sz="3600" b="1" dirty="0">
              <a:solidFill>
                <a:srgbClr val="000000"/>
              </a:solidFill>
              <a:highlight>
                <a:srgbClr val="FFFFFF"/>
              </a:highlight>
              <a:latin typeface="Courier New" pitchFamily="49" charset="0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tabLst>
                <a:tab pos="228600" algn="l"/>
                <a:tab pos="457200" algn="l"/>
                <a:tab pos="685800" algn="l"/>
              </a:tabLst>
              <a:defRPr/>
            </a:pPr>
            <a:r>
              <a:rPr lang="en-US" sz="36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}</a:t>
            </a:r>
            <a:endParaRPr lang="en-US" sz="3600" b="1" dirty="0"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endParaRPr lang="en-US" dirty="0">
              <a:ea typeface="+mn-ea"/>
              <a:cs typeface="+mn-cs"/>
            </a:endParaRPr>
          </a:p>
        </p:txBody>
      </p:sp>
      <p:sp>
        <p:nvSpPr>
          <p:cNvPr id="3072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3A6BD4C5-1841-DA48-8727-2DA7175D8CFA}" type="datetime1">
              <a:rPr lang="en-US" sz="1200" smtClean="0">
                <a:latin typeface="Garamond" charset="0"/>
              </a:rPr>
              <a:t>11/29/17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30</a:t>
            </a:r>
            <a:endParaRPr lang="en-US" altLang="en-US"/>
          </a:p>
        </p:txBody>
      </p:sp>
      <p:sp>
        <p:nvSpPr>
          <p:cNvPr id="3072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209E9139-60E6-684A-B65F-3A0ED8BC2042}" type="slidenum">
              <a:rPr lang="en-US" sz="1200">
                <a:latin typeface="Garamond" charset="0"/>
              </a:rPr>
              <a:pPr eaLnBrk="1" hangingPunct="1"/>
              <a:t>14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58558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Solution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Output: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0 0 0 0 0 0 0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0 </a:t>
            </a:r>
            <a:r>
              <a:rPr lang="en-US" smtClean="0">
                <a:latin typeface="Courier New" pitchFamily="49" charset="0"/>
                <a:ea typeface="+mn-ea"/>
                <a:cs typeface="Courier New" pitchFamily="49" charset="0"/>
              </a:rPr>
              <a:t>1 4 10 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9 8 7 6 5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dirty="0">
              <a:latin typeface="Courier New" pitchFamily="49" charset="0"/>
              <a:ea typeface="+mn-ea"/>
              <a:cs typeface="Courier New" pitchFamily="49" charset="0"/>
            </a:endParaRPr>
          </a:p>
        </p:txBody>
      </p:sp>
      <p:sp>
        <p:nvSpPr>
          <p:cNvPr id="31747" name="Date Placeholder 4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8619D345-BAC7-6447-A880-9388D9E38170}" type="datetime1">
              <a:rPr lang="en-US" sz="1200" smtClean="0">
                <a:latin typeface="Garamond" charset="0"/>
              </a:rPr>
              <a:t>11/29/17</a:t>
            </a:fld>
            <a:endParaRPr lang="en-US" sz="1200">
              <a:latin typeface="Garamond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30</a:t>
            </a:r>
            <a:endParaRPr lang="en-US" altLang="en-US"/>
          </a:p>
        </p:txBody>
      </p:sp>
      <p:sp>
        <p:nvSpPr>
          <p:cNvPr id="31749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AAC1D1-5108-5044-A96A-26E4280A4C83}" type="slidenum">
              <a:rPr lang="en-US" sz="1200">
                <a:latin typeface="Garamond" charset="0"/>
              </a:rPr>
              <a:pPr eaLnBrk="1" hangingPunct="1"/>
              <a:t>15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70074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Pitfalls: memory leaks</a:t>
            </a:r>
          </a:p>
        </p:txBody>
      </p:sp>
      <p:sp>
        <p:nvSpPr>
          <p:cNvPr id="3072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600">
                <a:latin typeface="Arial" charset="0"/>
              </a:rPr>
              <a:t>Changing pointers leaves inaccessible blocks</a:t>
            </a:r>
          </a:p>
          <a:p>
            <a:pPr>
              <a:lnSpc>
                <a:spcPct val="80000"/>
              </a:lnSpc>
            </a:pPr>
            <a:r>
              <a:rPr lang="en-US" sz="2600">
                <a:latin typeface="Arial" charset="0"/>
              </a:rPr>
              <a:t>Example: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600">
                <a:latin typeface="Arial" charset="0"/>
              </a:rPr>
              <a:t>	</a:t>
            </a:r>
            <a:r>
              <a:rPr lang="en-US" sz="2600" b="1">
                <a:latin typeface="Courier New" charset="0"/>
                <a:cs typeface="Courier New" charset="0"/>
              </a:rPr>
              <a:t>p = malloc(1000);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600" b="1">
                <a:latin typeface="Courier New" charset="0"/>
                <a:cs typeface="Courier New" charset="0"/>
              </a:rPr>
              <a:t>	q = malloc(1000);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600" b="1">
                <a:latin typeface="Courier New" charset="0"/>
                <a:cs typeface="Courier New" charset="0"/>
              </a:rPr>
              <a:t>	p = q;</a:t>
            </a:r>
            <a:endParaRPr lang="en-US" sz="2600" b="1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en-US" sz="2600">
                <a:latin typeface="Arial" charset="0"/>
              </a:rPr>
              <a:t>Block originally accessed by p is </a:t>
            </a:r>
            <a:r>
              <a:rPr lang="ja-JP" altLang="en-US" sz="2600">
                <a:latin typeface="Arial" charset="0"/>
              </a:rPr>
              <a:t>“</a:t>
            </a:r>
            <a:r>
              <a:rPr lang="en-US" altLang="ja-JP" sz="2600">
                <a:latin typeface="Arial" charset="0"/>
              </a:rPr>
              <a:t>garbage</a:t>
            </a:r>
            <a:r>
              <a:rPr lang="ja-JP" altLang="en-US" sz="2600">
                <a:latin typeface="Arial" charset="0"/>
              </a:rPr>
              <a:t>”</a:t>
            </a:r>
            <a:endParaRPr lang="en-US" altLang="ja-JP" sz="2600">
              <a:latin typeface="Arial" charset="0"/>
            </a:endParaRPr>
          </a:p>
          <a:p>
            <a:pPr lvl="1">
              <a:lnSpc>
                <a:spcPct val="80000"/>
              </a:lnSpc>
            </a:pPr>
            <a:r>
              <a:rPr lang="en-US" sz="2200">
                <a:latin typeface="Arial" charset="0"/>
              </a:rPr>
              <a:t>Won</a:t>
            </a:r>
            <a:r>
              <a:rPr lang="ja-JP" altLang="en-US" sz="2200">
                <a:latin typeface="Arial" charset="0"/>
              </a:rPr>
              <a:t>’</a:t>
            </a:r>
            <a:r>
              <a:rPr lang="en-US" altLang="ja-JP" sz="2200">
                <a:latin typeface="Arial" charset="0"/>
              </a:rPr>
              <a:t>t be deallocated—wasted space</a:t>
            </a:r>
          </a:p>
          <a:p>
            <a:pPr>
              <a:lnSpc>
                <a:spcPct val="80000"/>
              </a:lnSpc>
            </a:pPr>
            <a:r>
              <a:rPr lang="en-US" sz="2600">
                <a:latin typeface="Arial" charset="0"/>
              </a:rPr>
              <a:t>Solution: free memory before changing pointer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600" b="1">
                <a:latin typeface="Courier New" charset="0"/>
                <a:cs typeface="Courier New" charset="0"/>
              </a:rPr>
              <a:t>	p = malloc(1000);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600" b="1">
                <a:latin typeface="Courier New" charset="0"/>
                <a:cs typeface="Courier New" charset="0"/>
              </a:rPr>
              <a:t>	q = malloc(1000);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600" b="1">
                <a:latin typeface="Courier New" charset="0"/>
                <a:cs typeface="Courier New" charset="0"/>
              </a:rPr>
              <a:t>	</a:t>
            </a:r>
            <a:r>
              <a:rPr lang="en-US" sz="2600" b="1">
                <a:solidFill>
                  <a:srgbClr val="FF0000"/>
                </a:solidFill>
                <a:latin typeface="Courier New" charset="0"/>
                <a:cs typeface="Courier New" charset="0"/>
              </a:rPr>
              <a:t>free(p);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600" b="1">
                <a:latin typeface="Courier New" charset="0"/>
                <a:cs typeface="Courier New" charset="0"/>
              </a:rPr>
              <a:t>	p = q;</a:t>
            </a:r>
            <a:endParaRPr lang="en-US" sz="2600" b="1">
              <a:latin typeface="Arial" charset="0"/>
            </a:endParaRPr>
          </a:p>
          <a:p>
            <a:pPr>
              <a:lnSpc>
                <a:spcPct val="80000"/>
              </a:lnSpc>
            </a:pPr>
            <a:endParaRPr lang="en-US" sz="2600">
              <a:latin typeface="Arial" charset="0"/>
            </a:endParaRPr>
          </a:p>
        </p:txBody>
      </p:sp>
      <p:sp>
        <p:nvSpPr>
          <p:cNvPr id="30723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A0BBCDC4-C638-8B4F-B16A-5940D5B0D3A8}" type="datetime1">
              <a:rPr lang="en-US" sz="1200" smtClean="0">
                <a:latin typeface="Garamond" charset="0"/>
              </a:rPr>
              <a:t>11/29/17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30</a:t>
            </a:r>
            <a:endParaRPr lang="en-US" altLang="en-US"/>
          </a:p>
        </p:txBody>
      </p:sp>
      <p:sp>
        <p:nvSpPr>
          <p:cNvPr id="3072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D9A18191-30BE-684E-B81D-248CBBAA0354}" type="slidenum">
              <a:rPr lang="en-US" sz="1200">
                <a:latin typeface="Garamond" charset="0"/>
              </a:rPr>
              <a:pPr eaLnBrk="1" hangingPunct="1"/>
              <a:t>16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27565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Pitfalls: dangling pointers</a:t>
            </a:r>
          </a:p>
        </p:txBody>
      </p:sp>
      <p:sp>
        <p:nvSpPr>
          <p:cNvPr id="3174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>
                <a:latin typeface="Courier New" charset="0"/>
                <a:cs typeface="Courier New" charset="0"/>
              </a:rPr>
              <a:t>free()</a:t>
            </a:r>
            <a:r>
              <a:rPr lang="en-US">
                <a:latin typeface="Arial" charset="0"/>
              </a:rPr>
              <a:t> doesn</a:t>
            </a:r>
            <a:r>
              <a:rPr lang="ja-JP" altLang="en-US">
                <a:latin typeface="Arial" charset="0"/>
              </a:rPr>
              <a:t>’</a:t>
            </a:r>
            <a:r>
              <a:rPr lang="en-US" altLang="ja-JP">
                <a:latin typeface="Arial" charset="0"/>
              </a:rPr>
              <a:t>t change pointer</a:t>
            </a:r>
          </a:p>
          <a:p>
            <a:pPr lvl="1"/>
            <a:r>
              <a:rPr lang="en-US">
                <a:latin typeface="Arial" charset="0"/>
              </a:rPr>
              <a:t>Only returns space to free list</a:t>
            </a:r>
          </a:p>
          <a:p>
            <a:r>
              <a:rPr lang="en-US">
                <a:latin typeface="Arial" charset="0"/>
              </a:rPr>
              <a:t>Pointer is left </a:t>
            </a:r>
            <a:r>
              <a:rPr lang="ja-JP" altLang="en-US">
                <a:latin typeface="Arial" charset="0"/>
              </a:rPr>
              <a:t>“</a:t>
            </a:r>
            <a:r>
              <a:rPr lang="en-US" altLang="ja-JP">
                <a:latin typeface="Arial" charset="0"/>
              </a:rPr>
              <a:t>dangling</a:t>
            </a:r>
            <a:r>
              <a:rPr lang="ja-JP" altLang="en-US">
                <a:latin typeface="Arial" charset="0"/>
              </a:rPr>
              <a:t>”</a:t>
            </a:r>
            <a:endParaRPr lang="en-US" altLang="ja-JP">
              <a:latin typeface="Arial" charset="0"/>
            </a:endParaRPr>
          </a:p>
          <a:p>
            <a:pPr lvl="1"/>
            <a:r>
              <a:rPr lang="en-US">
                <a:latin typeface="Arial" charset="0"/>
              </a:rPr>
              <a:t>Holds address that shouldn</a:t>
            </a:r>
            <a:r>
              <a:rPr lang="ja-JP" altLang="en-US">
                <a:latin typeface="Arial" charset="0"/>
              </a:rPr>
              <a:t>’</a:t>
            </a:r>
            <a:r>
              <a:rPr lang="en-US" altLang="ja-JP">
                <a:latin typeface="Arial" charset="0"/>
              </a:rPr>
              <a:t>t be accessed</a:t>
            </a:r>
          </a:p>
          <a:p>
            <a:r>
              <a:rPr lang="en-US">
                <a:latin typeface="Arial" charset="0"/>
              </a:rPr>
              <a:t>Solution: assign new value to pointer</a:t>
            </a:r>
          </a:p>
          <a:p>
            <a:pPr lvl="1"/>
            <a:r>
              <a:rPr lang="en-US">
                <a:latin typeface="Arial" charset="0"/>
              </a:rPr>
              <a:t>Could reassign immediately (as in previous slide)</a:t>
            </a:r>
          </a:p>
          <a:p>
            <a:pPr lvl="1"/>
            <a:r>
              <a:rPr lang="en-US">
                <a:latin typeface="Arial" charset="0"/>
              </a:rPr>
              <a:t>Otherwise, set to NULL</a:t>
            </a:r>
          </a:p>
          <a:p>
            <a:pPr lvl="1">
              <a:buFont typeface="Wingdings" charset="0"/>
              <a:buNone/>
            </a:pPr>
            <a:r>
              <a:rPr lang="en-US" b="1">
                <a:latin typeface="Courier New" charset="0"/>
                <a:cs typeface="Courier New" charset="0"/>
              </a:rPr>
              <a:t>	free(p);</a:t>
            </a:r>
          </a:p>
          <a:p>
            <a:pPr lvl="1">
              <a:buFont typeface="Wingdings" charset="0"/>
              <a:buNone/>
            </a:pPr>
            <a:r>
              <a:rPr lang="en-US" b="1">
                <a:latin typeface="Courier New" charset="0"/>
                <a:cs typeface="Courier New" charset="0"/>
              </a:rPr>
              <a:t>	</a:t>
            </a:r>
            <a:r>
              <a:rPr lang="en-US" b="1">
                <a:solidFill>
                  <a:srgbClr val="FF0000"/>
                </a:solidFill>
                <a:latin typeface="Courier New" charset="0"/>
                <a:cs typeface="Courier New" charset="0"/>
              </a:rPr>
              <a:t>p = NULL;</a:t>
            </a:r>
          </a:p>
          <a:p>
            <a:pPr lvl="1"/>
            <a:endParaRPr lang="en-US">
              <a:latin typeface="Arial" charset="0"/>
            </a:endParaRPr>
          </a:p>
        </p:txBody>
      </p:sp>
      <p:sp>
        <p:nvSpPr>
          <p:cNvPr id="31747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95225ACC-3F70-6245-9DA9-60F205BA2E80}" type="datetime1">
              <a:rPr lang="en-US" sz="1200" smtClean="0">
                <a:latin typeface="Garamond" charset="0"/>
              </a:rPr>
              <a:t>11/29/17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30</a:t>
            </a:r>
            <a:endParaRPr lang="en-US" altLang="en-US"/>
          </a:p>
        </p:txBody>
      </p:sp>
      <p:sp>
        <p:nvSpPr>
          <p:cNvPr id="3174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23C06FE2-F5CC-8B45-BEE4-62D7B3BD6BB3}" type="slidenum">
              <a:rPr lang="en-US" sz="1200">
                <a:latin typeface="Garamond" charset="0"/>
              </a:rPr>
              <a:pPr eaLnBrk="1" hangingPunct="1"/>
              <a:t>17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67125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Next time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40325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800" dirty="0" smtClean="0">
                <a:latin typeface="Arial" charset="0"/>
              </a:rPr>
              <a:t>Dynamic memory allocation (continued</a:t>
            </a:r>
            <a:r>
              <a:rPr lang="en-US" sz="2800" dirty="0" smtClean="0">
                <a:latin typeface="Arial" charset="0"/>
              </a:rPr>
              <a:t>)</a:t>
            </a:r>
          </a:p>
          <a:p>
            <a:pPr>
              <a:lnSpc>
                <a:spcPct val="80000"/>
              </a:lnSpc>
            </a:pPr>
            <a:r>
              <a:rPr lang="en-US" sz="2800" dirty="0" smtClean="0">
                <a:latin typeface="Arial" charset="0"/>
              </a:rPr>
              <a:t>Pointer-based data structures</a:t>
            </a:r>
            <a:endParaRPr lang="en-US" sz="2400" dirty="0">
              <a:latin typeface="Arial" charset="0"/>
            </a:endParaRPr>
          </a:p>
          <a:p>
            <a:pPr>
              <a:lnSpc>
                <a:spcPct val="80000"/>
              </a:lnSpc>
            </a:pPr>
            <a:endParaRPr lang="en-US" sz="2800" dirty="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en-US" sz="2800" dirty="0">
                <a:latin typeface="Arial" charset="0"/>
              </a:rPr>
              <a:t>Reminders:</a:t>
            </a:r>
          </a:p>
          <a:p>
            <a:pPr lvl="1"/>
            <a:r>
              <a:rPr lang="en-US" dirty="0">
                <a:latin typeface="Arial" charset="0"/>
              </a:rPr>
              <a:t>Late/</a:t>
            </a:r>
            <a:r>
              <a:rPr lang="en-US" dirty="0" err="1">
                <a:latin typeface="Arial" charset="0"/>
              </a:rPr>
              <a:t>regrade</a:t>
            </a:r>
            <a:r>
              <a:rPr lang="en-US" dirty="0">
                <a:latin typeface="Arial" charset="0"/>
              </a:rPr>
              <a:t> submissions: e-mail Dr. Geiger + TA</a:t>
            </a:r>
          </a:p>
          <a:p>
            <a:pPr lvl="2"/>
            <a:r>
              <a:rPr lang="en-US" dirty="0" err="1">
                <a:latin typeface="Arial" charset="0"/>
              </a:rPr>
              <a:t>Zhendong</a:t>
            </a:r>
            <a:r>
              <a:rPr lang="en-US" dirty="0">
                <a:latin typeface="Arial" charset="0"/>
              </a:rPr>
              <a:t> Wang handles even-numbered programs, Lin Li handles odd-numbered programs</a:t>
            </a:r>
          </a:p>
          <a:p>
            <a:pPr lvl="1"/>
            <a:r>
              <a:rPr lang="en-US" dirty="0">
                <a:latin typeface="Arial" charset="0"/>
              </a:rPr>
              <a:t>Program 7 graded; </a:t>
            </a:r>
            <a:r>
              <a:rPr lang="en-US" dirty="0" err="1">
                <a:latin typeface="Arial" charset="0"/>
              </a:rPr>
              <a:t>regrades</a:t>
            </a:r>
            <a:r>
              <a:rPr lang="en-US" dirty="0">
                <a:latin typeface="Arial" charset="0"/>
              </a:rPr>
              <a:t> due TBD</a:t>
            </a:r>
          </a:p>
          <a:p>
            <a:pPr lvl="1"/>
            <a:r>
              <a:rPr lang="en-US">
                <a:latin typeface="Arial" charset="0"/>
              </a:rPr>
              <a:t>Program 8 due 12/4</a:t>
            </a:r>
            <a:endParaRPr lang="en-US" dirty="0">
              <a:latin typeface="Arial" charset="0"/>
            </a:endParaRPr>
          </a:p>
        </p:txBody>
      </p:sp>
      <p:sp>
        <p:nvSpPr>
          <p:cNvPr id="2355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/>
            <a:fld id="{01510AA8-5D13-C948-8431-FA231B502633}" type="datetime1">
              <a:rPr lang="en-US" sz="1200" smtClean="0"/>
              <a:t>11/29/17</a:t>
            </a:fld>
            <a:endParaRPr lang="en-US" sz="12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31</a:t>
            </a:r>
            <a:endParaRPr lang="en-US" altLang="en-US"/>
          </a:p>
        </p:txBody>
      </p:sp>
      <p:sp>
        <p:nvSpPr>
          <p:cNvPr id="2355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/>
            <a:fld id="{843FFED0-5613-D747-AC8F-CF84A7339BF4}" type="slidenum">
              <a:rPr lang="en-US" sz="1200"/>
              <a:pPr eaLnBrk="0" hangingPunct="0"/>
              <a:t>18</a:t>
            </a:fld>
            <a:endParaRPr lang="en-US" sz="120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Lecture outline</a:t>
            </a:r>
            <a:endParaRPr lang="en-US"/>
          </a:p>
        </p:txBody>
      </p:sp>
      <p:sp>
        <p:nvSpPr>
          <p:cNvPr id="4099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Announcements/reminders</a:t>
            </a:r>
          </a:p>
          <a:p>
            <a:pPr lvl="1"/>
            <a:r>
              <a:rPr lang="en-US" dirty="0" smtClean="0">
                <a:latin typeface="Arial" charset="0"/>
              </a:rPr>
              <a:t>Late/</a:t>
            </a:r>
            <a:r>
              <a:rPr lang="en-US" dirty="0" err="1" smtClean="0">
                <a:latin typeface="Arial" charset="0"/>
              </a:rPr>
              <a:t>regrade</a:t>
            </a:r>
            <a:r>
              <a:rPr lang="en-US" dirty="0" smtClean="0">
                <a:latin typeface="Arial" charset="0"/>
              </a:rPr>
              <a:t> submissions: e-mail Dr. Geiger + TA</a:t>
            </a:r>
          </a:p>
          <a:p>
            <a:pPr lvl="2"/>
            <a:r>
              <a:rPr lang="en-US" dirty="0" err="1" smtClean="0">
                <a:latin typeface="Arial" charset="0"/>
              </a:rPr>
              <a:t>Zhendong</a:t>
            </a:r>
            <a:r>
              <a:rPr lang="en-US" dirty="0" smtClean="0">
                <a:latin typeface="Arial" charset="0"/>
              </a:rPr>
              <a:t> Wang handles even-numbered programs, Lin Li handles odd-numbered programs</a:t>
            </a:r>
          </a:p>
          <a:p>
            <a:pPr lvl="1"/>
            <a:r>
              <a:rPr lang="en-US" dirty="0" smtClean="0">
                <a:latin typeface="Arial" charset="0"/>
              </a:rPr>
              <a:t>Progra</a:t>
            </a:r>
            <a:r>
              <a:rPr lang="en-US" dirty="0" smtClean="0">
                <a:latin typeface="Arial" charset="0"/>
              </a:rPr>
              <a:t>m 7 graded; </a:t>
            </a:r>
            <a:r>
              <a:rPr lang="en-US" dirty="0" err="1" smtClean="0">
                <a:latin typeface="Arial" charset="0"/>
              </a:rPr>
              <a:t>regrades</a:t>
            </a:r>
            <a:r>
              <a:rPr lang="en-US" dirty="0" smtClean="0">
                <a:latin typeface="Arial" charset="0"/>
              </a:rPr>
              <a:t> due TBD</a:t>
            </a:r>
            <a:endParaRPr lang="en-US" dirty="0">
              <a:latin typeface="Arial" charset="0"/>
            </a:endParaRPr>
          </a:p>
          <a:p>
            <a:pPr lvl="1"/>
            <a:r>
              <a:rPr lang="en-US" dirty="0" smtClean="0">
                <a:latin typeface="Arial" charset="0"/>
              </a:rPr>
              <a:t>Program </a:t>
            </a:r>
            <a:r>
              <a:rPr lang="en-US" dirty="0">
                <a:latin typeface="Arial" charset="0"/>
              </a:rPr>
              <a:t>8 </a:t>
            </a:r>
            <a:r>
              <a:rPr lang="en-US" dirty="0" smtClean="0">
                <a:latin typeface="Arial" charset="0"/>
              </a:rPr>
              <a:t>due </a:t>
            </a:r>
            <a:r>
              <a:rPr lang="en-US" dirty="0">
                <a:latin typeface="Arial" charset="0"/>
              </a:rPr>
              <a:t>12/4</a:t>
            </a:r>
          </a:p>
          <a:p>
            <a:r>
              <a:rPr lang="en-US" dirty="0" smtClean="0"/>
              <a:t>Today’s class</a:t>
            </a:r>
          </a:p>
          <a:p>
            <a:pPr lvl="1"/>
            <a:r>
              <a:rPr lang="en-US" dirty="0" smtClean="0"/>
              <a:t>Review: </a:t>
            </a:r>
            <a:r>
              <a:rPr lang="en-US" dirty="0" smtClean="0"/>
              <a:t>Character &amp; line </a:t>
            </a:r>
            <a:r>
              <a:rPr lang="en-US" dirty="0" smtClean="0"/>
              <a:t>I/O</a:t>
            </a:r>
          </a:p>
          <a:p>
            <a:pPr lvl="1"/>
            <a:r>
              <a:rPr lang="en-US" dirty="0" smtClean="0"/>
              <a:t>Dynamic </a:t>
            </a:r>
            <a:r>
              <a:rPr lang="en-US" dirty="0" smtClean="0"/>
              <a:t>memory </a:t>
            </a:r>
            <a:r>
              <a:rPr lang="en-US" dirty="0" smtClean="0"/>
              <a:t>allocation</a:t>
            </a:r>
            <a:endParaRPr lang="en-US" dirty="0" smtClean="0"/>
          </a:p>
        </p:txBody>
      </p:sp>
      <p:sp>
        <p:nvSpPr>
          <p:cNvPr id="410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B6B50A3-BA2E-6D4E-A3D5-9C97AC65247F}" type="datetime1">
              <a:rPr lang="en-US" sz="1200" smtClean="0"/>
              <a:t>11/29/17</a:t>
            </a:fld>
            <a:endParaRPr lang="en-US" sz="12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ECE Application Programming: Lecture 31</a:t>
            </a:r>
            <a:endParaRPr lang="en-US" altLang="en-US" dirty="0"/>
          </a:p>
        </p:txBody>
      </p:sp>
      <p:sp>
        <p:nvSpPr>
          <p:cNvPr id="410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3B20B38-DAD4-524E-BA8C-1CAA6086D639}" type="slidenum">
              <a:rPr lang="en-US" sz="1200" smtClean="0"/>
              <a:pPr/>
              <a:t>2</a:t>
            </a:fld>
            <a:endParaRPr lang="en-US" sz="12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Garamond" charset="0"/>
              </a:rPr>
              <a:t>Review: Character </a:t>
            </a:r>
            <a:r>
              <a:rPr lang="en-US" dirty="0">
                <a:latin typeface="Garamond" charset="0"/>
              </a:rPr>
              <a:t>I/O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itchFamily="1" charset="2"/>
              <a:buChar char="n"/>
              <a:defRPr/>
            </a:pPr>
            <a:r>
              <a:rPr lang="en-US" dirty="0" smtClean="0">
                <a:ea typeface="+mn-ea"/>
              </a:rPr>
              <a:t>Output functions: send single character to output stream</a:t>
            </a:r>
          </a:p>
          <a:p>
            <a:pPr lvl="1">
              <a:buFont typeface="Wingdings" pitchFamily="1" charset="2"/>
              <a:buChar char="n"/>
              <a:defRPr/>
            </a:pPr>
            <a:r>
              <a:rPr lang="en-US" dirty="0" smtClean="0">
                <a:ea typeface="+mn-ea"/>
              </a:rPr>
              <a:t>Not significantly different than using </a:t>
            </a:r>
            <a:r>
              <a:rPr lang="en-US" dirty="0" err="1" smtClean="0">
                <a:latin typeface="Courier New"/>
                <a:ea typeface="+mn-ea"/>
                <a:cs typeface="Courier New"/>
              </a:rPr>
              <a:t>printf</a:t>
            </a:r>
            <a:r>
              <a:rPr lang="en-US" dirty="0" smtClean="0">
                <a:latin typeface="Courier New"/>
                <a:ea typeface="+mn-ea"/>
                <a:cs typeface="Courier New"/>
              </a:rPr>
              <a:t>()/</a:t>
            </a:r>
            <a:r>
              <a:rPr lang="en-US" dirty="0" err="1" smtClean="0">
                <a:latin typeface="Courier New"/>
                <a:ea typeface="+mn-ea"/>
                <a:cs typeface="Courier New"/>
              </a:rPr>
              <a:t>fprintf</a:t>
            </a:r>
            <a:r>
              <a:rPr lang="en-US" dirty="0" smtClean="0">
                <a:latin typeface="Courier New"/>
                <a:ea typeface="+mn-ea"/>
                <a:cs typeface="Courier New"/>
              </a:rPr>
              <a:t>()</a:t>
            </a:r>
          </a:p>
          <a:p>
            <a:pPr lvl="1">
              <a:buFont typeface="Wingdings" pitchFamily="1" charset="2"/>
              <a:buChar char="q"/>
              <a:defRPr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fputc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c, FILE *stream);</a:t>
            </a:r>
          </a:p>
          <a:p>
            <a:pPr lvl="1">
              <a:buFont typeface="Wingdings" pitchFamily="1" charset="2"/>
              <a:buChar char="q"/>
              <a:defRPr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putchar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c);</a:t>
            </a:r>
          </a:p>
          <a:p>
            <a:pPr lvl="2">
              <a:buFont typeface="Wingdings" pitchFamily="1" charset="2"/>
              <a:buChar char="n"/>
              <a:defRPr/>
            </a:pPr>
            <a:r>
              <a:rPr lang="en-US" dirty="0" smtClean="0"/>
              <a:t>Macro: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#define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putchar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(c)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fputc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((c),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stdout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buFont typeface="Wingdings" pitchFamily="1" charset="2"/>
              <a:buChar char="n"/>
              <a:defRPr/>
            </a:pPr>
            <a:r>
              <a:rPr lang="en-US" dirty="0" smtClean="0">
                <a:ea typeface="+mn-ea"/>
              </a:rPr>
              <a:t>Input functions</a:t>
            </a:r>
          </a:p>
          <a:p>
            <a:pPr lvl="1">
              <a:buFont typeface="Wingdings" pitchFamily="1" charset="2"/>
              <a:buChar char="q"/>
              <a:defRPr/>
            </a:pPr>
            <a:r>
              <a:rPr lang="en-US" dirty="0" smtClean="0"/>
              <a:t>Read single character from input</a:t>
            </a:r>
          </a:p>
          <a:p>
            <a:pPr lvl="2">
              <a:buFont typeface="Wingdings" pitchFamily="1" charset="2"/>
              <a:buChar char="n"/>
              <a:defRPr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fgetc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(FILE *stream);</a:t>
            </a:r>
          </a:p>
          <a:p>
            <a:pPr lvl="2">
              <a:buFont typeface="Wingdings" pitchFamily="1" charset="2"/>
              <a:buChar char="n"/>
              <a:defRPr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getchar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lvl="3">
              <a:buFont typeface="Wingdings" pitchFamily="1" charset="2"/>
              <a:buChar char="q"/>
              <a:defRPr/>
            </a:pPr>
            <a:r>
              <a:rPr lang="en-US" dirty="0" smtClean="0"/>
              <a:t>Macro: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#define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getchar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()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fgetc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stdin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lvl="1">
              <a:buFont typeface="Wingdings" pitchFamily="1" charset="2"/>
              <a:buChar char="q"/>
              <a:defRPr/>
            </a:pPr>
            <a:r>
              <a:rPr lang="en-US" dirty="0" smtClean="0"/>
              <a:t>Return last character to input</a:t>
            </a:r>
          </a:p>
          <a:p>
            <a:pPr lvl="2">
              <a:buFont typeface="Wingdings" pitchFamily="1" charset="2"/>
              <a:buChar char="n"/>
              <a:defRPr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ungetc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c, FILE *stream);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F1841548-B47C-DF4E-8763-5B602070BAE0}" type="datetime1">
              <a:rPr lang="en-US" smtClean="0">
                <a:latin typeface="Garamond" charset="0"/>
              </a:rPr>
              <a:t>11/29/17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31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D05ED762-C861-6F40-866E-C36E6DFDB370}" type="slidenum">
              <a:rPr lang="en-US">
                <a:latin typeface="Garamond" charset="0"/>
              </a:rPr>
              <a:pPr eaLnBrk="1" hangingPunct="1"/>
              <a:t>3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90591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Garamond" charset="0"/>
              </a:rPr>
              <a:t>Review: Line </a:t>
            </a:r>
            <a:r>
              <a:rPr lang="en-US" dirty="0">
                <a:latin typeface="Garamond" charset="0"/>
              </a:rPr>
              <a:t>I/O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en-US" sz="2300" dirty="0">
                <a:latin typeface="Arial" charset="0"/>
              </a:rPr>
              <a:t>Output functions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>
                <a:latin typeface="Arial" charset="0"/>
              </a:rPr>
              <a:t>Not significantly different than using </a:t>
            </a:r>
            <a:r>
              <a:rPr lang="en-US" sz="2000" dirty="0" err="1" smtClean="0">
                <a:latin typeface="Courier New"/>
                <a:cs typeface="Courier New"/>
              </a:rPr>
              <a:t>printf</a:t>
            </a:r>
            <a:r>
              <a:rPr lang="en-US" sz="2000" dirty="0" smtClean="0">
                <a:latin typeface="Courier New"/>
                <a:cs typeface="Courier New"/>
              </a:rPr>
              <a:t>()/</a:t>
            </a:r>
            <a:r>
              <a:rPr lang="en-US" sz="2000" dirty="0" err="1" smtClean="0">
                <a:latin typeface="Courier New"/>
                <a:cs typeface="Courier New"/>
              </a:rPr>
              <a:t>fprintf</a:t>
            </a:r>
            <a:r>
              <a:rPr lang="en-US" sz="2000" dirty="0" smtClean="0">
                <a:latin typeface="Courier New"/>
                <a:cs typeface="Courier New"/>
              </a:rPr>
              <a:t>()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>
                <a:latin typeface="Arial" charset="0"/>
              </a:rPr>
              <a:t>Write </a:t>
            </a:r>
            <a:r>
              <a:rPr lang="en-US" sz="2000" dirty="0">
                <a:latin typeface="Arial" charset="0"/>
              </a:rPr>
              <a:t>string + newline to </a:t>
            </a:r>
            <a:r>
              <a:rPr lang="en-US" sz="2000" dirty="0" err="1">
                <a:latin typeface="Arial" charset="0"/>
              </a:rPr>
              <a:t>stdout</a:t>
            </a:r>
            <a:r>
              <a:rPr lang="en-US" sz="2000" dirty="0">
                <a:latin typeface="Arial" charset="0"/>
              </a:rPr>
              <a:t>: </a:t>
            </a:r>
          </a:p>
          <a:p>
            <a:pPr lvl="1">
              <a:lnSpc>
                <a:spcPct val="80000"/>
              </a:lnSpc>
              <a:buFont typeface="Wingdings" charset="0"/>
              <a:buNone/>
            </a:pPr>
            <a:r>
              <a:rPr lang="en-US" sz="2000" dirty="0">
                <a:latin typeface="Courier New" charset="0"/>
                <a:cs typeface="Courier New" charset="0"/>
              </a:rPr>
              <a:t>	</a:t>
            </a:r>
            <a:r>
              <a:rPr lang="en-US" sz="2000" dirty="0" err="1">
                <a:latin typeface="Courier New" charset="0"/>
                <a:cs typeface="Courier New" charset="0"/>
              </a:rPr>
              <a:t>int</a:t>
            </a:r>
            <a:r>
              <a:rPr lang="en-US" sz="2000" dirty="0">
                <a:latin typeface="Courier New" charset="0"/>
                <a:cs typeface="Courier New" charset="0"/>
              </a:rPr>
              <a:t> puts(</a:t>
            </a:r>
            <a:r>
              <a:rPr lang="en-US" sz="2000" dirty="0" err="1">
                <a:latin typeface="Courier New" charset="0"/>
                <a:cs typeface="Courier New" charset="0"/>
              </a:rPr>
              <a:t>const</a:t>
            </a:r>
            <a:r>
              <a:rPr lang="en-US" sz="2000" dirty="0">
                <a:latin typeface="Courier New" charset="0"/>
                <a:cs typeface="Courier New" charset="0"/>
              </a:rPr>
              <a:t> char *s);</a:t>
            </a:r>
          </a:p>
          <a:p>
            <a:pPr lvl="1">
              <a:lnSpc>
                <a:spcPct val="80000"/>
              </a:lnSpc>
            </a:pPr>
            <a:r>
              <a:rPr lang="en-US" sz="2000" dirty="0">
                <a:latin typeface="Arial" charset="0"/>
              </a:rPr>
              <a:t>Write string (</a:t>
            </a:r>
            <a:r>
              <a:rPr lang="en-US" sz="2000" i="1" dirty="0">
                <a:latin typeface="Arial" charset="0"/>
              </a:rPr>
              <a:t>no guaranteed newline) </a:t>
            </a:r>
            <a:r>
              <a:rPr lang="en-US" sz="2000" dirty="0">
                <a:latin typeface="Arial" charset="0"/>
              </a:rPr>
              <a:t>to stream:</a:t>
            </a:r>
          </a:p>
          <a:p>
            <a:pPr lvl="1">
              <a:lnSpc>
                <a:spcPct val="80000"/>
              </a:lnSpc>
              <a:buFont typeface="Wingdings" charset="0"/>
              <a:buNone/>
            </a:pPr>
            <a:r>
              <a:rPr lang="en-US" sz="2000" dirty="0">
                <a:latin typeface="Arial" charset="0"/>
              </a:rPr>
              <a:t>	</a:t>
            </a:r>
            <a:r>
              <a:rPr lang="en-US" sz="2000" dirty="0" err="1">
                <a:latin typeface="Courier New" charset="0"/>
                <a:cs typeface="Courier New" charset="0"/>
              </a:rPr>
              <a:t>int</a:t>
            </a:r>
            <a:r>
              <a:rPr lang="en-US" sz="2000" dirty="0">
                <a:latin typeface="Courier New" charset="0"/>
                <a:cs typeface="Courier New" charset="0"/>
              </a:rPr>
              <a:t> </a:t>
            </a:r>
            <a:r>
              <a:rPr lang="en-US" sz="2000" dirty="0" err="1">
                <a:latin typeface="Courier New" charset="0"/>
                <a:cs typeface="Courier New" charset="0"/>
              </a:rPr>
              <a:t>fputs</a:t>
            </a:r>
            <a:r>
              <a:rPr lang="en-US" sz="2000" dirty="0">
                <a:latin typeface="Courier New" charset="0"/>
                <a:cs typeface="Courier New" charset="0"/>
              </a:rPr>
              <a:t>(</a:t>
            </a:r>
            <a:r>
              <a:rPr lang="en-US" sz="2000" dirty="0" err="1">
                <a:latin typeface="Courier New" charset="0"/>
                <a:cs typeface="Courier New" charset="0"/>
              </a:rPr>
              <a:t>const</a:t>
            </a:r>
            <a:r>
              <a:rPr lang="en-US" sz="2000" dirty="0">
                <a:latin typeface="Courier New" charset="0"/>
                <a:cs typeface="Courier New" charset="0"/>
              </a:rPr>
              <a:t> char *s, </a:t>
            </a:r>
          </a:p>
          <a:p>
            <a:pPr lvl="1">
              <a:lnSpc>
                <a:spcPct val="80000"/>
              </a:lnSpc>
              <a:buFont typeface="Wingdings" charset="0"/>
              <a:buNone/>
            </a:pPr>
            <a:r>
              <a:rPr lang="en-US" sz="2000" dirty="0">
                <a:latin typeface="Courier New" charset="0"/>
                <a:cs typeface="Courier New" charset="0"/>
              </a:rPr>
              <a:t>			FILE *stream);</a:t>
            </a:r>
            <a:endParaRPr lang="en-US" sz="2000" dirty="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en-US" sz="2300" dirty="0">
                <a:latin typeface="Arial" charset="0"/>
              </a:rPr>
              <a:t>Input functions</a:t>
            </a:r>
          </a:p>
          <a:p>
            <a:pPr lvl="1">
              <a:lnSpc>
                <a:spcPct val="80000"/>
              </a:lnSpc>
            </a:pPr>
            <a:r>
              <a:rPr lang="en-US" sz="2000" dirty="0">
                <a:latin typeface="Arial" charset="0"/>
              </a:rPr>
              <a:t>Could use </a:t>
            </a:r>
            <a:r>
              <a:rPr lang="en-US" sz="2000" dirty="0" err="1">
                <a:latin typeface="Courier New" charset="0"/>
                <a:cs typeface="Courier New" charset="0"/>
              </a:rPr>
              <a:t>scanf</a:t>
            </a:r>
            <a:r>
              <a:rPr lang="en-US" sz="2000" dirty="0">
                <a:latin typeface="Courier New" charset="0"/>
                <a:cs typeface="Courier New" charset="0"/>
              </a:rPr>
              <a:t>(</a:t>
            </a:r>
            <a:r>
              <a:rPr lang="ja-JP" altLang="en-US" sz="2000" dirty="0">
                <a:latin typeface="Courier New" charset="0"/>
                <a:cs typeface="Courier New" charset="0"/>
              </a:rPr>
              <a:t>“</a:t>
            </a:r>
            <a:r>
              <a:rPr lang="en-US" sz="2000" dirty="0">
                <a:latin typeface="Courier New" charset="0"/>
                <a:cs typeface="Courier New" charset="0"/>
              </a:rPr>
              <a:t>%[^\n]", </a:t>
            </a:r>
            <a:r>
              <a:rPr lang="en-US" sz="2000" dirty="0" err="1">
                <a:latin typeface="Courier New" charset="0"/>
                <a:cs typeface="Courier New" charset="0"/>
              </a:rPr>
              <a:t>str</a:t>
            </a:r>
            <a:r>
              <a:rPr lang="en-US" sz="2000" dirty="0">
                <a:latin typeface="Courier New" charset="0"/>
                <a:cs typeface="Courier New" charset="0"/>
              </a:rPr>
              <a:t>);</a:t>
            </a:r>
          </a:p>
          <a:p>
            <a:pPr lvl="1">
              <a:lnSpc>
                <a:spcPct val="80000"/>
              </a:lnSpc>
            </a:pPr>
            <a:r>
              <a:rPr lang="en-US" sz="2000" dirty="0">
                <a:latin typeface="Arial" charset="0"/>
              </a:rPr>
              <a:t>Read line from </a:t>
            </a:r>
            <a:r>
              <a:rPr lang="en-US" sz="2000" dirty="0" err="1">
                <a:latin typeface="Arial" charset="0"/>
              </a:rPr>
              <a:t>stdin</a:t>
            </a:r>
            <a:r>
              <a:rPr lang="en-US" sz="2000" dirty="0">
                <a:latin typeface="Arial" charset="0"/>
              </a:rPr>
              <a:t>, up to first newline:</a:t>
            </a:r>
          </a:p>
          <a:p>
            <a:pPr lvl="1">
              <a:lnSpc>
                <a:spcPct val="80000"/>
              </a:lnSpc>
              <a:buFont typeface="Wingdings" charset="0"/>
              <a:buNone/>
            </a:pPr>
            <a:r>
              <a:rPr lang="en-US" sz="2000" dirty="0">
                <a:latin typeface="Arial" charset="0"/>
              </a:rPr>
              <a:t>	</a:t>
            </a:r>
            <a:r>
              <a:rPr lang="en-US" sz="2000" dirty="0">
                <a:latin typeface="Courier New" charset="0"/>
                <a:cs typeface="Courier New" charset="0"/>
              </a:rPr>
              <a:t>char *gets(char *s);</a:t>
            </a:r>
            <a:endParaRPr lang="en-US" sz="2000" dirty="0">
              <a:latin typeface="Arial" charset="0"/>
            </a:endParaRPr>
          </a:p>
          <a:p>
            <a:pPr lvl="1">
              <a:lnSpc>
                <a:spcPct val="80000"/>
              </a:lnSpc>
            </a:pPr>
            <a:r>
              <a:rPr lang="en-US" sz="2000" dirty="0">
                <a:latin typeface="Arial" charset="0"/>
              </a:rPr>
              <a:t>Read line from stream:</a:t>
            </a:r>
          </a:p>
          <a:p>
            <a:pPr lvl="1">
              <a:lnSpc>
                <a:spcPct val="80000"/>
              </a:lnSpc>
              <a:buFont typeface="Wingdings" charset="0"/>
              <a:buNone/>
            </a:pPr>
            <a:r>
              <a:rPr lang="en-US" sz="2000" dirty="0">
                <a:latin typeface="Arial" charset="0"/>
              </a:rPr>
              <a:t>	</a:t>
            </a:r>
            <a:r>
              <a:rPr lang="en-US" sz="2000" dirty="0">
                <a:latin typeface="Courier New" charset="0"/>
                <a:cs typeface="Courier New" charset="0"/>
              </a:rPr>
              <a:t>char *</a:t>
            </a:r>
            <a:r>
              <a:rPr lang="en-US" sz="2000" dirty="0" err="1">
                <a:latin typeface="Courier New" charset="0"/>
                <a:cs typeface="Courier New" charset="0"/>
              </a:rPr>
              <a:t>fgets</a:t>
            </a:r>
            <a:r>
              <a:rPr lang="en-US" sz="2000" dirty="0">
                <a:latin typeface="Courier New" charset="0"/>
                <a:cs typeface="Courier New" charset="0"/>
              </a:rPr>
              <a:t>(char *s, </a:t>
            </a:r>
            <a:r>
              <a:rPr lang="en-US" sz="2000" dirty="0" err="1">
                <a:latin typeface="Courier New" charset="0"/>
                <a:cs typeface="Courier New" charset="0"/>
              </a:rPr>
              <a:t>int</a:t>
            </a:r>
            <a:r>
              <a:rPr lang="en-US" sz="2000" dirty="0">
                <a:latin typeface="Courier New" charset="0"/>
                <a:cs typeface="Courier New" charset="0"/>
              </a:rPr>
              <a:t> n,</a:t>
            </a:r>
          </a:p>
          <a:p>
            <a:pPr lvl="1">
              <a:lnSpc>
                <a:spcPct val="80000"/>
              </a:lnSpc>
              <a:buFont typeface="Wingdings" charset="0"/>
              <a:buNone/>
            </a:pPr>
            <a:r>
              <a:rPr lang="en-US" sz="2000" dirty="0">
                <a:latin typeface="Courier New" charset="0"/>
                <a:cs typeface="Courier New" charset="0"/>
              </a:rPr>
              <a:t>			  FILE *stream);</a:t>
            </a:r>
          </a:p>
          <a:p>
            <a:pPr lvl="2">
              <a:lnSpc>
                <a:spcPct val="80000"/>
              </a:lnSpc>
            </a:pPr>
            <a:r>
              <a:rPr lang="en-US" sz="1700" dirty="0" err="1">
                <a:latin typeface="Courier New" charset="0"/>
                <a:cs typeface="Courier New" charset="0"/>
              </a:rPr>
              <a:t>fgets</a:t>
            </a:r>
            <a:r>
              <a:rPr lang="en-US" sz="1700" dirty="0">
                <a:latin typeface="Courier New" charset="0"/>
                <a:cs typeface="Courier New" charset="0"/>
              </a:rPr>
              <a:t>()</a:t>
            </a:r>
            <a:r>
              <a:rPr lang="en-US" sz="1700" dirty="0">
                <a:latin typeface="Arial" charset="0"/>
              </a:rPr>
              <a:t> can limit # characters read</a:t>
            </a:r>
          </a:p>
          <a:p>
            <a:pPr lvl="2">
              <a:lnSpc>
                <a:spcPct val="80000"/>
              </a:lnSpc>
            </a:pPr>
            <a:r>
              <a:rPr lang="en-US" sz="1700" dirty="0">
                <a:latin typeface="Arial" charset="0"/>
              </a:rPr>
              <a:t>Automatically null terminates, so it will read up to n-1 characters</a:t>
            </a:r>
          </a:p>
          <a:p>
            <a:pPr lvl="2">
              <a:lnSpc>
                <a:spcPct val="80000"/>
              </a:lnSpc>
            </a:pPr>
            <a:r>
              <a:rPr lang="en-US" sz="1700" dirty="0">
                <a:latin typeface="Arial" charset="0"/>
              </a:rPr>
              <a:t>Will read newline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88AA8A8A-24F2-324B-ACD2-E458F0DE1851}" type="datetime1">
              <a:rPr lang="en-US" smtClean="0">
                <a:latin typeface="Garamond" charset="0"/>
              </a:rPr>
              <a:t>11/29/17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31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084AD7CD-560A-3D41-9951-A16E92A2B135}" type="slidenum">
              <a:rPr lang="en-US">
                <a:latin typeface="Garamond" charset="0"/>
              </a:rPr>
              <a:pPr eaLnBrk="1" hangingPunct="1"/>
              <a:t>4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32052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Justifying dynamic memory allocation</a:t>
            </a:r>
          </a:p>
        </p:txBody>
      </p:sp>
      <p:sp>
        <p:nvSpPr>
          <p:cNvPr id="2048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Data structures (i.e., arrays) usually fixed size</a:t>
            </a:r>
          </a:p>
          <a:p>
            <a:pPr lvl="1"/>
            <a:r>
              <a:rPr lang="en-US">
                <a:latin typeface="Arial" charset="0"/>
              </a:rPr>
              <a:t>Array length set at compile time</a:t>
            </a:r>
          </a:p>
          <a:p>
            <a:pPr lvl="1"/>
            <a:r>
              <a:rPr lang="en-US">
                <a:latin typeface="Arial" charset="0"/>
              </a:rPr>
              <a:t>Can often lead to wasted space</a:t>
            </a:r>
          </a:p>
          <a:p>
            <a:r>
              <a:rPr lang="en-US">
                <a:latin typeface="Arial" charset="0"/>
              </a:rPr>
              <a:t>May want ability to:</a:t>
            </a:r>
          </a:p>
          <a:p>
            <a:pPr lvl="1"/>
            <a:r>
              <a:rPr lang="en-US">
                <a:latin typeface="Arial" charset="0"/>
              </a:rPr>
              <a:t>Choose amount of space needed at run time</a:t>
            </a:r>
          </a:p>
          <a:p>
            <a:pPr lvl="2"/>
            <a:r>
              <a:rPr lang="en-US">
                <a:latin typeface="Arial" charset="0"/>
              </a:rPr>
              <a:t>Allows program to determine amount</a:t>
            </a:r>
          </a:p>
          <a:p>
            <a:pPr lvl="1"/>
            <a:r>
              <a:rPr lang="en-US">
                <a:latin typeface="Arial" charset="0"/>
              </a:rPr>
              <a:t>Modify size as program runs</a:t>
            </a:r>
          </a:p>
          <a:p>
            <a:pPr lvl="2"/>
            <a:r>
              <a:rPr lang="en-US">
                <a:latin typeface="Arial" charset="0"/>
              </a:rPr>
              <a:t>Data structures can grow or shrink as needed</a:t>
            </a:r>
          </a:p>
          <a:p>
            <a:r>
              <a:rPr lang="en-US">
                <a:solidFill>
                  <a:srgbClr val="FF0000"/>
                </a:solidFill>
                <a:latin typeface="Arial" charset="0"/>
              </a:rPr>
              <a:t>Dynamic memory allocation </a:t>
            </a:r>
            <a:r>
              <a:rPr lang="en-US">
                <a:latin typeface="Arial" charset="0"/>
              </a:rPr>
              <a:t>allows above characteristics</a:t>
            </a:r>
          </a:p>
        </p:txBody>
      </p:sp>
      <p:sp>
        <p:nvSpPr>
          <p:cNvPr id="20483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8C01436D-3C20-7A48-BFCD-27EB9751895F}" type="datetime1">
              <a:rPr lang="en-US" sz="1200" smtClean="0">
                <a:latin typeface="Garamond" charset="0"/>
              </a:rPr>
              <a:t>11/29/17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31</a:t>
            </a:r>
            <a:endParaRPr lang="en-US" altLang="en-US"/>
          </a:p>
        </p:txBody>
      </p:sp>
      <p:sp>
        <p:nvSpPr>
          <p:cNvPr id="2048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5FF524F0-20D8-9A43-97BD-5E936A91BDE1}" type="slidenum">
              <a:rPr lang="en-US" sz="1200">
                <a:latin typeface="Garamond" charset="0"/>
              </a:rPr>
              <a:pPr eaLnBrk="1" hangingPunct="1"/>
              <a:t>5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12844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>
                <a:ea typeface="+mj-ea"/>
                <a:cs typeface="+mj-cs"/>
              </a:rPr>
              <a:t>Allocation functions (in </a:t>
            </a:r>
            <a:r>
              <a:rPr lang="en-US" dirty="0" smtClean="0">
                <a:latin typeface="Courier New"/>
                <a:ea typeface="+mj-ea"/>
                <a:cs typeface="Courier New"/>
              </a:rPr>
              <a:t>&lt;</a:t>
            </a:r>
            <a:r>
              <a:rPr lang="en-US" dirty="0" err="1" smtClean="0">
                <a:latin typeface="Courier New"/>
                <a:ea typeface="+mj-ea"/>
                <a:cs typeface="Courier New"/>
              </a:rPr>
              <a:t>stdlib.h</a:t>
            </a:r>
            <a:r>
              <a:rPr lang="en-US" dirty="0" smtClean="0">
                <a:latin typeface="Courier New"/>
                <a:ea typeface="+mj-ea"/>
                <a:cs typeface="Courier New"/>
              </a:rPr>
              <a:t>&gt;</a:t>
            </a:r>
            <a:r>
              <a:rPr lang="en-US" dirty="0" smtClean="0">
                <a:ea typeface="+mj-ea"/>
                <a:cs typeface="+mj-cs"/>
              </a:rPr>
              <a:t>)</a:t>
            </a:r>
            <a:endParaRPr lang="en-US" dirty="0">
              <a:ea typeface="+mj-ea"/>
              <a:cs typeface="+mj-cs"/>
            </a:endParaRPr>
          </a:p>
        </p:txBody>
      </p:sp>
      <p:sp>
        <p:nvSpPr>
          <p:cNvPr id="21506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257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600">
                <a:latin typeface="Arial" charset="0"/>
              </a:rPr>
              <a:t>All return pointer to allocated data of type </a:t>
            </a:r>
            <a:r>
              <a:rPr lang="en-US" sz="2600" b="1">
                <a:solidFill>
                  <a:srgbClr val="FF0000"/>
                </a:solidFill>
                <a:latin typeface="Courier New" charset="0"/>
                <a:cs typeface="Courier New" charset="0"/>
              </a:rPr>
              <a:t>void *</a:t>
            </a:r>
            <a:r>
              <a:rPr lang="en-US" sz="2600">
                <a:latin typeface="Arial" charset="0"/>
                <a:cs typeface="Courier New" charset="0"/>
              </a:rPr>
              <a:t> (</a:t>
            </a:r>
            <a:r>
              <a:rPr lang="en-US" sz="2600">
                <a:latin typeface="Arial" charset="0"/>
              </a:rPr>
              <a:t>no base type—just an address)</a:t>
            </a:r>
          </a:p>
          <a:p>
            <a:pPr lvl="1">
              <a:lnSpc>
                <a:spcPct val="80000"/>
              </a:lnSpc>
            </a:pPr>
            <a:r>
              <a:rPr lang="en-US" sz="2200">
                <a:latin typeface="Arial" charset="0"/>
              </a:rPr>
              <a:t>Must cast to appropriate type</a:t>
            </a:r>
          </a:p>
          <a:p>
            <a:pPr>
              <a:lnSpc>
                <a:spcPct val="80000"/>
              </a:lnSpc>
            </a:pPr>
            <a:r>
              <a:rPr lang="en-US" sz="2600">
                <a:latin typeface="Arial" charset="0"/>
              </a:rPr>
              <a:t>Arguments of type </a:t>
            </a:r>
            <a:r>
              <a:rPr lang="en-US" sz="2600" b="1">
                <a:solidFill>
                  <a:srgbClr val="FF0000"/>
                </a:solidFill>
                <a:latin typeface="Courier New" charset="0"/>
                <a:cs typeface="Courier New" charset="0"/>
              </a:rPr>
              <a:t>size_t</a:t>
            </a:r>
            <a:r>
              <a:rPr lang="en-US" sz="2600">
                <a:latin typeface="Arial" charset="0"/>
              </a:rPr>
              <a:t>: unsigned integer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endParaRPr lang="en-US" sz="260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en-US" sz="2600">
                <a:latin typeface="Arial" charset="0"/>
              </a:rPr>
              <a:t>Basic block allocation: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600">
                <a:latin typeface="Arial" charset="0"/>
              </a:rPr>
              <a:t>	</a:t>
            </a:r>
            <a:r>
              <a:rPr lang="en-US" sz="2600" b="1">
                <a:solidFill>
                  <a:srgbClr val="0000FF"/>
                </a:solidFill>
                <a:latin typeface="Courier New" charset="0"/>
                <a:cs typeface="Courier New" charset="0"/>
              </a:rPr>
              <a:t>void *malloc(size_t size);</a:t>
            </a:r>
            <a:endParaRPr lang="en-US" sz="2600" b="1">
              <a:solidFill>
                <a:srgbClr val="0000FF"/>
              </a:solidFill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en-US" sz="2600">
                <a:latin typeface="Arial" charset="0"/>
              </a:rPr>
              <a:t>Allocate block and clear it: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600">
                <a:latin typeface="Arial" charset="0"/>
              </a:rPr>
              <a:t>	</a:t>
            </a:r>
            <a:r>
              <a:rPr lang="en-US" sz="2600" b="1">
                <a:solidFill>
                  <a:srgbClr val="0000FF"/>
                </a:solidFill>
                <a:latin typeface="Courier New" charset="0"/>
                <a:cs typeface="Courier New" charset="0"/>
              </a:rPr>
              <a:t>void *calloc(size_t nmemb, 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600" b="1">
                <a:solidFill>
                  <a:srgbClr val="0000FF"/>
                </a:solidFill>
                <a:latin typeface="Courier New" charset="0"/>
                <a:cs typeface="Courier New" charset="0"/>
              </a:rPr>
              <a:t>					size_t size);</a:t>
            </a:r>
            <a:endParaRPr lang="en-US" sz="2600" b="1">
              <a:solidFill>
                <a:srgbClr val="0000FF"/>
              </a:solidFill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en-US" sz="2600">
                <a:latin typeface="Arial" charset="0"/>
              </a:rPr>
              <a:t>Resize previously allocated block: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600">
                <a:latin typeface="Arial" charset="0"/>
              </a:rPr>
              <a:t>	</a:t>
            </a:r>
            <a:r>
              <a:rPr lang="en-US" sz="2600" b="1">
                <a:solidFill>
                  <a:srgbClr val="0000FF"/>
                </a:solidFill>
                <a:latin typeface="Courier New" charset="0"/>
                <a:cs typeface="Courier New" charset="0"/>
              </a:rPr>
              <a:t>void *realloc(void *ptr,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600" b="1">
                <a:solidFill>
                  <a:srgbClr val="0000FF"/>
                </a:solidFill>
                <a:latin typeface="Courier New" charset="0"/>
                <a:cs typeface="Courier New" charset="0"/>
              </a:rPr>
              <a:t>					size_t size);</a:t>
            </a:r>
            <a:endParaRPr lang="en-US" sz="2600" b="1">
              <a:solidFill>
                <a:srgbClr val="0000FF"/>
              </a:solidFill>
              <a:latin typeface="Arial" charset="0"/>
            </a:endParaRPr>
          </a:p>
        </p:txBody>
      </p:sp>
      <p:sp>
        <p:nvSpPr>
          <p:cNvPr id="21507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59DA0FE0-A68B-3248-BA77-C00FC14A9755}" type="datetime1">
              <a:rPr lang="en-US" sz="1200" smtClean="0">
                <a:latin typeface="Garamond" charset="0"/>
              </a:rPr>
              <a:t>11/29/17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31</a:t>
            </a:r>
            <a:endParaRPr lang="en-US" altLang="en-US"/>
          </a:p>
        </p:txBody>
      </p:sp>
      <p:sp>
        <p:nvSpPr>
          <p:cNvPr id="2150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1DEF257C-EF5B-9C4F-884C-E1BB9917D21E}" type="slidenum">
              <a:rPr lang="en-US" sz="1200">
                <a:latin typeface="Garamond" charset="0"/>
              </a:rPr>
              <a:pPr eaLnBrk="1" hangingPunct="1"/>
              <a:t>6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06737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Basic allocation with malloc()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spcAft>
                <a:spcPts val="1200"/>
              </a:spcAft>
              <a:buFont typeface="Wingdings" pitchFamily="2" charset="2"/>
              <a:buNone/>
              <a:defRPr/>
            </a:pPr>
            <a:r>
              <a:rPr lang="en-US" b="1" dirty="0" smtClean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void *</a:t>
            </a:r>
            <a:r>
              <a:rPr lang="en-US" b="1" dirty="0" err="1" smtClean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malloc</a:t>
            </a:r>
            <a:r>
              <a:rPr lang="en-US" b="1" dirty="0" smtClean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(</a:t>
            </a:r>
            <a:r>
              <a:rPr lang="en-US" b="1" dirty="0" err="1" smtClean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size_t</a:t>
            </a:r>
            <a:r>
              <a:rPr lang="en-US" b="1" dirty="0" smtClean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 size);</a:t>
            </a:r>
            <a:endParaRPr lang="en-US" dirty="0" smtClean="0">
              <a:ea typeface="+mn-ea"/>
              <a:cs typeface="+mn-cs"/>
            </a:endParaRP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Allocates </a:t>
            </a:r>
            <a:r>
              <a:rPr lang="en-US" b="1" dirty="0" smtClean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size</a:t>
            </a:r>
            <a:r>
              <a:rPr lang="en-US" dirty="0" smtClean="0">
                <a:ea typeface="+mn-ea"/>
                <a:cs typeface="+mn-cs"/>
              </a:rPr>
              <a:t> bytes; returns pointer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Returns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NULL</a:t>
            </a:r>
            <a:r>
              <a:rPr lang="en-US" dirty="0" smtClean="0"/>
              <a:t> if unsuccessful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Example: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ea typeface="+mn-ea"/>
                <a:cs typeface="+mn-cs"/>
              </a:rPr>
              <a:t>	</a:t>
            </a:r>
            <a:r>
              <a:rPr lang="en-US" b="1" dirty="0" err="1" smtClean="0"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 *p;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b="1" dirty="0">
                <a:latin typeface="Courier New" pitchFamily="49" charset="0"/>
                <a:ea typeface="+mn-ea"/>
                <a:cs typeface="Courier New" pitchFamily="49" charset="0"/>
              </a:rPr>
              <a:t>	p</a:t>
            </a: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 = </a:t>
            </a:r>
            <a:r>
              <a:rPr lang="en-US" b="1" dirty="0" err="1" smtClean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malloc</a:t>
            </a:r>
            <a:r>
              <a:rPr lang="en-US" b="1" dirty="0" smtClean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(10000);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b="1" dirty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if (p == NULL) {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b="1" dirty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	/* Allocation failed */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b="1" dirty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}</a:t>
            </a:r>
          </a:p>
        </p:txBody>
      </p:sp>
      <p:sp>
        <p:nvSpPr>
          <p:cNvPr id="22531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4CD907A3-A5C8-9046-B6F2-CB3988ED9964}" type="datetime1">
              <a:rPr lang="en-US" sz="1200" smtClean="0">
                <a:latin typeface="Garamond" charset="0"/>
              </a:rPr>
              <a:t>11/29/17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31</a:t>
            </a:r>
            <a:endParaRPr lang="en-US" altLang="en-US"/>
          </a:p>
        </p:txBody>
      </p:sp>
      <p:sp>
        <p:nvSpPr>
          <p:cNvPr id="2253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8C014C8A-C443-FA47-B9B2-B67AC08FEF01}" type="slidenum">
              <a:rPr lang="en-US" sz="1200">
                <a:latin typeface="Garamond" charset="0"/>
              </a:rPr>
              <a:pPr eaLnBrk="1" hangingPunct="1"/>
              <a:t>7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8211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Type casting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All allocation functions return </a:t>
            </a: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void *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Automatically </a:t>
            </a:r>
            <a:r>
              <a:rPr lang="en-US" dirty="0" smtClean="0">
                <a:solidFill>
                  <a:srgbClr val="FF0000"/>
                </a:solidFill>
                <a:ea typeface="+mn-ea"/>
                <a:cs typeface="+mn-cs"/>
              </a:rPr>
              <a:t>type cast</a:t>
            </a:r>
            <a:r>
              <a:rPr lang="en-US" dirty="0" smtClean="0">
                <a:solidFill>
                  <a:srgbClr val="0000FF"/>
                </a:solidFill>
                <a:ea typeface="+mn-ea"/>
                <a:cs typeface="+mn-cs"/>
              </a:rPr>
              <a:t> </a:t>
            </a:r>
            <a:r>
              <a:rPr lang="en-US" dirty="0" smtClean="0">
                <a:ea typeface="+mn-ea"/>
                <a:cs typeface="+mn-cs"/>
              </a:rPr>
              <a:t>to appropriate type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Can explicitly perform type cast: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ea typeface="+mn-ea"/>
                <a:cs typeface="+mn-cs"/>
              </a:rPr>
              <a:t>	</a:t>
            </a:r>
            <a:r>
              <a:rPr lang="en-US" b="1" dirty="0" err="1" smtClean="0"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 *p;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	p =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(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 *)</a:t>
            </a:r>
            <a:r>
              <a:rPr lang="en-US" b="1" dirty="0" err="1" smtClean="0">
                <a:latin typeface="Courier New" pitchFamily="49" charset="0"/>
                <a:ea typeface="+mn-ea"/>
                <a:cs typeface="Courier New" pitchFamily="49" charset="0"/>
              </a:rPr>
              <a:t>malloc</a:t>
            </a: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(10000);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dirty="0">
              <a:ea typeface="+mn-ea"/>
              <a:cs typeface="+mn-cs"/>
            </a:endParaRP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Some IDEs (including Visual Studio) strictly require type cast</a:t>
            </a:r>
            <a:endParaRPr lang="en-US" dirty="0">
              <a:ea typeface="+mn-ea"/>
              <a:cs typeface="+mn-cs"/>
            </a:endParaRPr>
          </a:p>
        </p:txBody>
      </p:sp>
      <p:sp>
        <p:nvSpPr>
          <p:cNvPr id="23555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FFEBB034-9394-0B46-9A3B-1B6125235665}" type="datetime1">
              <a:rPr lang="en-US" sz="1200" smtClean="0">
                <a:latin typeface="Garamond" charset="0"/>
              </a:rPr>
              <a:t>11/29/17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31</a:t>
            </a:r>
            <a:endParaRPr lang="en-US" altLang="en-US"/>
          </a:p>
        </p:txBody>
      </p:sp>
      <p:sp>
        <p:nvSpPr>
          <p:cNvPr id="2355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AF87510A-73C5-174B-8F9B-715EA40B94DB}" type="slidenum">
              <a:rPr lang="en-US" sz="1200">
                <a:latin typeface="Garamond" charset="0"/>
              </a:rPr>
              <a:pPr eaLnBrk="1" hangingPunct="1"/>
              <a:t>8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10754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Application: arrays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181600"/>
          </a:xfrm>
        </p:spPr>
        <p:txBody>
          <a:bodyPr>
            <a:normAutofit fontScale="85000" lnSpcReduction="1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One common use of dynamic allocation: arrays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Can determine array size, then create space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Use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sizeof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dirty="0" smtClean="0"/>
              <a:t> to get # bytes per element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Array notation can be used with pointers</a:t>
            </a:r>
          </a:p>
          <a:p>
            <a:pPr marL="0" indent="0">
              <a:buFont typeface="Wingdings" pitchFamily="2" charset="2"/>
              <a:buNone/>
              <a:tabLst>
                <a:tab pos="457200" algn="l"/>
              </a:tabLst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ea typeface="+mn-ea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, n;	</a:t>
            </a:r>
          </a:p>
          <a:p>
            <a:pPr marL="0" indent="0">
              <a:buFont typeface="Wingdings" pitchFamily="2" charset="2"/>
              <a:buNone/>
              <a:tabLst>
                <a:tab pos="457200" algn="l"/>
              </a:tabLst>
              <a:defRPr/>
            </a:pPr>
            <a:r>
              <a:rPr lang="en-US" b="1" dirty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 *</a:t>
            </a:r>
            <a:r>
              <a:rPr lang="en-US" b="1" dirty="0" err="1" smtClean="0">
                <a:latin typeface="Courier New" pitchFamily="49" charset="0"/>
                <a:ea typeface="+mn-ea"/>
                <a:cs typeface="Courier New" pitchFamily="49" charset="0"/>
              </a:rPr>
              <a:t>arr</a:t>
            </a: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;	</a:t>
            </a:r>
          </a:p>
          <a:p>
            <a:pPr marL="0" indent="0">
              <a:buFont typeface="Wingdings" pitchFamily="2" charset="2"/>
              <a:buNone/>
              <a:tabLst>
                <a:tab pos="457200" algn="l"/>
              </a:tabLst>
              <a:defRPr/>
            </a:pPr>
            <a:r>
              <a:rPr lang="en-US" b="1" dirty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ea typeface="+mn-ea"/>
                <a:cs typeface="Courier New" pitchFamily="49" charset="0"/>
              </a:rPr>
              <a:t>printf</a:t>
            </a: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("Enter n: ");</a:t>
            </a:r>
          </a:p>
          <a:p>
            <a:pPr marL="0" indent="0">
              <a:buFont typeface="Wingdings" pitchFamily="2" charset="2"/>
              <a:buNone/>
              <a:tabLst>
                <a:tab pos="457200" algn="l"/>
              </a:tabLst>
              <a:defRPr/>
            </a:pPr>
            <a:r>
              <a:rPr lang="en-US" b="1" dirty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ea typeface="+mn-ea"/>
                <a:cs typeface="Courier New" pitchFamily="49" charset="0"/>
              </a:rPr>
              <a:t>scanf</a:t>
            </a: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("%d", &amp;n);</a:t>
            </a:r>
          </a:p>
          <a:p>
            <a:pPr marL="0" indent="0">
              <a:buFont typeface="Wingdings" pitchFamily="2" charset="2"/>
              <a:buNone/>
              <a:tabLst>
                <a:tab pos="457200" algn="l"/>
              </a:tabLst>
              <a:defRPr/>
            </a:pPr>
            <a:r>
              <a:rPr lang="en-US" b="1" dirty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arr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 = (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*)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malloc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(n *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sizeof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(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));</a:t>
            </a:r>
          </a:p>
          <a:p>
            <a:pPr marL="0" indent="0">
              <a:buFont typeface="Wingdings" pitchFamily="2" charset="2"/>
              <a:buNone/>
              <a:tabLst>
                <a:tab pos="457200" algn="l"/>
              </a:tabLst>
              <a:defRPr/>
            </a:pPr>
            <a:r>
              <a:rPr lang="en-US" b="1" dirty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for (</a:t>
            </a:r>
            <a:r>
              <a:rPr lang="en-US" b="1" dirty="0" err="1" smtClean="0">
                <a:latin typeface="Courier New" pitchFamily="49" charset="0"/>
                <a:ea typeface="+mn-ea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 = 0; </a:t>
            </a:r>
            <a:r>
              <a:rPr lang="en-US" b="1" dirty="0" err="1" smtClean="0">
                <a:latin typeface="Courier New" pitchFamily="49" charset="0"/>
                <a:ea typeface="+mn-ea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 &lt; n; </a:t>
            </a:r>
            <a:r>
              <a:rPr lang="en-US" b="1" dirty="0" err="1" smtClean="0">
                <a:latin typeface="Courier New" pitchFamily="49" charset="0"/>
                <a:ea typeface="+mn-ea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++)</a:t>
            </a:r>
          </a:p>
          <a:p>
            <a:pPr marL="0" indent="0">
              <a:buFont typeface="Wingdings" pitchFamily="2" charset="2"/>
              <a:buNone/>
              <a:tabLst>
                <a:tab pos="457200" algn="l"/>
              </a:tabLst>
              <a:defRPr/>
            </a:pPr>
            <a:r>
              <a:rPr lang="en-US" b="1" dirty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ea typeface="+mn-ea"/>
                <a:cs typeface="Courier New" pitchFamily="49" charset="0"/>
              </a:rPr>
              <a:t>arr</a:t>
            </a: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[</a:t>
            </a:r>
            <a:r>
              <a:rPr lang="en-US" b="1" dirty="0" err="1" smtClean="0">
                <a:latin typeface="Courier New" pitchFamily="49" charset="0"/>
                <a:ea typeface="+mn-ea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] = </a:t>
            </a:r>
            <a:r>
              <a:rPr lang="en-US" b="1" dirty="0" err="1" smtClean="0">
                <a:latin typeface="Courier New" pitchFamily="49" charset="0"/>
                <a:ea typeface="+mn-ea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;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b="1" dirty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endParaRPr lang="en-US" dirty="0">
              <a:latin typeface="Courier New" pitchFamily="49" charset="0"/>
              <a:ea typeface="+mn-ea"/>
              <a:cs typeface="Courier New" pitchFamily="49" charset="0"/>
            </a:endParaRPr>
          </a:p>
        </p:txBody>
      </p:sp>
      <p:sp>
        <p:nvSpPr>
          <p:cNvPr id="24579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300F291E-B04E-7546-95F5-29324986CAAC}" type="datetime1">
              <a:rPr lang="en-US" sz="1200" smtClean="0">
                <a:latin typeface="Garamond" charset="0"/>
              </a:rPr>
              <a:t>11/29/17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31</a:t>
            </a:r>
            <a:endParaRPr lang="en-US" altLang="en-US"/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67AFD44E-B481-3D43-8438-D48E15E3F309}" type="slidenum">
              <a:rPr lang="en-US" sz="1200">
                <a:latin typeface="Garamond" charset="0"/>
              </a:rPr>
              <a:pPr eaLnBrk="1" hangingPunct="1"/>
              <a:t>9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23924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Edge">
  <a:themeElements>
    <a:clrScheme name="Edge 8">
      <a:dk1>
        <a:srgbClr val="000000"/>
      </a:dk1>
      <a:lt1>
        <a:srgbClr val="FFFFFF"/>
      </a:lt1>
      <a:dk2>
        <a:srgbClr val="CC0000"/>
      </a:dk2>
      <a:lt2>
        <a:srgbClr val="666699"/>
      </a:lt2>
      <a:accent1>
        <a:srgbClr val="808080"/>
      </a:accent1>
      <a:accent2>
        <a:srgbClr val="999933"/>
      </a:accent2>
      <a:accent3>
        <a:srgbClr val="FFFFFF"/>
      </a:accent3>
      <a:accent4>
        <a:srgbClr val="000000"/>
      </a:accent4>
      <a:accent5>
        <a:srgbClr val="C0C0C0"/>
      </a:accent5>
      <a:accent6>
        <a:srgbClr val="8A8A2D"/>
      </a:accent6>
      <a:hlink>
        <a:srgbClr val="4C6D80"/>
      </a:hlink>
      <a:folHlink>
        <a:srgbClr val="B2B2B2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8866</TotalTime>
  <Words>787</Words>
  <Application>Microsoft Macintosh PowerPoint</Application>
  <PresentationFormat>On-screen Show (4:3)</PresentationFormat>
  <Paragraphs>268</Paragraphs>
  <Slides>18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Edge</vt:lpstr>
      <vt:lpstr>EECE.2160 ECE Application Programming</vt:lpstr>
      <vt:lpstr>Lecture outline</vt:lpstr>
      <vt:lpstr>Review: Character I/O</vt:lpstr>
      <vt:lpstr>Review: Line I/O</vt:lpstr>
      <vt:lpstr>Justifying dynamic memory allocation</vt:lpstr>
      <vt:lpstr>Allocation functions (in &lt;stdlib.h&gt;)</vt:lpstr>
      <vt:lpstr>Basic allocation with malloc()</vt:lpstr>
      <vt:lpstr>Type casting</vt:lpstr>
      <vt:lpstr>Application: arrays</vt:lpstr>
      <vt:lpstr>Allocating/clearing memory: calloc()</vt:lpstr>
      <vt:lpstr>Resizing allocated space: realloc()</vt:lpstr>
      <vt:lpstr>Deallocating memory: free()</vt:lpstr>
      <vt:lpstr>Application: arrays</vt:lpstr>
      <vt:lpstr>Example: what does program print?</vt:lpstr>
      <vt:lpstr>Solution</vt:lpstr>
      <vt:lpstr>Pitfalls: memory leaks</vt:lpstr>
      <vt:lpstr>Pitfalls: dangling pointers</vt:lpstr>
      <vt:lpstr>Next time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16.216 ECE Application Programming</dc:title>
  <dc:creator>geigerm</dc:creator>
  <cp:lastModifiedBy>Michael Geiger</cp:lastModifiedBy>
  <cp:revision>1774</cp:revision>
  <dcterms:created xsi:type="dcterms:W3CDTF">2006-04-03T05:03:01Z</dcterms:created>
  <dcterms:modified xsi:type="dcterms:W3CDTF">2017-11-29T22:05:47Z</dcterms:modified>
</cp:coreProperties>
</file>