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514" r:id="rId4"/>
    <p:sldId id="515" r:id="rId5"/>
    <p:sldId id="516" r:id="rId6"/>
    <p:sldId id="521" r:id="rId7"/>
    <p:sldId id="517" r:id="rId8"/>
    <p:sldId id="518" r:id="rId9"/>
    <p:sldId id="519" r:id="rId10"/>
    <p:sldId id="520" r:id="rId11"/>
    <p:sldId id="522" r:id="rId12"/>
    <p:sldId id="523" r:id="rId13"/>
    <p:sldId id="524" r:id="rId14"/>
    <p:sldId id="324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08FFC-AD69-4C74-B1A0-55E405928142}" type="datetime1">
              <a:rPr lang="en-US" smtClean="0"/>
              <a:t>11/27/2017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B5C69-BB03-49F9-9BEC-FD687569CACB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AA40F-6060-472E-99FE-AD50A996D35D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24B0A-65FB-46C6-8D37-BE71DE8B2F70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D4470-EC5F-450B-ABCD-77F2A2DC7227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2680E-F645-46B4-A7DC-70527AA2E325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BB37E-6F8F-45B4-A839-AC3F69C6AE42}" type="datetime1">
              <a:rPr lang="en-US" smtClean="0"/>
              <a:t>11/27/2017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F397DC-D35E-43F0-B959-38DEFA10D01A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6728C-4943-41AC-8902-9B3BDBFC616A}" type="datetime1">
              <a:rPr lang="en-US" smtClean="0"/>
              <a:t>11/27/2017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C2615-780D-4060-A6FB-164B8AEFDBFE}" type="datetime1">
              <a:rPr lang="en-US" smtClean="0"/>
              <a:t>11/27/2017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A5F0D-CD9F-4ADD-A188-44637AF35233}" type="datetime1">
              <a:rPr lang="en-US" smtClean="0"/>
              <a:t>11/27/2017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841A7-1DD5-4B5D-8881-EBF8D111819D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6FAD2-D885-4D6C-982C-7E76F7CEF3EA}" type="datetime1">
              <a:rPr lang="en-US" smtClean="0"/>
              <a:t>11/27/2017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27E1FEE-CD43-47D8-A1B8-448D7A3FDB5F}" type="datetime1">
              <a:rPr lang="en-US" smtClean="0"/>
              <a:t>11/27/2017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30: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Character/line I/O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Output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Not significantly different than using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()/</a:t>
            </a:r>
            <a:r>
              <a:rPr lang="en-US" sz="2000" dirty="0" err="1" smtClean="0">
                <a:latin typeface="Courier New"/>
                <a:cs typeface="Courier New"/>
              </a:rPr>
              <a:t>fprintf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Write </a:t>
            </a:r>
            <a:r>
              <a:rPr lang="en-US" sz="2000" dirty="0">
                <a:latin typeface="Arial" charset="0"/>
              </a:rPr>
              <a:t>string + newline to </a:t>
            </a:r>
            <a:r>
              <a:rPr lang="en-US" sz="2000" dirty="0" err="1">
                <a:latin typeface="Arial" charset="0"/>
              </a:rPr>
              <a:t>stdout</a:t>
            </a:r>
            <a:r>
              <a:rPr lang="en-US" sz="2000" dirty="0">
                <a:latin typeface="Arial" charset="0"/>
              </a:rPr>
              <a:t>: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puts(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Write string (</a:t>
            </a:r>
            <a:r>
              <a:rPr lang="en-US" sz="2000" i="1" dirty="0">
                <a:latin typeface="Arial" charset="0"/>
              </a:rPr>
              <a:t>no guaranteed newline) </a:t>
            </a:r>
            <a:r>
              <a:rPr lang="en-US" sz="2000" dirty="0">
                <a:latin typeface="Arial" charset="0"/>
              </a:rPr>
              <a:t>to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cs typeface="Courier New" charset="0"/>
              </a:rPr>
              <a:t>fputs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FILE *stream);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Could use </a:t>
            </a:r>
            <a:r>
              <a:rPr lang="en-US" sz="2000" dirty="0" err="1">
                <a:latin typeface="Courier New" charset="0"/>
                <a:cs typeface="Courier New" charset="0"/>
              </a:rPr>
              <a:t>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%[^\n]", </a:t>
            </a:r>
            <a:r>
              <a:rPr lang="en-US" sz="2000" dirty="0" err="1">
                <a:latin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</a:t>
            </a:r>
            <a:r>
              <a:rPr lang="en-US" sz="2000" dirty="0" err="1">
                <a:latin typeface="Arial" charset="0"/>
              </a:rPr>
              <a:t>stdin</a:t>
            </a:r>
            <a:r>
              <a:rPr lang="en-US" sz="2000" dirty="0">
                <a:latin typeface="Arial" charset="0"/>
              </a:rPr>
              <a:t>, up to first newline: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*gets(char *s);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</a:t>
            </a:r>
            <a:r>
              <a:rPr lang="en-US" sz="2000" dirty="0" err="1">
                <a:latin typeface="Courier New" charset="0"/>
                <a:cs typeface="Courier New" charset="0"/>
              </a:rPr>
              <a:t>fgets</a:t>
            </a:r>
            <a:r>
              <a:rPr lang="en-US" sz="2000" dirty="0">
                <a:latin typeface="Courier New" charset="0"/>
                <a:cs typeface="Courier New" charset="0"/>
              </a:rPr>
              <a:t>(char *s, 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n,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  FILE *stream);</a:t>
            </a:r>
          </a:p>
          <a:p>
            <a:pPr lvl="2">
              <a:lnSpc>
                <a:spcPct val="80000"/>
              </a:lnSpc>
            </a:pPr>
            <a:r>
              <a:rPr lang="en-US" sz="1700" dirty="0" err="1">
                <a:latin typeface="Courier New" charset="0"/>
                <a:cs typeface="Courier New" charset="0"/>
              </a:rPr>
              <a:t>fgets</a:t>
            </a:r>
            <a:r>
              <a:rPr lang="en-US" sz="1700" dirty="0">
                <a:latin typeface="Courier New" charset="0"/>
                <a:cs typeface="Courier New" charset="0"/>
              </a:rPr>
              <a:t>()</a:t>
            </a:r>
            <a:r>
              <a:rPr lang="en-US" sz="1700" dirty="0">
                <a:latin typeface="Arial" charset="0"/>
              </a:rPr>
              <a:t> can limit # characters read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Automatically null terminates, so it will read up to n-1 characters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Will read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773A2B-4A8A-40AF-BDE8-63D0BDE09BF1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AD7CD-560A-3D41-9951-A16E92A2B13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2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sz="3800" dirty="0" smtClean="0">
                <a:ea typeface="+mn-ea"/>
              </a:rPr>
              <a:t>Show the output of the following short program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sz="3200" dirty="0" smtClean="0"/>
              <a:t>Input: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Test Input    1    23 4 5\n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buffer[50];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0;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((c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)) != '\n')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if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(c != ' 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++] = 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 = '\0';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687B36-9222-49D9-B361-8777FFEF436A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22C102-46E5-CC4C-9EA7-0C4D03F0DD31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4419600" y="21336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TestInput12345</a:t>
            </a:r>
            <a:endParaRPr lang="en-US" sz="1800" b="1" u="sng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3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20988"/>
            <a:ext cx="8229600" cy="33115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[25];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&lt; 5;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++)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24,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strcat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"\n");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E991C4-AF76-4277-AEE4-2299CA6D831C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337C08-C595-8047-94A2-003651670499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1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Input: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is a test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5715000" y="2971800"/>
            <a:ext cx="3429000" cy="2586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Test1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 2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abcdefghijklmnopqrstuvw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xyz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This is a test of the f </a:t>
            </a:r>
          </a:p>
        </p:txBody>
      </p:sp>
    </p:spTree>
    <p:extLst>
      <p:ext uri="{BB962C8B-B14F-4D97-AF65-F5344CB8AC3E}">
        <p14:creationId xmlns:p14="http://schemas.microsoft.com/office/powerpoint/2010/main" val="82565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Input: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1024Some other stuff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buffer[50];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n = 0;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in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ctype.h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())) {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n = n * 10 + (c - 48);	// Hint: '0' = 48 	}					// (ASCII value)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(buffer, 50,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("n = %d, n * 2 = %d\n", n, n * 2);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("buffer = %s\n", buffer);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49BA6C-70AD-4913-AB06-38AD5D8BF0C8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3273-1E22-2749-A912-38741448CAF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838200"/>
            <a:ext cx="3962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1024, n * 2 = 2048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buffer = Some other stuff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1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Dynamic </a:t>
            </a:r>
            <a:r>
              <a:rPr lang="en-US" sz="2800" smtClean="0">
                <a:latin typeface="Arial" charset="0"/>
              </a:rPr>
              <a:t>memory allocation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>
                <a:latin typeface="Arial" charset="0"/>
              </a:rPr>
              <a:t>Program 6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11/29</a:t>
            </a:r>
          </a:p>
          <a:p>
            <a:pPr lvl="1"/>
            <a:r>
              <a:rPr lang="en-US" dirty="0">
                <a:latin typeface="Arial" charset="0"/>
              </a:rPr>
              <a:t>Program 7 late penalties increasing again as of today</a:t>
            </a:r>
          </a:p>
          <a:p>
            <a:pPr lvl="1"/>
            <a:r>
              <a:rPr lang="en-US" dirty="0">
                <a:latin typeface="Arial" charset="0"/>
              </a:rPr>
              <a:t>Program 8 due 12/4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534DE0A5-A2A6-4FA9-B84A-44B5F6A42210}" type="datetime1">
              <a:rPr lang="en-US" sz="1200" smtClean="0"/>
              <a:t>11/27/2017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14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Late/</a:t>
            </a:r>
            <a:r>
              <a:rPr lang="en-US" dirty="0" err="1" smtClean="0">
                <a:latin typeface="Arial" charset="0"/>
              </a:rPr>
              <a:t>regrade</a:t>
            </a:r>
            <a:r>
              <a:rPr lang="en-US" dirty="0" smtClean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 smtClean="0">
                <a:latin typeface="Arial" charset="0"/>
              </a:rPr>
              <a:t>Zhendong</a:t>
            </a:r>
            <a:r>
              <a:rPr lang="en-US" dirty="0" smtClean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6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11/29</a:t>
            </a:r>
          </a:p>
          <a:p>
            <a:pPr lvl="1"/>
            <a:r>
              <a:rPr lang="en-US" dirty="0">
                <a:latin typeface="Arial" charset="0"/>
              </a:rPr>
              <a:t>Program 7 </a:t>
            </a:r>
            <a:r>
              <a:rPr lang="en-US" dirty="0" smtClean="0">
                <a:latin typeface="Arial" charset="0"/>
              </a:rPr>
              <a:t>late penalties increasing again as of 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8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12/4</a:t>
            </a: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Review: file I/O basics, formatted &amp; unformatted I/O</a:t>
            </a:r>
          </a:p>
          <a:p>
            <a:pPr lvl="1"/>
            <a:r>
              <a:rPr lang="en-US" dirty="0" smtClean="0"/>
              <a:t>Character and line I/O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4ACE33-3A36-4CFA-B72A-CFBE64353F05}" type="datetime1">
              <a:rPr lang="en-US" sz="1200" smtClean="0"/>
              <a:t>11/27/2017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Open file: </a:t>
            </a:r>
            <a:r>
              <a:rPr lang="en-US" dirty="0">
                <a:latin typeface="Courier New" charset="0"/>
                <a:cs typeface="Courier New" charset="0"/>
              </a:rPr>
              <a:t>FILE *</a:t>
            </a:r>
            <a:r>
              <a:rPr lang="en-US" dirty="0" err="1">
                <a:latin typeface="Courier New" charset="0"/>
                <a:cs typeface="Courier New" charset="0"/>
              </a:rPr>
              <a:t>fopen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i="1" dirty="0">
                <a:latin typeface="Arial" charset="0"/>
              </a:rPr>
              <a:t>filename</a:t>
            </a:r>
            <a:r>
              <a:rPr lang="en-US" dirty="0">
                <a:latin typeface="Arial" charset="0"/>
              </a:rPr>
              <a:t>, </a:t>
            </a:r>
            <a:r>
              <a:rPr lang="en-US" i="1" dirty="0" err="1">
                <a:latin typeface="Arial" charset="0"/>
              </a:rPr>
              <a:t>file_access</a:t>
            </a:r>
            <a:r>
              <a:rPr lang="en-US" dirty="0" smtClean="0">
                <a:latin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 smtClean="0">
                <a:cs typeface="Courier New" charset="0"/>
              </a:rPr>
              <a:t>Returns </a:t>
            </a:r>
            <a:r>
              <a:rPr lang="en-US" dirty="0" smtClean="0">
                <a:latin typeface="Courier New" charset="0"/>
                <a:cs typeface="Courier New" charset="0"/>
              </a:rPr>
              <a:t>NULL</a:t>
            </a:r>
            <a:r>
              <a:rPr lang="en-US" dirty="0" smtClean="0">
                <a:cs typeface="Courier New" charset="0"/>
              </a:rPr>
              <a:t> if file can’t be opened</a:t>
            </a:r>
            <a:endParaRPr lang="en-US" dirty="0">
              <a:cs typeface="Courier New" charset="0"/>
            </a:endParaRPr>
          </a:p>
          <a:p>
            <a:r>
              <a:rPr lang="en-US" dirty="0">
                <a:latin typeface="Arial" charset="0"/>
              </a:rPr>
              <a:t>Close file: </a:t>
            </a:r>
            <a:r>
              <a:rPr lang="en-US" dirty="0" err="1">
                <a:latin typeface="Courier New" charset="0"/>
                <a:cs typeface="Courier New" charset="0"/>
              </a:rPr>
              <a:t>fclose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 err="1">
                <a:latin typeface="Arial" charset="0"/>
              </a:rPr>
              <a:t>file_handle</a:t>
            </a:r>
            <a:r>
              <a:rPr lang="en-US" dirty="0">
                <a:latin typeface="Arial" charset="0"/>
              </a:rPr>
              <a:t>)</a:t>
            </a:r>
          </a:p>
          <a:p>
            <a:r>
              <a:rPr lang="en-US" dirty="0">
                <a:latin typeface="Arial" charset="0"/>
              </a:rPr>
              <a:t>Formatted I/O: 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fprintf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sz="2800" i="1" dirty="0" err="1">
                <a:latin typeface="Arial" charset="0"/>
              </a:rPr>
              <a:t>file_handle</a:t>
            </a:r>
            <a:r>
              <a:rPr lang="en-US" sz="2800" i="1" dirty="0">
                <a:latin typeface="Arial" charset="0"/>
              </a:rPr>
              <a:t>, </a:t>
            </a:r>
            <a:r>
              <a:rPr lang="en-US" sz="2800" i="1" dirty="0" err="1">
                <a:latin typeface="Arial" charset="0"/>
              </a:rPr>
              <a:t>format_specifier</a:t>
            </a:r>
            <a:r>
              <a:rPr lang="en-US" sz="2800" i="1" dirty="0">
                <a:latin typeface="Arial" charset="0"/>
              </a:rPr>
              <a:t>, 0+ variables</a:t>
            </a:r>
            <a:r>
              <a:rPr lang="en-US" dirty="0">
                <a:latin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fscanf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sz="2800" i="1" dirty="0" err="1">
                <a:latin typeface="Arial" charset="0"/>
              </a:rPr>
              <a:t>file_handle</a:t>
            </a:r>
            <a:r>
              <a:rPr lang="en-US" sz="2800" i="1" dirty="0">
                <a:latin typeface="Arial" charset="0"/>
              </a:rPr>
              <a:t>, </a:t>
            </a:r>
            <a:r>
              <a:rPr lang="en-US" sz="2800" i="1" dirty="0" err="1">
                <a:latin typeface="Arial" charset="0"/>
              </a:rPr>
              <a:t>format_specifier</a:t>
            </a:r>
            <a:r>
              <a:rPr lang="en-US" sz="2800" i="1" dirty="0">
                <a:latin typeface="Arial" charset="0"/>
              </a:rPr>
              <a:t>, 0+ variables</a:t>
            </a:r>
            <a:r>
              <a:rPr lang="en-US" dirty="0">
                <a:latin typeface="Courier New" charset="0"/>
                <a:cs typeface="Courier New" charset="0"/>
              </a:rPr>
              <a:t>)</a:t>
            </a:r>
          </a:p>
          <a:p>
            <a:pPr lvl="1"/>
            <a:endParaRPr lang="en-US" dirty="0">
              <a:latin typeface="Arial" charset="0"/>
            </a:endParaRPr>
          </a:p>
          <a:p>
            <a:endParaRPr lang="en-US" dirty="0">
              <a:latin typeface="Courier New" charset="0"/>
              <a:cs typeface="Courier New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26586C8-69C4-499B-A7D2-0DAAD4CFD8FB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0F4C71-8329-044C-9869-B3E760673AD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Review: unformatted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pointer: </a:t>
            </a:r>
            <a:r>
              <a:rPr lang="en-US" dirty="0" smtClean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element size:</a:t>
            </a:r>
            <a:r>
              <a:rPr lang="en-US" dirty="0" smtClean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# elements:</a:t>
            </a:r>
            <a:r>
              <a:rPr lang="en-US" dirty="0" smtClean="0">
                <a:ea typeface="+mn-ea"/>
                <a:cs typeface="Courier New" pitchFamily="49" charset="0"/>
              </a:rPr>
              <a:t> Number of elements in array</a:t>
            </a:r>
            <a:endParaRPr lang="en-US" i="1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 smtClean="0">
                <a:ea typeface="+mn-ea"/>
                <a:cs typeface="Courier New" pitchFamily="49" charset="0"/>
              </a:rPr>
              <a:t>file_handle</a:t>
            </a:r>
            <a:r>
              <a:rPr lang="en-US" i="1" dirty="0" smtClean="0">
                <a:ea typeface="+mn-ea"/>
                <a:cs typeface="Courier New" pitchFamily="49" charset="0"/>
              </a:rPr>
              <a:t>:</a:t>
            </a:r>
            <a:r>
              <a:rPr lang="en-US" dirty="0" smtClean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9AEBCD-EAA2-408A-BE55-ECD4B9D63DED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7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Unformatted </a:t>
            </a:r>
            <a:r>
              <a:rPr lang="en-US" dirty="0">
                <a:latin typeface="Garamond" charset="0"/>
              </a:rPr>
              <a:t>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E69831-6334-4D81-AAD2-273D837902FE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Generic </a:t>
            </a:r>
            <a:r>
              <a:rPr lang="en-US" dirty="0">
                <a:latin typeface="Garamond" charset="0"/>
              </a:rPr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Three special I/O streams in C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stdin</a:t>
            </a:r>
            <a:r>
              <a:rPr lang="en-US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stdout</a:t>
            </a:r>
            <a:r>
              <a:rPr lang="en-US">
                <a:latin typeface="Arial" charset="0"/>
              </a:rPr>
              <a:t>: standard output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stderr</a:t>
            </a:r>
            <a:r>
              <a:rPr lang="en-US">
                <a:latin typeface="Arial" charset="0"/>
              </a:rPr>
              <a:t>: standard error stream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fprintf(stdout,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scanf(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fscanf(stdin,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Can write generic functions that deal either 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7DFB05-AC99-45B2-B5DC-FB6ECA011764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End of file/error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Formatted I/O: Check if </a:t>
            </a:r>
            <a:r>
              <a:rPr lang="en-US" sz="2400">
                <a:latin typeface="Courier New" charset="0"/>
                <a:cs typeface="Courier New" charset="0"/>
              </a:rPr>
              <a:t>fscanf() == EOF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More common: do fscanf()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e.g. </a:t>
            </a:r>
            <a:r>
              <a:rPr lang="en-US" sz="2000">
                <a:latin typeface="Courier New" charset="0"/>
                <a:cs typeface="Courier New" charset="0"/>
              </a:rPr>
              <a:t>while (fscanf(fp,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%d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sz="200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Unformatted: </a:t>
            </a:r>
            <a:r>
              <a:rPr lang="en-US" sz="2400">
                <a:latin typeface="Courier New" charset="0"/>
                <a:cs typeface="Courier New" charset="0"/>
              </a:rPr>
              <a:t>feof(</a:t>
            </a:r>
            <a:r>
              <a:rPr lang="en-US" sz="2400" i="1">
                <a:latin typeface="Courier New" charset="0"/>
                <a:cs typeface="Courier New" charset="0"/>
              </a:rPr>
              <a:t>file_handle);</a:t>
            </a:r>
            <a:endParaRPr lang="en-US" sz="24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Must try to read data and discover that there</a:t>
            </a:r>
            <a:r>
              <a:rPr lang="ja-JP" altLang="en-US" sz="2400">
                <a:latin typeface="Arial" charset="0"/>
                <a:cs typeface="Courier New" charset="0"/>
              </a:rPr>
              <a:t>’</a:t>
            </a:r>
            <a:r>
              <a:rPr lang="en-US" sz="2400">
                <a:latin typeface="Arial" charset="0"/>
                <a:cs typeface="Courier New" charset="0"/>
              </a:rPr>
              <a:t>s nothing to read before testing for EOF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Checking for error (unformatted only): </a:t>
            </a:r>
            <a:r>
              <a:rPr lang="en-US" sz="2800">
                <a:latin typeface="Courier New" charset="0"/>
                <a:cs typeface="Courier New" charset="0"/>
              </a:rPr>
              <a:t>ferror(file_handle);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640C9C-2554-4CBF-A4CE-E68C26B5874E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Output functions: send single character to output stream</a:t>
            </a:r>
          </a:p>
          <a:p>
            <a:pPr lvl="1"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Not significantly different than using 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()/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fprintf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((c),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Input functions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Read single character from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3">
              <a:buFont typeface="Wingdings" pitchFamily="1" charset="2"/>
              <a:buChar char="q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Return last character to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6B7539-6A73-4244-B026-1786BCFE3FAD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5ED762-C861-6F40-866E-C36E6DFDB37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Common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Read input character-by-character until EOF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 != EOF) { … }</a:t>
            </a:r>
          </a:p>
          <a:p>
            <a:r>
              <a:rPr lang="en-US" dirty="0">
                <a:latin typeface="Arial" charset="0"/>
              </a:rPr>
              <a:t>Read character until it does not match format</a:t>
            </a:r>
          </a:p>
          <a:p>
            <a:pPr lvl="1"/>
            <a:r>
              <a:rPr lang="en-US" dirty="0">
                <a:latin typeface="Arial" charset="0"/>
              </a:rPr>
              <a:t>Example: read digits until first non-digit encountered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</a:t>
            </a:r>
            <a:r>
              <a:rPr lang="en-US" dirty="0" err="1">
                <a:latin typeface="Courier New" charset="0"/>
                <a:cs typeface="Courier New" charset="0"/>
              </a:rPr>
              <a:t>isdigit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))) {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…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cs typeface="Courier New" charset="0"/>
              </a:rPr>
              <a:t>ungetc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F9B9BB-7FDF-407D-B491-6725D87AE0D8}" type="datetime1">
              <a:rPr lang="en-US" smtClean="0">
                <a:latin typeface="Garamond" charset="0"/>
              </a:rPr>
              <a:t>11/27/2017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A5E9FA-7AA8-B34D-AFCB-62CDF16E63C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8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8946</TotalTime>
  <Words>775</Words>
  <Application>Microsoft Office PowerPoint</Application>
  <PresentationFormat>On-screen Show (4:3)</PresentationFormat>
  <Paragraphs>218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EECE.2160 ECE Application Programming</vt:lpstr>
      <vt:lpstr>Lecture outline</vt:lpstr>
      <vt:lpstr>Review: File I/O</vt:lpstr>
      <vt:lpstr>Review: unformatted I/O</vt:lpstr>
      <vt:lpstr>Review: Unformatted I/O (cont.)</vt:lpstr>
      <vt:lpstr>Review: Generic I/O</vt:lpstr>
      <vt:lpstr>End of file/error</vt:lpstr>
      <vt:lpstr>Character I/O</vt:lpstr>
      <vt:lpstr>Common uses</vt:lpstr>
      <vt:lpstr>Line I/O</vt:lpstr>
      <vt:lpstr>Examples</vt:lpstr>
      <vt:lpstr>Examples (cont.)</vt:lpstr>
      <vt:lpstr>Examples (cont.)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J. Geiger</cp:lastModifiedBy>
  <cp:revision>1762</cp:revision>
  <dcterms:created xsi:type="dcterms:W3CDTF">2006-04-03T05:03:01Z</dcterms:created>
  <dcterms:modified xsi:type="dcterms:W3CDTF">2017-11-27T16:57:34Z</dcterms:modified>
</cp:coreProperties>
</file>