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565" r:id="rId4"/>
    <p:sldId id="566" r:id="rId5"/>
    <p:sldId id="567" r:id="rId6"/>
    <p:sldId id="568" r:id="rId7"/>
    <p:sldId id="569" r:id="rId8"/>
    <p:sldId id="559" r:id="rId9"/>
    <p:sldId id="560" r:id="rId10"/>
    <p:sldId id="561" r:id="rId11"/>
    <p:sldId id="562" r:id="rId12"/>
    <p:sldId id="563" r:id="rId13"/>
    <p:sldId id="564" r:id="rId14"/>
    <p:sldId id="570" r:id="rId15"/>
    <p:sldId id="571" r:id="rId16"/>
    <p:sldId id="572" r:id="rId17"/>
    <p:sldId id="573" r:id="rId18"/>
    <p:sldId id="574" r:id="rId19"/>
    <p:sldId id="410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06D4018-5A47-444E-B155-DA15C9BF7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4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466543D-F38E-AE4C-9095-722C17C0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9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7D71-7543-104D-9552-39797E306D56}" type="datetime1">
              <a:rPr lang="en-US" smtClean="0"/>
              <a:t>11/9/17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9EC5-BEF8-654B-A376-36256F39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7D3F-8C2D-CB4B-BE32-AC6A9890B874}" type="datetime1">
              <a:rPr lang="en-US" smtClean="0"/>
              <a:t>11/9/17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FE66-5069-8D40-BE97-B9697BA9C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C377-27EB-6843-AD3D-32B43CE84167}" type="datetime1">
              <a:rPr lang="en-US" smtClean="0"/>
              <a:t>11/9/17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4C963-4B57-9343-AD00-1C3FF1F8E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268A-B7F5-BA4F-8469-16183B27517C}" type="datetime1">
              <a:rPr lang="en-US" smtClean="0"/>
              <a:t>11/9/17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D433-B23A-794C-8E07-852FF97E3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30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9729-EB84-F84C-B358-4394F8D74467}" type="datetime1">
              <a:rPr lang="en-US" smtClean="0"/>
              <a:t>11/9/17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864C-31FE-C648-BEBB-34939D47A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0ED3-A654-BB40-A899-65F7F8E0C7B8}" type="datetime1">
              <a:rPr lang="en-US" smtClean="0"/>
              <a:t>11/9/17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69AA1-A341-0946-9C0D-82F817DD1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0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87501-27D2-A749-BD2B-AED840D3DE67}" type="datetime1">
              <a:rPr lang="en-US" smtClean="0"/>
              <a:t>11/9/17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3E5A4-534E-3F40-A873-7814F322F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EE6A5-CC8E-9D45-9C70-0890AFD90E38}" type="datetime1">
              <a:rPr lang="en-US" smtClean="0"/>
              <a:t>11/9/17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B5F0-0837-EE43-9882-0ACE5169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4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5CAE-BF22-B141-81D2-EB0054463590}" type="datetime1">
              <a:rPr lang="en-US" smtClean="0"/>
              <a:t>11/9/17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03867-88CE-864E-BC5E-EF6E5277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A89EC-75CC-7C44-9ECF-2BFC1202D24E}" type="datetime1">
              <a:rPr lang="en-US" smtClean="0"/>
              <a:t>11/9/17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83A44-B805-1F4B-BBCE-E3071A1C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1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5F7C-FCB0-9740-BB7E-75AB96F2A0A5}" type="datetime1">
              <a:rPr lang="en-US" smtClean="0"/>
              <a:t>11/9/17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F820-CD15-7149-AA09-E6125FB8A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DC8C-8CDA-394D-BC29-4123D0855AF5}" type="datetime1">
              <a:rPr lang="en-US" smtClean="0"/>
              <a:t>11/9/17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ABB2-07AF-D441-8A5B-F542C4194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0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D229-F8C4-A24E-BE1E-F73D174F605B}" type="datetime1">
              <a:rPr lang="en-US" smtClean="0"/>
              <a:t>11/9/17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9D598-2591-F24F-83A1-807D973EF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FA57181-A104-5548-9D91-09FEF0B58260}" type="datetime1">
              <a:rPr lang="en-US" smtClean="0"/>
              <a:t>11/9/17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B5CCBE17-DE29-2547-B575-C845226EE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5" r:id="rId1"/>
    <p:sldLayoutId id="2147485143" r:id="rId2"/>
    <p:sldLayoutId id="2147485144" r:id="rId3"/>
    <p:sldLayoutId id="2147485145" r:id="rId4"/>
    <p:sldLayoutId id="2147485146" r:id="rId5"/>
    <p:sldLayoutId id="2147485147" r:id="rId6"/>
    <p:sldLayoutId id="2147485148" r:id="rId7"/>
    <p:sldLayoutId id="2147485149" r:id="rId8"/>
    <p:sldLayoutId id="2147485150" r:id="rId9"/>
    <p:sldLayoutId id="2147485151" r:id="rId10"/>
    <p:sldLayoutId id="2147485152" r:id="rId11"/>
    <p:sldLayoutId id="2147485153" r:id="rId12"/>
    <p:sldLayoutId id="214748515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EECE.2160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Fall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types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Once defined, can declare variables using that type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Scalar: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student1;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classList[10];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Pointer: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*sPtr;</a:t>
            </a:r>
            <a:r>
              <a:rPr lang="en-US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C46820-0E25-374F-9B48-6BE749E82055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AB407E-20DE-E048-94C0-42AEB73DEEF0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variables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Initialization very similar to array initialization: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StudentInfo student1 =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{ “John”, ‘Q’, “Smith”,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12345678, 3.75 };</a:t>
            </a:r>
          </a:p>
          <a:p>
            <a:r>
              <a:rPr lang="en-US">
                <a:latin typeface="Arial" charset="0"/>
                <a:cs typeface="Courier New" charset="0"/>
              </a:rPr>
              <a:t>Accessing structure elements: . operator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Syntax: </a:t>
            </a:r>
            <a:r>
              <a:rPr lang="en-US">
                <a:latin typeface="Courier New" charset="0"/>
                <a:cs typeface="Courier New" charset="0"/>
              </a:rPr>
              <a:t>&lt;var name&gt;.&lt;element name&gt;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printf(“%s %c %s”,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student1.first, student1.middle, student1.last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student1.GPA</a:t>
            </a:r>
            <a:r>
              <a:rPr lang="en-US">
                <a:latin typeface="Courier New" charset="0"/>
                <a:cs typeface="Courier New" charset="0"/>
              </a:rPr>
              <a:t> = 3.5;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9AC044-F5EC-8D46-8C86-373898F1999C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7B53C1-4551-394A-93A9-3B39A806D4F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typedef</a:t>
            </a:r>
            <a:r>
              <a:rPr lang="en-US" dirty="0" smtClean="0">
                <a:latin typeface="Consolas"/>
                <a:ea typeface="+mn-ea"/>
              </a:rPr>
              <a:t> </a:t>
            </a:r>
            <a:r>
              <a:rPr lang="en-US" dirty="0" err="1" smtClean="0">
                <a:latin typeface="Consolas"/>
                <a:ea typeface="+mn-ea"/>
              </a:rPr>
              <a:t>struct</a:t>
            </a:r>
            <a:r>
              <a:rPr lang="en-US" dirty="0" smtClean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</a:t>
            </a:r>
            <a:r>
              <a:rPr lang="en-US" dirty="0" err="1" smtClean="0">
                <a:latin typeface="Consolas"/>
                <a:ea typeface="+mn-ea"/>
              </a:rPr>
              <a:t>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int</a:t>
            </a:r>
            <a:r>
              <a:rPr lang="en-US" dirty="0" smtClean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("B = %.2lf+%.2lfi\n", 	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("C = %.2lf+%.2lfi\n", 	</a:t>
            </a:r>
            <a:r>
              <a:rPr lang="en-US" dirty="0" err="1" smtClean="0">
                <a:latin typeface="Consolas"/>
                <a:ea typeface="+mn-ea"/>
              </a:rPr>
              <a:t>c.real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c.imag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("D = %.2lf+%.2lfi\n", 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B15E01-FEE4-6048-B651-6A0AFCB38D0A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9DE430-9E1F-F646-BF94-190F7DB571AC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0722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A = 1.00 + 2.00i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B = 3.40 + 5.60i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C = 1.00 + 2.00i		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D = 4.40 + 7.60i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E = -2.40 + -3.60i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u="sng">
                <a:latin typeface="Arial" charset="0"/>
                <a:cs typeface="Courier New" charset="0"/>
              </a:rPr>
              <a:t>Note:</a:t>
            </a:r>
            <a:r>
              <a:rPr lang="en-US">
                <a:latin typeface="Arial" charset="0"/>
                <a:cs typeface="Courier New" charset="0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6001D9-155D-6E42-B105-B10070E2C0F3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6BABF3-72AE-0242-B439-617BEE0588B1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Can pass structures to functions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int f(StudentInfo s);</a:t>
            </a:r>
          </a:p>
          <a:p>
            <a:r>
              <a:rPr lang="en-US">
                <a:latin typeface="Arial" charset="0"/>
              </a:rPr>
              <a:t>Structures consume significant memory</a:t>
            </a:r>
          </a:p>
          <a:p>
            <a:pPr lvl="1"/>
            <a:r>
              <a:rPr lang="en-US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int g(StudentInfo *s);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75FDF0-3B2C-0E4F-B25C-74A2EC5ED01A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the following functions that use the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Given a pointer to a single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Given an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elements, and return a value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Format (user input </a:t>
            </a:r>
            <a:r>
              <a:rPr lang="en-US" u="sng" dirty="0" smtClean="0">
                <a:cs typeface="Courier New" pitchFamily="49" charset="0"/>
              </a:rPr>
              <a:t>underlined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031FDD-B335-6F4D-A66B-79A8D659BD49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5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E52742-421F-2144-AF43-1831E561AAFF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3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double avgGPA(StudentInfo list[], int n) {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int i;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int sum = 0;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for (i = 0; i &lt; n; i++)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sum += list[i].GPA;</a:t>
            </a:r>
          </a:p>
          <a:p>
            <a:pPr>
              <a:buFont typeface="Wingdings" charset="0"/>
              <a:buNone/>
            </a:pPr>
            <a:endParaRPr lang="en-US" sz="240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4384F0-436F-6A43-83FD-56A8C36B3276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3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6BD6C7-A2B9-0040-B4A7-B7C6516E5391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4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structures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still “1 day late” through today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Late penalties begin to increase again tomorrow (11/11)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7 to be posted; due date TBD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2 will be returned Monday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Will discuss overall course </a:t>
            </a:r>
            <a:r>
              <a:rPr lang="en-US" dirty="0" err="1">
                <a:latin typeface="Arial" charset="0"/>
              </a:rPr>
              <a:t>avg</a:t>
            </a:r>
            <a:r>
              <a:rPr lang="en-US" dirty="0">
                <a:latin typeface="Arial" charset="0"/>
              </a:rPr>
              <a:t>, other grading issues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1A5976-D837-4843-9014-7CCC22C62A90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</a:t>
            </a:r>
            <a:r>
              <a:rPr lang="en-US" dirty="0" smtClean="0">
                <a:latin typeface="Arial" charset="0"/>
              </a:rPr>
              <a:t>still “1 day late” through today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Late penalties begin to increase again tomorrow (11/11)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7 to be posted; due </a:t>
            </a:r>
            <a:r>
              <a:rPr lang="en-US" dirty="0" smtClean="0">
                <a:latin typeface="Arial" charset="0"/>
              </a:rPr>
              <a:t>date TBD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Exam 2 will be returned Monday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Will discuss overall course </a:t>
            </a:r>
            <a:r>
              <a:rPr lang="en-US" dirty="0" err="1" smtClean="0">
                <a:latin typeface="Arial" charset="0"/>
              </a:rPr>
              <a:t>avg</a:t>
            </a:r>
            <a:r>
              <a:rPr lang="en-US" dirty="0" smtClean="0">
                <a:latin typeface="Arial" charset="0"/>
              </a:rPr>
              <a:t>, other grading issues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Structures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82CEA9-5493-794F-8BF4-8E2D535043BF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Represented as character arrays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>
              <a:defRPr/>
            </a:pPr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E7FDA8-5EE2-3541-8BA8-FD3B64B17F58}" type="datetime1">
              <a:rPr lang="en-US" sz="1200" smtClean="0">
                <a:latin typeface="Garamond" charset="0"/>
              </a:rPr>
              <a:t>11/9/17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332388-A547-C94B-BF0E-AAA1A7BEB2CC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97599-CD16-2A49-BDBB-819E185FE99D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0D2BA-4675-8040-A62D-2FAC10F6745D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361882-4092-4846-B5C7-527C3FBECB49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509E8A-0C86-A947-B6A4-088F277A5BB4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3555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7F6DD3-4D29-C646-AD09-665259C56687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2E3A52-73FE-F74F-8CF3-043C7F550AF2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DBB242-C2E5-B848-A8BF-B1CC122D6BAC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7CCF19-7202-7747-973C-61372BD4442C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Arrays: groups of data with same type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Structures: groups of data with (potentially) different types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Example: record to store information about student: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First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Middle initial (</a:t>
            </a:r>
            <a:r>
              <a:rPr lang="en-US" sz="2400">
                <a:latin typeface="Courier New" charset="0"/>
                <a:cs typeface="Courier New" charset="0"/>
              </a:rPr>
              <a:t>char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Last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ID # (</a:t>
            </a:r>
            <a:r>
              <a:rPr lang="en-US" sz="2400">
                <a:latin typeface="Courier New" charset="0"/>
                <a:cs typeface="Courier New" charset="0"/>
              </a:rPr>
              <a:t>unsigned int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GPA (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Any data type—scalar, array, pointer (even other structures) allowed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859FC1-140F-E646-906B-43CF2DEF8D95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ADCA1A-6330-4949-B4D2-22161DDE8AC5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Declaring structure types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Can define structure as a type using </a:t>
            </a:r>
            <a:r>
              <a:rPr lang="en-US" sz="2100">
                <a:latin typeface="Courier New" charset="0"/>
                <a:cs typeface="Courier New" charset="0"/>
              </a:rPr>
              <a:t>typedef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Could omit </a:t>
            </a:r>
            <a:r>
              <a:rPr lang="en-US" sz="1800">
                <a:latin typeface="Courier New" charset="0"/>
                <a:cs typeface="Courier New" charset="0"/>
              </a:rPr>
              <a:t>typedef</a:t>
            </a:r>
            <a:r>
              <a:rPr lang="en-US" sz="1800">
                <a:latin typeface="Arial" charset="0"/>
                <a:cs typeface="Courier New" charset="0"/>
              </a:rPr>
              <a:t>, but would need </a:t>
            </a:r>
            <a:r>
              <a:rPr lang="ja-JP" altLang="en-US" sz="1800">
                <a:latin typeface="Arial" charset="0"/>
                <a:cs typeface="Courier New" charset="0"/>
              </a:rPr>
              <a:t>“</a:t>
            </a:r>
            <a:r>
              <a:rPr lang="en-US" altLang="ja-JP" sz="1800">
                <a:latin typeface="Courier New" charset="0"/>
                <a:cs typeface="Courier New" charset="0"/>
              </a:rPr>
              <a:t>struct</a:t>
            </a:r>
            <a:r>
              <a:rPr lang="ja-JP" altLang="en-US" sz="1800">
                <a:latin typeface="Arial" charset="0"/>
                <a:cs typeface="Courier New" charset="0"/>
              </a:rPr>
              <a:t>”</a:t>
            </a:r>
            <a:r>
              <a:rPr lang="en-US" altLang="ja-JP" sz="1800">
                <a:latin typeface="Arial" charset="0"/>
                <a:cs typeface="Courier New" charset="0"/>
              </a:rPr>
              <a:t> before type name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Syntax:  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  &lt;list of variables&gt;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} &lt;typeName&gt;;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typedef</a:t>
            </a:r>
            <a:r>
              <a:rPr lang="en-US" sz="2100">
                <a:latin typeface="Arial" charset="0"/>
                <a:cs typeface="Courier New" charset="0"/>
              </a:rPr>
              <a:t> usually at program start (with #include, #define)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&lt;typeName&gt; </a:t>
            </a:r>
            <a:r>
              <a:rPr lang="en-US" sz="2100">
                <a:latin typeface="Arial" charset="0"/>
                <a:cs typeface="Courier New" charset="0"/>
              </a:rPr>
              <a:t>usually starts with capital letter</a:t>
            </a:r>
            <a:r>
              <a:rPr lang="en-US" sz="2100">
                <a:latin typeface="Courier New" charset="0"/>
                <a:cs typeface="Courier New" charset="0"/>
              </a:rPr>
              <a:t>		</a:t>
            </a:r>
            <a:endParaRPr lang="en-US" sz="2100">
              <a:latin typeface="Arial" charset="0"/>
              <a:cs typeface="Courier New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D5315E-3766-5149-848B-35927F0589F2}" type="datetime1">
              <a:rPr lang="en-US" sz="1200" smtClean="0">
                <a:latin typeface="Garamond" charset="0"/>
                <a:cs typeface="Arial" charset="0"/>
              </a:rPr>
              <a:t>11/9/17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25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99712-6033-8147-B63E-C6B704B9A63E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14233</TotalTime>
  <Words>875</Words>
  <Application>Microsoft Macintosh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Review: strings</vt:lpstr>
      <vt:lpstr>String functions</vt:lpstr>
      <vt:lpstr>String functions (cont.)</vt:lpstr>
      <vt:lpstr>Example: Strings</vt:lpstr>
      <vt:lpstr>Example solution</vt:lpstr>
      <vt:lpstr>Structures</vt:lpstr>
      <vt:lpstr>Declaring structure types</vt:lpstr>
      <vt:lpstr>Using structure types</vt:lpstr>
      <vt:lpstr>Using structure variables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1764</cp:revision>
  <dcterms:created xsi:type="dcterms:W3CDTF">2006-04-03T05:03:01Z</dcterms:created>
  <dcterms:modified xsi:type="dcterms:W3CDTF">2017-11-09T19:54:01Z</dcterms:modified>
</cp:coreProperties>
</file>