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7"/>
  </p:notesMasterIdLst>
  <p:handoutMasterIdLst>
    <p:handoutMasterId r:id="rId8"/>
  </p:handoutMasterIdLst>
  <p:sldIdLst>
    <p:sldId id="256" r:id="rId2"/>
    <p:sldId id="517" r:id="rId3"/>
    <p:sldId id="519" r:id="rId4"/>
    <p:sldId id="521" r:id="rId5"/>
    <p:sldId id="520" r:id="rId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ichaelgeiger:Dropbox:courses:16.317_micros_I:sp15:16.317sp15_grad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559016"/>
        <c:axId val="2124553176"/>
      </c:barChart>
      <c:catAx>
        <c:axId val="2124559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Grade</a:t>
                </a:r>
                <a:r>
                  <a:rPr lang="en-US" sz="1600" baseline="0"/>
                  <a:t> range</a:t>
                </a:r>
                <a:endParaRPr lang="en-US" sz="160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4553176"/>
        <c:crosses val="autoZero"/>
        <c:auto val="1"/>
        <c:lblAlgn val="ctr"/>
        <c:lblOffset val="100"/>
        <c:noMultiLvlLbl val="0"/>
      </c:catAx>
      <c:valAx>
        <c:axId val="2124553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#</a:t>
                </a:r>
                <a:r>
                  <a:rPr lang="en-US" sz="1600" baseline="0"/>
                  <a:t> students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45590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7910549-8C0E-044D-919E-6946611A6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107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12EFF9C-1E3D-514C-A0D5-21BD61FF2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41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E738BC-29E6-B440-A79B-CB8280F375C5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653D1-CB75-634A-ABE6-B7D5502D122F}" type="datetime1">
              <a:rPr lang="en-US" smtClean="0"/>
              <a:t>10/13/17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B761-4E36-6C4F-BD68-2B078AB5B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7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BB9A9-B4A3-1F49-85FA-5031B6CBEB28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B5F9-2A32-4545-AFAC-F145C1604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5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E4E78-B516-C046-BA3D-580AA678CDE6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A7BE-15E0-1C4F-AE69-D19B251BE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55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9F11D-E644-5040-9467-BF45BEF42F3A}" type="datetime1">
              <a:rPr lang="en-US" smtClean="0"/>
              <a:t>10/13/17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4DA59-FCBB-8745-9E64-4B7BBB67F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91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2C46A-33C5-AB4B-ACA2-BE51A3A7FDE7}" type="datetime1">
              <a:rPr lang="en-US" smtClean="0"/>
              <a:t>10/13/17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6F8B8-8CA7-DB47-B7F7-D553C3186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7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BE3E3-0EC3-6A4B-9BA1-CE100D22C1E8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ECFA6-E3F7-2342-8E28-D147148DE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8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EADD3-082F-7D42-B0E9-4AF1E1344DD8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E9A7E-1982-BF44-812A-376582919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8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DB030-3463-E548-B960-F7C2F7265046}" type="datetime1">
              <a:rPr lang="en-US" smtClean="0"/>
              <a:t>10/13/17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7C8B-449B-D547-B6F3-5CA660520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4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45807-7DA8-034D-B1AB-0809CE90AEFA}" type="datetime1">
              <a:rPr lang="en-US" smtClean="0"/>
              <a:t>10/13/17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CD2E7-0FC2-1745-858B-35BCEAC2D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9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7FA98-1E57-E74A-B7AE-BCCD2FF7F013}" type="datetime1">
              <a:rPr lang="en-US" smtClean="0"/>
              <a:t>10/13/17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78CA2-B7C2-C54D-8DDB-3D8AE5E57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8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52FF-3F4B-ED4C-BAF2-7F6705F55624}" type="datetime1">
              <a:rPr lang="en-US" smtClean="0"/>
              <a:t>10/13/17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0BCB8-6841-0742-BF9F-8D2BA5B51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1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5A53B-232C-574A-81A4-67952E396758}" type="datetime1">
              <a:rPr lang="en-US" smtClean="0"/>
              <a:t>10/13/17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FDB2C-7B2A-2343-9430-FF4B8A865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7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90108-9F3F-6D44-AEA9-61B13FE88C31}" type="datetime1">
              <a:rPr lang="en-US" smtClean="0"/>
              <a:t>10/13/17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DD081-E1B8-094C-A24B-B469306CF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2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72C37C9-9B96-BB4F-8302-D2652609A288}" type="datetime1">
              <a:rPr lang="en-US" smtClean="0"/>
              <a:t>10/13/17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0F367B2-194B-A746-8674-9C09EDE3D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84" r:id="rId2"/>
    <p:sldLayoutId id="2147484685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1" r:id="rId9"/>
    <p:sldLayoutId id="2147484692" r:id="rId10"/>
    <p:sldLayoutId id="2147484693" r:id="rId11"/>
    <p:sldLayoutId id="2147484694" r:id="rId12"/>
    <p:sldLayoutId id="2147484695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15: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b="1" i="1" u="sng" dirty="0" smtClean="0">
                <a:solidFill>
                  <a:srgbClr val="FF0000"/>
                </a:solidFill>
                <a:latin typeface="Arial" charset="0"/>
              </a:rPr>
              <a:t>PLEASE SEE ME FOR YOUR GRADED EXAM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3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due 10/20</a:t>
            </a:r>
          </a:p>
          <a:p>
            <a:pPr lvl="1"/>
            <a:r>
              <a:rPr lang="en-US" dirty="0">
                <a:latin typeface="Arial" charset="0"/>
              </a:rPr>
              <a:t>Program 4 due 10/16</a:t>
            </a: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lecture: Exam 1 Review</a:t>
            </a:r>
          </a:p>
          <a:p>
            <a:pPr lvl="1"/>
            <a:r>
              <a:rPr lang="en-US" dirty="0" smtClean="0">
                <a:latin typeface="Arial" charset="0"/>
              </a:rPr>
              <a:t>Exam stats</a:t>
            </a:r>
          </a:p>
          <a:p>
            <a:pPr lvl="1"/>
            <a:r>
              <a:rPr lang="en-US" dirty="0" smtClean="0">
                <a:latin typeface="Arial" charset="0"/>
              </a:rPr>
              <a:t>FAQ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Solution</a:t>
            </a:r>
          </a:p>
          <a:p>
            <a:pPr lvl="2"/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</a:endParaRPr>
          </a:p>
          <a:p>
            <a:pPr lvl="2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417C7D-1A23-1949-A67A-B1E83B1295D0}" type="datetime1">
              <a:rPr lang="en-US" sz="1200" smtClean="0">
                <a:latin typeface="Garamond" charset="0"/>
              </a:rPr>
              <a:t>10/13/17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8BD08B-AF3F-2446-B53C-7E02B0251949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1905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Average: </a:t>
            </a:r>
            <a:r>
              <a:rPr lang="en-US" dirty="0" smtClean="0">
                <a:ea typeface="+mn-ea"/>
                <a:cs typeface="+mn-cs"/>
              </a:rPr>
              <a:t>83.2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Median: 86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Std. deviation: 14.7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Max: 100 (x8)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Doesn’t include XC points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91000" y="990600"/>
            <a:ext cx="4495800" cy="2133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Q1: 40.6 / 46 (88%)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Q2: 27.7 / 34 (81%)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Q3: 14.8 / 20 (74%)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XC: 2.3 / 10 (41 responses)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D5541F-5065-814D-B31C-A060CA6F6255}" type="datetime1">
              <a:rPr lang="en-US" sz="1200" smtClean="0">
                <a:latin typeface="Garamond" charset="0"/>
              </a:rPr>
              <a:t>10/13/17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258D3D-8DEB-6B43-A746-48B7D3EF842C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891715"/>
              </p:ext>
            </p:extLst>
          </p:nvPr>
        </p:nvGraphicFramePr>
        <p:xfrm>
          <a:off x="1905000" y="2819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123184"/>
            <a:ext cx="6033379" cy="2820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Are the exam grades curved?</a:t>
            </a:r>
          </a:p>
          <a:p>
            <a:pPr lvl="1"/>
            <a:r>
              <a:rPr lang="en-US" dirty="0" smtClean="0"/>
              <a:t>No—if a grading curve is necessary, it’s applied to the final weighted average</a:t>
            </a:r>
          </a:p>
          <a:p>
            <a:pPr lvl="1"/>
            <a:r>
              <a:rPr lang="en-US" dirty="0" smtClean="0"/>
              <a:t>Typically not necessary unless overall average &lt; 80%</a:t>
            </a:r>
          </a:p>
          <a:p>
            <a:r>
              <a:rPr lang="en-US" dirty="0" smtClean="0"/>
              <a:t>What percentage of the overall grade is this exam?</a:t>
            </a:r>
          </a:p>
          <a:p>
            <a:pPr lvl="1"/>
            <a:r>
              <a:rPr lang="en-US" dirty="0" smtClean="0"/>
              <a:t>Probably 15% (programs 60%, Exam 2 10%, Exam 3 15%)</a:t>
            </a:r>
          </a:p>
          <a:p>
            <a:pPr lvl="1"/>
            <a:r>
              <a:rPr lang="en-US" dirty="0" smtClean="0"/>
              <a:t>Will count minimum of Exams 1 &amp; 2 as 10%, maximum as 15%</a:t>
            </a:r>
          </a:p>
          <a:p>
            <a:r>
              <a:rPr lang="en-US" dirty="0" smtClean="0"/>
              <a:t>Why are the extra credit points listed separately?</a:t>
            </a:r>
          </a:p>
          <a:p>
            <a:pPr lvl="1"/>
            <a:r>
              <a:rPr lang="en-US" dirty="0" smtClean="0"/>
              <a:t>Final grading curve based on scores without extra credit</a:t>
            </a:r>
          </a:p>
          <a:p>
            <a:pPr lvl="1"/>
            <a:r>
              <a:rPr lang="en-US" dirty="0" smtClean="0"/>
              <a:t>Extra credit added later to help those who did problems, rather than hurt those who didn’t</a:t>
            </a:r>
          </a:p>
          <a:p>
            <a:pPr lvl="1"/>
            <a:r>
              <a:rPr lang="en-US" dirty="0" smtClean="0"/>
              <a:t>Sum of final score + extra credit used for final grade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CA3377-3779-204D-8086-4F0956B02A56}" type="datetime1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97C8B-449B-D547-B6F3-5CA6605200D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0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Next </a:t>
            </a:r>
            <a:r>
              <a:rPr lang="en-US" dirty="0">
                <a:latin typeface="Arial" charset="0"/>
              </a:rPr>
              <a:t>time: 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3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10/20</a:t>
            </a:r>
          </a:p>
          <a:p>
            <a:pPr lvl="1"/>
            <a:r>
              <a:rPr lang="en-US">
                <a:latin typeface="Arial" charset="0"/>
              </a:rPr>
              <a:t>Program 4 due 10/16</a:t>
            </a:r>
            <a:endParaRPr lang="en-US" dirty="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41CB0F-F534-2D4D-89D4-9FEEA6029B4F}" type="datetime1">
              <a:rPr lang="en-US" sz="1200" smtClean="0">
                <a:latin typeface="Garamond" charset="0"/>
              </a:rPr>
              <a:t>10/13/17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15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AF9EA9-0250-4842-8907-303600CBCCF0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dge 8">
    <a:dk1>
      <a:srgbClr val="000000"/>
    </a:dk1>
    <a:lt1>
      <a:srgbClr val="FFFFFF"/>
    </a:lt1>
    <a:dk2>
      <a:srgbClr val="CC0000"/>
    </a:dk2>
    <a:lt2>
      <a:srgbClr val="666699"/>
    </a:lt2>
    <a:accent1>
      <a:srgbClr val="808080"/>
    </a:accent1>
    <a:accent2>
      <a:srgbClr val="999933"/>
    </a:accent2>
    <a:accent3>
      <a:srgbClr val="FFFFFF"/>
    </a:accent3>
    <a:accent4>
      <a:srgbClr val="000000"/>
    </a:accent4>
    <a:accent5>
      <a:srgbClr val="C0C0C0"/>
    </a:accent5>
    <a:accent6>
      <a:srgbClr val="8A8A2D"/>
    </a:accent6>
    <a:hlink>
      <a:srgbClr val="4C6D80"/>
    </a:hlink>
    <a:folHlink>
      <a:srgbClr val="B2B2B2"/>
    </a:folHlink>
  </a:clrScheme>
  <a:fontScheme name="Edge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8982</TotalTime>
  <Words>298</Words>
  <Application>Microsoft Macintosh PowerPoint</Application>
  <PresentationFormat>On-screen Show (4:3)</PresentationFormat>
  <Paragraphs>61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Edge</vt:lpstr>
      <vt:lpstr>EECE.2160 ECE Application Programming</vt:lpstr>
      <vt:lpstr>Lecture outline</vt:lpstr>
      <vt:lpstr>Exam stats &amp; grade distribution</vt:lpstr>
      <vt:lpstr>FAQ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1777</cp:revision>
  <dcterms:created xsi:type="dcterms:W3CDTF">2006-04-03T05:03:01Z</dcterms:created>
  <dcterms:modified xsi:type="dcterms:W3CDTF">2017-10-13T16:48:02Z</dcterms:modified>
</cp:coreProperties>
</file>