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256" r:id="rId2"/>
    <p:sldId id="422" r:id="rId3"/>
    <p:sldId id="556" r:id="rId4"/>
    <p:sldId id="557" r:id="rId5"/>
    <p:sldId id="558" r:id="rId6"/>
    <p:sldId id="559" r:id="rId7"/>
    <p:sldId id="560" r:id="rId8"/>
    <p:sldId id="561" r:id="rId9"/>
    <p:sldId id="562" r:id="rId10"/>
    <p:sldId id="563" r:id="rId11"/>
    <p:sldId id="564" r:id="rId12"/>
    <p:sldId id="447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136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2D1C24-7BE2-3F4A-AAB3-913B6DE6A9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73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64C898-3C8E-3F42-966A-18B8983D09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132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492F298-AF95-6644-AA97-3173237643C3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563027-4308-5F4F-B371-30E596A1E443}" type="datetime1">
              <a:rPr lang="en-US" smtClean="0"/>
              <a:t>10/6/17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BC7AA-0CB8-7944-82FD-214704095D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9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848318-E75D-1448-B2F3-B6C7EBD487CC}" type="datetime1">
              <a:rPr lang="en-US" smtClean="0"/>
              <a:t>10/6/17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B46464-4382-694F-92B0-E5A1F6F96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6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C648F9-C26F-2741-B457-40E660EE3F72}" type="datetime1">
              <a:rPr lang="en-US" smtClean="0"/>
              <a:t>10/6/17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2349D-4946-1D43-9862-3F654FA6CA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52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346D8F-3166-9144-904D-61B22BB340E2}" type="datetime1">
              <a:rPr lang="en-US" smtClean="0"/>
              <a:t>10/6/17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069D61-A3CB-3648-BFF3-166572ACB4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18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E0BC37-517D-314F-94AD-3DC3CDBD5969}" type="datetime1">
              <a:rPr lang="en-US" smtClean="0"/>
              <a:t>10/6/17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84A72-1C75-E84A-A54C-21F5E92441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1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28C1CD-19AE-1C4D-B32F-99274F8C4DCE}" type="datetime1">
              <a:rPr lang="en-US" smtClean="0"/>
              <a:t>10/6/17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D8485-0AEA-2548-9719-DB0252F301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8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E9312E-8694-1843-B963-C6F0B3893239}" type="datetime1">
              <a:rPr lang="en-US" smtClean="0"/>
              <a:t>10/6/17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E0BC1-F1AB-3B4A-B542-B4D4A37F2F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2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51E13-C754-404F-93FF-F6DD30655C95}" type="datetime1">
              <a:rPr lang="en-US" smtClean="0"/>
              <a:t>10/6/17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24B90-D33B-A449-9029-B10DD2AA96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6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1E089A-8429-6643-A2E1-9727421117DE}" type="datetime1">
              <a:rPr lang="en-US" smtClean="0"/>
              <a:t>10/6/17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CAAFB-8A45-814A-A773-90C0DDC79B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7268A8-6F65-F94F-A497-255BB2B15C75}" type="datetime1">
              <a:rPr lang="en-US" smtClean="0"/>
              <a:t>10/6/17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E2B032-9049-DE48-89BD-F00E1AC61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4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1B0003-0711-C74F-AC65-60ED71C85ACD}" type="datetime1">
              <a:rPr lang="en-US" smtClean="0"/>
              <a:t>10/6/17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7357D-014C-464F-9663-1E6FADCE79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2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EF89F2-AD54-0A4D-A24D-12E69661A143}" type="datetime1">
              <a:rPr lang="en-US" smtClean="0"/>
              <a:t>10/6/17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64F80-A65F-9043-8CA5-E8F70547EB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5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305F07-3344-3D4A-ADAC-CA4E33FF56E6}" type="datetime1">
              <a:rPr lang="en-US" smtClean="0"/>
              <a:t>10/6/17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E9544-B30E-8945-8328-71312E476F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3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B179C06C-6A39-B447-99E9-EA6E2C53A2B0}" type="datetime1">
              <a:rPr lang="en-US" smtClean="0"/>
              <a:t>10/6/17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213F981-247D-2141-AC23-BE20A71FD6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3" r:id="rId1"/>
    <p:sldLayoutId id="2147484521" r:id="rId2"/>
    <p:sldLayoutId id="2147484522" r:id="rId3"/>
    <p:sldLayoutId id="2147484523" r:id="rId4"/>
    <p:sldLayoutId id="2147484524" r:id="rId5"/>
    <p:sldLayoutId id="2147484525" r:id="rId6"/>
    <p:sldLayoutId id="2147484526" r:id="rId7"/>
    <p:sldLayoutId id="2147484527" r:id="rId8"/>
    <p:sldLayoutId id="2147484528" r:id="rId9"/>
    <p:sldLayoutId id="2147484529" r:id="rId10"/>
    <p:sldLayoutId id="2147484530" r:id="rId11"/>
    <p:sldLayoutId id="2147484531" r:id="rId12"/>
    <p:sldLayoutId id="214748453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13: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PE2: Loops and conditionals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Input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 general, may want to repeat prompt if </a:t>
            </a:r>
            <a:r>
              <a:rPr lang="en-US" u="sng" smtClean="0"/>
              <a:t>any</a:t>
            </a:r>
            <a:r>
              <a:rPr lang="en-US" smtClean="0"/>
              <a:t> error occurs</a:t>
            </a:r>
            <a:endParaRPr lang="en-US" dirty="0" smtClean="0"/>
          </a:p>
          <a:p>
            <a:pPr lvl="1"/>
            <a:r>
              <a:rPr lang="en-US" dirty="0" smtClean="0"/>
              <a:t>Logical OR of all error conditions to continue loop</a:t>
            </a:r>
          </a:p>
          <a:p>
            <a:r>
              <a:rPr lang="en-US" dirty="0" smtClean="0"/>
              <a:t>Prioritize error testing—format errors usually first</a:t>
            </a:r>
          </a:p>
          <a:p>
            <a:pPr lvl="1"/>
            <a:r>
              <a:rPr lang="en-US" dirty="0" smtClean="0"/>
              <a:t>Why test inputs if they weren’t read correctly?</a:t>
            </a:r>
          </a:p>
          <a:p>
            <a:r>
              <a:rPr lang="en-US" dirty="0" smtClean="0"/>
              <a:t>Example: also test for n &lt; 0 as an error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do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"Enter command and integer: "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= 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</a:t>
            </a:r>
            <a:r>
              <a:rPr lang="pt-BR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c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 %</a:t>
            </a:r>
            <a:r>
              <a:rPr lang="pt-BR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d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cmd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if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 {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	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// Handle error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}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else if 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(n &lt; 0) {	</a:t>
            </a:r>
            <a:r>
              <a:rPr lang="en-US" sz="3200" b="1" dirty="0" smtClean="0">
                <a:solidFill>
                  <a:srgbClr val="FF0000"/>
                </a:solidFill>
                <a:latin typeface="Courier New" charset="0"/>
                <a:cs typeface="Courier New" charset="0"/>
                <a:sym typeface="Wingdings"/>
              </a:rPr>
              <a:t> Test after we know no</a:t>
            </a:r>
            <a:endParaRPr lang="en-US" sz="3200" b="1" dirty="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	// Handle error	    </a:t>
            </a:r>
            <a:r>
              <a:rPr lang="en-US" sz="3200" b="1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formatting error</a:t>
            </a:r>
            <a:endParaRPr lang="en-US" sz="3200" b="1" dirty="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}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} 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((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) || (n &lt; 0));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B57F-CD27-2F44-987E-AFCD0F860064}" type="datetime1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8485-0AEA-2548-9719-DB0252F3010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867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Flag: variable that indicates a particular condition occurred</a:t>
            </a:r>
          </a:p>
          <a:p>
            <a:pPr lvl="1"/>
            <a:r>
              <a:rPr lang="en-US" dirty="0" smtClean="0"/>
              <a:t>Allows you to simplify conditional tests later in program</a:t>
            </a:r>
          </a:p>
          <a:p>
            <a:r>
              <a:rPr lang="en-US" dirty="0" smtClean="0"/>
              <a:t>Possible uses</a:t>
            </a:r>
          </a:p>
          <a:p>
            <a:pPr lvl="1"/>
            <a:r>
              <a:rPr lang="en-US" dirty="0" smtClean="0"/>
              <a:t>Waiting for some condition—set flag when condition occurs</a:t>
            </a:r>
          </a:p>
          <a:p>
            <a:pPr lvl="1"/>
            <a:r>
              <a:rPr lang="en-US" dirty="0" smtClean="0"/>
              <a:t>Testing multiple errors—set/increment flag any time there’s an error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 err="1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flag;</a:t>
            </a:r>
            <a:endParaRPr lang="en-US" sz="3200" b="1" dirty="0" smtClean="0">
              <a:solidFill>
                <a:srgbClr val="0000FF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do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{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u="sng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flag = 0;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"Enter command and integer: "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= 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</a:t>
            </a:r>
            <a:r>
              <a:rPr lang="pt-BR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c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 %</a:t>
            </a:r>
            <a:r>
              <a:rPr lang="pt-BR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d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cmd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if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 {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	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// Handle error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u="sng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flag = 1;</a:t>
            </a:r>
            <a:endParaRPr lang="en-US" sz="3200" b="1" u="sng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}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else if 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(n &lt; 0) {	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	// Handle error	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u="sng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flag = 1;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}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} 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3200" b="1" u="sng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flag == </a:t>
            </a:r>
            <a:r>
              <a:rPr lang="en-US" sz="3200" b="1" u="sng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1B34-2F7A-8A49-8E16-EDE4F6070F1A}" type="datetime1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8485-0AEA-2548-9719-DB0252F3010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64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</a:t>
            </a:r>
            <a:r>
              <a:rPr lang="en-US" dirty="0" smtClean="0">
                <a:latin typeface="Arial" charset="0"/>
              </a:rPr>
              <a:t>time </a:t>
            </a:r>
            <a:r>
              <a:rPr lang="en-US" smtClean="0">
                <a:latin typeface="Arial" charset="0"/>
              </a:rPr>
              <a:t>(Wednesday, 10/11)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Program 4 intro</a:t>
            </a:r>
          </a:p>
          <a:p>
            <a:pPr lvl="1"/>
            <a:r>
              <a:rPr lang="en-US" dirty="0" smtClean="0">
                <a:latin typeface="Arial" charset="0"/>
              </a:rPr>
              <a:t>For loops</a:t>
            </a:r>
          </a:p>
          <a:p>
            <a:pPr lvl="1"/>
            <a:r>
              <a:rPr lang="en-US" dirty="0" smtClean="0">
                <a:latin typeface="Arial" charset="0"/>
              </a:rPr>
              <a:t>Return Exam 1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2 regrades due 10/11</a:t>
            </a:r>
          </a:p>
          <a:p>
            <a:pPr lvl="1"/>
            <a:r>
              <a:rPr lang="en-US" dirty="0">
                <a:latin typeface="Arial" charset="0"/>
              </a:rPr>
              <a:t>Program 4 to be posted; due 10/16</a:t>
            </a:r>
          </a:p>
          <a:p>
            <a:pPr lvl="1"/>
            <a:r>
              <a:rPr lang="en-US" dirty="0">
                <a:latin typeface="Arial" charset="0"/>
              </a:rPr>
              <a:t>No class Monday (Columbus Day)</a:t>
            </a: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439DD5-AD42-F14B-AF61-E9161C2C6948}" type="datetime1">
              <a:rPr lang="en-US" sz="1200" smtClean="0">
                <a:latin typeface="Garamond" charset="0"/>
              </a:rPr>
              <a:t>10/6/17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F026B3-6960-BE40-8933-9E6C731C3A33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Program 2 regrades due 10/11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Program 4 to be posted; due 10/16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No class Monday (Columbus Day)</a:t>
            </a:r>
          </a:p>
          <a:p>
            <a:pPr lvl="1"/>
            <a:r>
              <a:rPr lang="en-US" dirty="0" smtClean="0">
                <a:latin typeface="Arial" charset="0"/>
              </a:rPr>
              <a:t>Exams to be returned Wednesday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</a:t>
            </a:r>
          </a:p>
          <a:p>
            <a:pPr lvl="1"/>
            <a:r>
              <a:rPr lang="en-US" smtClean="0">
                <a:latin typeface="Arial" charset="0"/>
              </a:rPr>
              <a:t>PE2</a:t>
            </a:r>
            <a:r>
              <a:rPr lang="en-US" dirty="0">
                <a:latin typeface="Arial" charset="0"/>
              </a:rPr>
              <a:t>: Conditionals and while loops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A00E6C-9AFA-7F4E-B18B-F2465D5036C8}" type="datetime1">
              <a:rPr lang="en-US" sz="1200" smtClean="0">
                <a:latin typeface="Garamond" charset="0"/>
              </a:rPr>
              <a:t>10/6/17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869B3D-B50D-A04D-9338-1FC7533A0E7E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Today’</a:t>
            </a:r>
            <a:r>
              <a:rPr lang="en-US" altLang="ja-JP" dirty="0" smtClean="0">
                <a:latin typeface="Garamond" charset="0"/>
              </a:rPr>
              <a:t>s </a:t>
            </a:r>
            <a:r>
              <a:rPr lang="en-US" altLang="ja-JP" dirty="0">
                <a:latin typeface="Garamond" charset="0"/>
              </a:rPr>
              <a:t>program should:</a:t>
            </a:r>
            <a:endParaRPr lang="en-US" dirty="0">
              <a:latin typeface="Garamond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500" dirty="0">
                <a:latin typeface="Arial" charset="0"/>
              </a:rPr>
              <a:t>Prompt user to enter an input character and an integer, </a:t>
            </a:r>
            <a:r>
              <a:rPr lang="en-US" sz="2500" dirty="0">
                <a:latin typeface="Courier New" charset="0"/>
                <a:cs typeface="Courier New" charset="0"/>
              </a:rPr>
              <a:t>n</a:t>
            </a:r>
            <a:r>
              <a:rPr lang="en-US" sz="2500" dirty="0">
                <a:latin typeface="Arial" charset="0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If not correctly formatted, print error, clear line, and </a:t>
            </a:r>
            <a:r>
              <a:rPr lang="en-US" sz="2200" dirty="0" smtClean="0">
                <a:latin typeface="Arial" charset="0"/>
              </a:rPr>
              <a:t>repeat</a:t>
            </a:r>
            <a:endParaRPr lang="en-US" sz="22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500" dirty="0">
                <a:latin typeface="Arial" charset="0"/>
              </a:rPr>
              <a:t>Depending on the character entered, do the following:</a:t>
            </a:r>
          </a:p>
          <a:p>
            <a:pPr lvl="1">
              <a:lnSpc>
                <a:spcPct val="80000"/>
              </a:lnSpc>
            </a:pP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F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 or </a:t>
            </a: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f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: </a:t>
            </a:r>
            <a:r>
              <a:rPr lang="en-US" altLang="ja-JP" sz="2200" dirty="0">
                <a:solidFill>
                  <a:srgbClr val="FF0000"/>
                </a:solidFill>
                <a:latin typeface="Arial" charset="0"/>
              </a:rPr>
              <a:t>Compute and print the factorial of </a:t>
            </a:r>
            <a:r>
              <a:rPr lang="en-US" altLang="ja-JP" sz="2200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n</a:t>
            </a:r>
            <a:r>
              <a:rPr lang="en-US" altLang="ja-JP" sz="2200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altLang="ja-JP" sz="2200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n!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For example, if the user enters </a:t>
            </a:r>
            <a:r>
              <a:rPr lang="en-US" sz="1900" b="1" dirty="0">
                <a:latin typeface="Courier New" charset="0"/>
                <a:cs typeface="Courier New" charset="0"/>
              </a:rPr>
              <a:t>F 5</a:t>
            </a:r>
            <a:r>
              <a:rPr lang="en-US" sz="1900" dirty="0">
                <a:latin typeface="Arial" charset="0"/>
              </a:rPr>
              <a:t>, print </a:t>
            </a:r>
            <a:r>
              <a:rPr lang="en-US" sz="1900" b="1" dirty="0">
                <a:latin typeface="Courier New" charset="0"/>
                <a:cs typeface="Courier New" charset="0"/>
              </a:rPr>
              <a:t>5! = 120</a:t>
            </a:r>
            <a:endParaRPr lang="en-US" sz="1900" dirty="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P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 or </a:t>
            </a: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p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: </a:t>
            </a:r>
            <a:r>
              <a:rPr lang="en-US" altLang="ja-JP" sz="2200" dirty="0" smtClean="0">
                <a:solidFill>
                  <a:srgbClr val="FF0000"/>
                </a:solidFill>
                <a:latin typeface="Arial" charset="0"/>
              </a:rPr>
              <a:t>Compute </a:t>
            </a:r>
            <a:r>
              <a:rPr lang="en-US" altLang="ja-JP" sz="2200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2</a:t>
            </a:r>
            <a:r>
              <a:rPr lang="en-US" altLang="ja-JP" sz="2200" baseline="30000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n</a:t>
            </a:r>
            <a:r>
              <a:rPr lang="en-US" altLang="ja-JP" sz="2200" dirty="0" smtClean="0">
                <a:solidFill>
                  <a:srgbClr val="FF0000"/>
                </a:solidFill>
                <a:latin typeface="Arial" charset="0"/>
              </a:rPr>
              <a:t>, but only if </a:t>
            </a:r>
            <a:r>
              <a:rPr lang="en-US" altLang="ja-JP" sz="2200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n &gt;= 0</a:t>
            </a:r>
            <a:r>
              <a:rPr lang="en-US" altLang="ja-JP" sz="2200" dirty="0" smtClean="0">
                <a:solidFill>
                  <a:srgbClr val="FF0000"/>
                </a:solidFill>
                <a:latin typeface="Arial" charset="0"/>
              </a:rPr>
              <a:t>.</a:t>
            </a:r>
            <a:endParaRPr lang="en-US" altLang="ja-JP" sz="2200" dirty="0">
              <a:solidFill>
                <a:srgbClr val="FF0000"/>
              </a:solidFill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For example, if the user enters </a:t>
            </a:r>
            <a:r>
              <a:rPr lang="en-US" sz="1900" b="1" dirty="0">
                <a:latin typeface="Courier New" charset="0"/>
                <a:cs typeface="Courier New" charset="0"/>
              </a:rPr>
              <a:t>p 2</a:t>
            </a:r>
            <a:r>
              <a:rPr lang="en-US" sz="1900" dirty="0">
                <a:latin typeface="Arial" charset="0"/>
              </a:rPr>
              <a:t>, print </a:t>
            </a:r>
            <a:r>
              <a:rPr lang="en-US" sz="1900" b="1" dirty="0">
                <a:latin typeface="Courier New" charset="0"/>
                <a:cs typeface="Courier New" charset="0"/>
              </a:rPr>
              <a:t>2^2 = 4</a:t>
            </a:r>
            <a:endParaRPr lang="en-US" sz="1900" dirty="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Print an error if </a:t>
            </a:r>
            <a:r>
              <a:rPr lang="en-US" sz="1900" dirty="0">
                <a:latin typeface="Courier New" charset="0"/>
                <a:cs typeface="Courier New" charset="0"/>
              </a:rPr>
              <a:t>n &lt; 0</a:t>
            </a:r>
            <a:r>
              <a:rPr lang="en-US" sz="1900" dirty="0">
                <a:latin typeface="Arial" charset="0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X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 or </a:t>
            </a: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x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: Exit the program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In all other cases, print an error: 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For example: </a:t>
            </a:r>
            <a:r>
              <a:rPr lang="en-US" sz="1900" dirty="0">
                <a:latin typeface="Courier New" charset="0"/>
                <a:cs typeface="Courier New" charset="0"/>
              </a:rPr>
              <a:t>Invalid command Z entered</a:t>
            </a:r>
          </a:p>
          <a:p>
            <a:pPr>
              <a:lnSpc>
                <a:spcPct val="80000"/>
              </a:lnSpc>
            </a:pPr>
            <a:r>
              <a:rPr lang="en-US" sz="2500" dirty="0">
                <a:latin typeface="Arial" charset="0"/>
              </a:rPr>
              <a:t>If the user enters any command other than </a:t>
            </a:r>
            <a:r>
              <a:rPr lang="ja-JP" altLang="en-US" sz="2500" dirty="0">
                <a:latin typeface="Arial" charset="0"/>
              </a:rPr>
              <a:t>‘</a:t>
            </a:r>
            <a:r>
              <a:rPr lang="en-US" altLang="ja-JP" sz="2500" dirty="0">
                <a:latin typeface="Courier New" charset="0"/>
                <a:cs typeface="Courier New" charset="0"/>
              </a:rPr>
              <a:t>X</a:t>
            </a:r>
            <a:r>
              <a:rPr lang="ja-JP" altLang="en-US" sz="2500" dirty="0">
                <a:latin typeface="Arial" charset="0"/>
              </a:rPr>
              <a:t>’</a:t>
            </a:r>
            <a:r>
              <a:rPr lang="en-US" altLang="ja-JP" sz="2500" dirty="0">
                <a:latin typeface="Arial" charset="0"/>
              </a:rPr>
              <a:t> or </a:t>
            </a:r>
            <a:r>
              <a:rPr lang="ja-JP" altLang="en-US" sz="2500" dirty="0">
                <a:latin typeface="Arial" charset="0"/>
              </a:rPr>
              <a:t>‘</a:t>
            </a:r>
            <a:r>
              <a:rPr lang="en-US" altLang="ja-JP" sz="2500" dirty="0">
                <a:latin typeface="Courier New" charset="0"/>
                <a:cs typeface="Courier New" charset="0"/>
              </a:rPr>
              <a:t>x</a:t>
            </a:r>
            <a:r>
              <a:rPr lang="ja-JP" altLang="en-US" sz="2500" dirty="0">
                <a:latin typeface="Arial" charset="0"/>
              </a:rPr>
              <a:t>’</a:t>
            </a:r>
            <a:r>
              <a:rPr lang="en-US" altLang="ja-JP" sz="2500" dirty="0">
                <a:latin typeface="Arial" charset="0"/>
              </a:rPr>
              <a:t>, return to the initial prompt and repeat the program</a:t>
            </a:r>
            <a:r>
              <a:rPr lang="en-US" altLang="ja-JP" sz="2500" dirty="0" smtClean="0">
                <a:latin typeface="Arial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500" dirty="0" smtClean="0">
                <a:solidFill>
                  <a:srgbClr val="FF0000"/>
                </a:solidFill>
                <a:latin typeface="Arial" charset="0"/>
              </a:rPr>
              <a:t>Will cover parts in red in another lecture</a:t>
            </a:r>
            <a:endParaRPr lang="en-US" sz="25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B74DED-5051-134E-A819-0BB0373DC0C5}" type="datetime1">
              <a:rPr lang="en-US" sz="1200" smtClean="0">
                <a:latin typeface="Garamond" charset="0"/>
              </a:rPr>
              <a:t>10/6/17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BD8F176-1449-444F-9CB4-A93768F7E476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overall flow</a:t>
            </a:r>
          </a:p>
        </p:txBody>
      </p:sp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2AEC91-2C92-C242-B6CF-5CEE28E195DB}" type="datetime1">
              <a:rPr lang="en-US" sz="1200" smtClean="0">
                <a:latin typeface="Garamond" charset="0"/>
              </a:rPr>
              <a:t>10/6/17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208B308-C2AE-A240-A38E-398476301A24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  <p:pic>
        <p:nvPicPr>
          <p:cNvPr id="71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50" y="1000125"/>
            <a:ext cx="564515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Discussion: Overall flow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Whole program contains loop</a:t>
            </a:r>
          </a:p>
          <a:p>
            <a:pPr lvl="1"/>
            <a:r>
              <a:rPr lang="en-US" dirty="0">
                <a:latin typeface="Arial" charset="0"/>
              </a:rPr>
              <a:t>Repeats process until user enters </a:t>
            </a:r>
            <a:r>
              <a:rPr lang="ja-JP" altLang="en-US" dirty="0">
                <a:latin typeface="Arial" charset="0"/>
              </a:rPr>
              <a:t>‘</a:t>
            </a:r>
            <a:r>
              <a:rPr lang="en-US" altLang="ja-JP" dirty="0">
                <a:latin typeface="Courier New" charset="0"/>
                <a:cs typeface="Courier New" charset="0"/>
              </a:rPr>
              <a:t>X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altLang="ja-JP" dirty="0">
                <a:latin typeface="Arial" charset="0"/>
              </a:rPr>
              <a:t> or </a:t>
            </a:r>
            <a:r>
              <a:rPr lang="ja-JP" altLang="en-US" dirty="0">
                <a:latin typeface="Arial" charset="0"/>
              </a:rPr>
              <a:t>‘</a:t>
            </a:r>
            <a:r>
              <a:rPr lang="en-US" altLang="ja-JP" dirty="0">
                <a:latin typeface="Courier New" charset="0"/>
                <a:cs typeface="Courier New" charset="0"/>
              </a:rPr>
              <a:t>x</a:t>
            </a:r>
            <a:r>
              <a:rPr lang="ja-JP" altLang="en-US" dirty="0">
                <a:latin typeface="Arial" charset="0"/>
              </a:rPr>
              <a:t>’</a:t>
            </a:r>
            <a:endParaRPr lang="en-US" altLang="ja-JP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Use </a:t>
            </a:r>
            <a:r>
              <a:rPr lang="en-US" dirty="0">
                <a:latin typeface="Courier New" charset="0"/>
                <a:cs typeface="Courier New" charset="0"/>
              </a:rPr>
              <a:t>while</a:t>
            </a:r>
            <a:r>
              <a:rPr lang="en-US" dirty="0">
                <a:latin typeface="Arial" charset="0"/>
              </a:rPr>
              <a:t> or </a:t>
            </a:r>
            <a:r>
              <a:rPr lang="en-US" dirty="0">
                <a:latin typeface="Courier New" charset="0"/>
                <a:cs typeface="Courier New" charset="0"/>
              </a:rPr>
              <a:t>do-while</a:t>
            </a:r>
            <a:r>
              <a:rPr lang="en-US" dirty="0">
                <a:latin typeface="Arial" charset="0"/>
              </a:rPr>
              <a:t>—unknown # of iterations</a:t>
            </a:r>
          </a:p>
          <a:p>
            <a:pPr lvl="1"/>
            <a:r>
              <a:rPr lang="en-US">
                <a:latin typeface="Arial" charset="0"/>
              </a:rPr>
              <a:t>Since exit condition ends program, </a:t>
            </a:r>
            <a:r>
              <a:rPr lang="en-US" smtClean="0">
                <a:latin typeface="Arial" charset="0"/>
              </a:rPr>
              <a:t>“infinite” </a:t>
            </a:r>
            <a:r>
              <a:rPr lang="en-US">
                <a:latin typeface="Arial" charset="0"/>
              </a:rPr>
              <a:t>loop</a:t>
            </a:r>
          </a:p>
          <a:p>
            <a:r>
              <a:rPr lang="en-US" dirty="0">
                <a:latin typeface="Arial" charset="0"/>
              </a:rPr>
              <a:t>Testing </a:t>
            </a:r>
            <a:r>
              <a:rPr lang="en-US" dirty="0" err="1">
                <a:latin typeface="Courier New" charset="0"/>
                <a:cs typeface="Courier New" charset="0"/>
              </a:rPr>
              <a:t>cmd</a:t>
            </a:r>
            <a:r>
              <a:rPr lang="en-US" dirty="0">
                <a:latin typeface="Arial" charset="0"/>
              </a:rPr>
              <a:t>: </a:t>
            </a:r>
            <a:r>
              <a:rPr lang="en-US" dirty="0">
                <a:latin typeface="Courier New" charset="0"/>
                <a:cs typeface="Courier New" charset="0"/>
              </a:rPr>
              <a:t>switch</a:t>
            </a:r>
            <a:r>
              <a:rPr lang="en-US" dirty="0">
                <a:latin typeface="Arial" charset="0"/>
              </a:rPr>
              <a:t> statement</a:t>
            </a:r>
          </a:p>
          <a:p>
            <a:pPr lvl="1"/>
            <a:r>
              <a:rPr lang="en-US" dirty="0">
                <a:latin typeface="Arial" charset="0"/>
              </a:rPr>
              <a:t>Checking equality of </a:t>
            </a:r>
            <a:r>
              <a:rPr lang="en-US" dirty="0" err="1">
                <a:latin typeface="Courier New" charset="0"/>
                <a:cs typeface="Courier New" charset="0"/>
              </a:rPr>
              <a:t>cmd</a:t>
            </a:r>
            <a:r>
              <a:rPr lang="en-US" dirty="0">
                <a:latin typeface="Arial" charset="0"/>
              </a:rPr>
              <a:t> to constant values</a:t>
            </a:r>
          </a:p>
          <a:p>
            <a:r>
              <a:rPr lang="en-US" dirty="0">
                <a:latin typeface="Arial" charset="0"/>
              </a:rPr>
              <a:t>Exiting program: </a:t>
            </a:r>
            <a:r>
              <a:rPr lang="en-US" dirty="0">
                <a:latin typeface="Courier New" charset="0"/>
                <a:cs typeface="Courier New" charset="0"/>
              </a:rPr>
              <a:t>return</a:t>
            </a:r>
            <a:r>
              <a:rPr lang="en-US" dirty="0">
                <a:latin typeface="Arial" charset="0"/>
              </a:rPr>
              <a:t> statement</a:t>
            </a:r>
          </a:p>
          <a:p>
            <a:pPr lvl="1"/>
            <a:r>
              <a:rPr lang="en-US" dirty="0">
                <a:latin typeface="Arial" charset="0"/>
              </a:rPr>
              <a:t>Use </a:t>
            </a:r>
            <a:r>
              <a:rPr lang="en-US" dirty="0">
                <a:latin typeface="Courier New" charset="0"/>
                <a:cs typeface="Courier New" charset="0"/>
              </a:rPr>
              <a:t>return</a:t>
            </a:r>
            <a:r>
              <a:rPr lang="en-US" dirty="0">
                <a:latin typeface="Arial" charset="0"/>
              </a:rPr>
              <a:t> at any point to end current function (including </a:t>
            </a:r>
            <a:r>
              <a:rPr lang="en-US" dirty="0">
                <a:latin typeface="Courier New" charset="0"/>
                <a:cs typeface="Courier New" charset="0"/>
              </a:rPr>
              <a:t>main</a:t>
            </a:r>
            <a:r>
              <a:rPr lang="en-US" dirty="0">
                <a:latin typeface="Arial" charset="0"/>
              </a:rPr>
              <a:t>)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6452585-288D-D046-95A8-509AB35CB21E}" type="datetime1">
              <a:rPr lang="en-US" sz="1200" smtClean="0">
                <a:latin typeface="Garamond" charset="0"/>
              </a:rPr>
              <a:t>10/6/17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DC4358-3A4F-C54C-B154-9C92CB1195F5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overall flow (skeleton code)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while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(1) {	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Loop repeats until user enters 'X' or 'x'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Code to read </a:t>
            </a:r>
            <a:r>
              <a:rPr lang="en-US" sz="32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, n */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Evaluate </a:t>
            </a:r>
            <a:r>
              <a:rPr lang="en-US" sz="32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and perform appropriate operation */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switch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(</a:t>
            </a:r>
            <a:r>
              <a:rPr lang="en-US" sz="3200" b="1" dirty="0" err="1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'F'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'f'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Calculate n! */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'P'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'p'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Calculate 2^n, if n &gt;= 0; print error otherwise */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'X'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'x'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;	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Exit program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default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err="1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"Invalid command %c entered\n"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3200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8A6233-08F2-1042-8B9F-6AE009D56295}" type="datetime1">
              <a:rPr lang="en-US" sz="1200" smtClean="0">
                <a:latin typeface="Garamond" charset="0"/>
              </a:rPr>
              <a:t>10/6/17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43CA58-2F93-844C-B7D0-AED808399449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reading input</a:t>
            </a:r>
          </a:p>
        </p:txBody>
      </p:sp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8865424-A8EE-2542-8EFF-C9F7990C92BC}" type="datetime1">
              <a:rPr lang="en-US" sz="1200" smtClean="0">
                <a:latin typeface="Garamond" charset="0"/>
              </a:rPr>
              <a:t>10/6/17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29534B-CC10-7A42-9F01-3AC68D437912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  <p:pic>
        <p:nvPicPr>
          <p:cNvPr id="112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960438"/>
            <a:ext cx="6821487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3525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Discussion: Reading input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Loop that repeats as long as input incorrect</a:t>
            </a:r>
          </a:p>
          <a:p>
            <a:r>
              <a:rPr lang="en-US">
                <a:latin typeface="Arial" charset="0"/>
              </a:rPr>
              <a:t>Loop inside that one to handle reading of remainder of line</a:t>
            </a:r>
          </a:p>
          <a:p>
            <a:pPr lvl="1"/>
            <a:r>
              <a:rPr lang="en-US">
                <a:latin typeface="Arial" charset="0"/>
              </a:rPr>
              <a:t>Read character until you reach end of line</a:t>
            </a:r>
          </a:p>
          <a:p>
            <a:r>
              <a:rPr lang="en-US">
                <a:latin typeface="Arial" charset="0"/>
              </a:rPr>
              <a:t>Both while/do-while loops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22CC7C9-CC70-3E44-8930-60E6A1D11B47}" type="datetime1">
              <a:rPr lang="en-US" sz="1200" smtClean="0">
                <a:latin typeface="Garamond" charset="0"/>
              </a:rPr>
              <a:t>10/6/17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2A3F4B-21FF-9A42-AC0B-2701CBF62D49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420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Reading input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4196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do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"Enter command and integer: "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= 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pt-BR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</a:t>
            </a:r>
            <a:r>
              <a:rPr lang="pt-BR" sz="2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c</a:t>
            </a:r>
            <a:r>
              <a:rPr lang="pt-BR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 %</a:t>
            </a:r>
            <a:r>
              <a:rPr lang="pt-BR" sz="2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d</a:t>
            </a:r>
            <a:r>
              <a:rPr lang="pt-BR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cmd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endParaRPr lang="en-US" sz="2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	// Otherwise, print error &amp; clear line</a:t>
            </a:r>
            <a:endParaRPr lang="en-US" sz="2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if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 {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latin typeface="Courier New" charset="0"/>
                <a:cs typeface="Courier New" charset="0"/>
              </a:rPr>
              <a:t>		</a:t>
            </a:r>
            <a:r>
              <a:rPr lang="en-US" sz="2200" b="1" dirty="0" err="1">
                <a:latin typeface="Courier New" charset="0"/>
                <a:cs typeface="Courier New" charset="0"/>
              </a:rPr>
              <a:t>printf</a:t>
            </a:r>
            <a:r>
              <a:rPr lang="en-US" sz="2200" b="1" dirty="0">
                <a:latin typeface="Courier New" charset="0"/>
                <a:cs typeface="Courier New" charset="0"/>
              </a:rPr>
              <a:t>(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"Incorrectly formatted input\n</a:t>
            </a:r>
            <a:r>
              <a:rPr lang="ja-JP" alt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“</a:t>
            </a:r>
            <a:r>
              <a:rPr lang="en-US" altLang="ja-JP" sz="2200" b="1" dirty="0"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	do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		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"%c"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&amp;junk);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	} </a:t>
            </a: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(junk != 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'\n'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}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} </a:t>
            </a: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endParaRPr lang="en-US" sz="2700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endParaRPr lang="en-US" sz="2600" dirty="0">
              <a:latin typeface="Arial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A543932-E978-5045-A339-43DFD6285D6E}" type="datetime1">
              <a:rPr lang="en-US" sz="1200" smtClean="0">
                <a:latin typeface="Garamond" charset="0"/>
              </a:rPr>
              <a:t>10/6/17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FF9F14-870D-014A-86C2-F7032A72823B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313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7999</TotalTime>
  <Words>613</Words>
  <Application>Microsoft Macintosh PowerPoint</Application>
  <PresentationFormat>On-screen Show (4:3)</PresentationFormat>
  <Paragraphs>162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Edge</vt:lpstr>
      <vt:lpstr>EECE.2160 ECE Application Programming</vt:lpstr>
      <vt:lpstr>Lecture outline</vt:lpstr>
      <vt:lpstr>Today’s program should:</vt:lpstr>
      <vt:lpstr>Flow charts: overall flow</vt:lpstr>
      <vt:lpstr>Discussion: Overall flow</vt:lpstr>
      <vt:lpstr>Code: overall flow (skeleton code)</vt:lpstr>
      <vt:lpstr>Flow charts: reading input</vt:lpstr>
      <vt:lpstr>Discussion: Reading input</vt:lpstr>
      <vt:lpstr>Code: Reading input</vt:lpstr>
      <vt:lpstr>Input errors</vt:lpstr>
      <vt:lpstr>Error flags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1613</cp:revision>
  <dcterms:created xsi:type="dcterms:W3CDTF">2006-04-03T05:03:01Z</dcterms:created>
  <dcterms:modified xsi:type="dcterms:W3CDTF">2017-10-06T20:00:20Z</dcterms:modified>
</cp:coreProperties>
</file>