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4"/>
  </p:notesMasterIdLst>
  <p:handoutMasterIdLst>
    <p:handoutMasterId r:id="rId25"/>
  </p:handoutMasterIdLst>
  <p:sldIdLst>
    <p:sldId id="256" r:id="rId2"/>
    <p:sldId id="422" r:id="rId3"/>
    <p:sldId id="556" r:id="rId4"/>
    <p:sldId id="557" r:id="rId5"/>
    <p:sldId id="558" r:id="rId6"/>
    <p:sldId id="533" r:id="rId7"/>
    <p:sldId id="534" r:id="rId8"/>
    <p:sldId id="535" r:id="rId9"/>
    <p:sldId id="536" r:id="rId10"/>
    <p:sldId id="537" r:id="rId11"/>
    <p:sldId id="538" r:id="rId12"/>
    <p:sldId id="539" r:id="rId13"/>
    <p:sldId id="540" r:id="rId14"/>
    <p:sldId id="542" r:id="rId15"/>
    <p:sldId id="543" r:id="rId16"/>
    <p:sldId id="544" r:id="rId17"/>
    <p:sldId id="545" r:id="rId18"/>
    <p:sldId id="559" r:id="rId19"/>
    <p:sldId id="560" r:id="rId20"/>
    <p:sldId id="561" r:id="rId21"/>
    <p:sldId id="562" r:id="rId22"/>
    <p:sldId id="447" r:id="rId2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7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FE6FB-3D49-4249-A1E3-1916E5A801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68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5509FC-8776-8E47-B485-54AB9E66EE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21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DF0CBA8-8657-544D-B08C-497D569FF9C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FA52E6-E684-6543-9339-9F80167E3D07}" type="datetime1">
              <a:rPr lang="en-US" smtClean="0"/>
              <a:t>9/25/17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AAEF-3BCC-5D41-A487-B7D7AA0B7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8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35AF35-FB41-A44F-A899-FE1CAB428D79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28413-8D62-9D4E-AAD8-D8D50F76B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B4AB5-AA81-DA48-AD8B-A3B092D9EC4B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A1AEF-06BF-0E49-87E9-120ED52CA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1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0B413-A7C8-7743-B8CB-3956FCE8BDEB}" type="datetime1">
              <a:rPr lang="en-US" smtClean="0"/>
              <a:t>9/25/17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64D9B-CFE9-904D-B972-23857ADAA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93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DDC8A-210E-6144-AB51-DD1E461A781F}" type="datetime1">
              <a:rPr lang="en-US" smtClean="0"/>
              <a:t>9/25/17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9915D-912A-9A4E-B03E-C9A4AA0040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CA65F-8109-0149-80E3-BF04F5B45C48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A23BD-02AE-1F4B-83EF-E7EAEF234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E29E0-38A4-4541-8554-2F7C9E765DD2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92706-B6D0-1A4F-8064-54A32DB080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5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439A1-3B94-3C46-9BDD-61B4AF10EC79}" type="datetime1">
              <a:rPr lang="en-US" smtClean="0"/>
              <a:t>9/25/17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6258E-5F03-1441-9339-5A15CA1A8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1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09111-1CC8-BF47-8665-B67427A31B88}" type="datetime1">
              <a:rPr lang="en-US" smtClean="0"/>
              <a:t>9/25/17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33E00-83C6-AB42-BD67-6BD9EBCB4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7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B6AD1-0A74-DA43-8BAF-0FC9DACD7E33}" type="datetime1">
              <a:rPr lang="en-US" smtClean="0"/>
              <a:t>9/25/17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A1302-9CD6-5844-8B5E-89D8D7700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2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B16D6-F101-A748-BCDF-1A85A0EB00C3}" type="datetime1">
              <a:rPr lang="en-US" smtClean="0"/>
              <a:t>9/25/17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5F3CD-9211-3747-9568-F2ECCBCCFD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4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1E23E-A9B5-2647-BE7B-584F1E5C8EA5}" type="datetime1">
              <a:rPr lang="en-US" smtClean="0"/>
              <a:t>9/25/17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E601A-C624-3C4D-8668-B8460B351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7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19BD16-09E8-6A42-A186-D1FDF0CABB63}" type="datetime1">
              <a:rPr lang="en-US" smtClean="0"/>
              <a:t>9/25/17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C44FE-9A61-AC4D-907B-6E4B9E9FF5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6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3BED7EAB-10F5-3F49-8159-1D23F57517F4}" type="datetime1">
              <a:rPr lang="en-US" smtClean="0"/>
              <a:t>9/25/17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D454C89D-4121-2F44-8AC2-7D93C733F3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63" r:id="rId2"/>
    <p:sldLayoutId id="2147484564" r:id="rId3"/>
    <p:sldLayoutId id="2147484565" r:id="rId4"/>
    <p:sldLayoutId id="2147484566" r:id="rId5"/>
    <p:sldLayoutId id="2147484567" r:id="rId6"/>
    <p:sldLayoutId id="2147484568" r:id="rId7"/>
    <p:sldLayoutId id="2147484569" r:id="rId8"/>
    <p:sldLayoutId id="2147484570" r:id="rId9"/>
    <p:sldLayoutId id="2147484571" r:id="rId10"/>
    <p:sldLayoutId id="2147484572" r:id="rId11"/>
    <p:sldLayoutId id="2147484573" r:id="rId12"/>
    <p:sldLayoutId id="214748457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10: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Loops</a:t>
            </a:r>
            <a:r>
              <a:rPr lang="en-US" dirty="0">
                <a:latin typeface="Arial" charset="0"/>
              </a:rPr>
              <a:t>: while and do-while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Garamond" charset="0"/>
              </a:rPr>
              <a:t>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Rewriting previous program with loop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to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			// Initialize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while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10) {	// Loop until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&gt;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+ 1;				// Increment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008B01-4B4D-8946-8276-2198771414AE}" type="datetime1">
              <a:rPr lang="en-US" sz="1200" smtClean="0">
                <a:latin typeface="Garamond" charset="0"/>
              </a:rPr>
              <a:t>9/25/17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F7F7BA-F446-D849-93EF-67E2B2CB3EF1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loop with flexible limit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Could determine loop limit based on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 of calculation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Input value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See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while2.c</a:t>
            </a:r>
            <a:r>
              <a:rPr lang="en-US" dirty="0" smtClean="0">
                <a:ea typeface="+mn-ea"/>
                <a:cs typeface="+mn-cs"/>
              </a:rPr>
              <a:t> for an example (on website)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Program to calculate average grade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First reads # of grades to enter, then list of grades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Keeps running sum of all grades entered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Calculates average at end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&lt;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numGrades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			// Read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gradeSum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gradeSum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+ grade;	// Add to sum</a:t>
            </a:r>
          </a:p>
          <a:p>
            <a:pPr>
              <a:buFont typeface="Wingdings" pitchFamily="2" charset="2"/>
              <a:buNone/>
              <a:defRPr/>
            </a:pPr>
            <a:endParaRPr lang="en-US" sz="26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+ 1;	// Inc.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5CC329-79BB-0C40-BCF8-C90FA8E63721}" type="datetime1">
              <a:rPr lang="en-US" sz="1200" smtClean="0">
                <a:latin typeface="Garamond" charset="0"/>
              </a:rPr>
              <a:t>9/25/17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48EA35-D6B5-FC45-8DB4-15C96A732D59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>
                <a:latin typeface="Arial" charset="0"/>
              </a:rPr>
              <a:t>Common to read input until a certain value(</a:t>
            </a:r>
            <a:r>
              <a:rPr lang="en-US" sz="1700">
                <a:solidFill>
                  <a:srgbClr val="FF0000"/>
                </a:solidFill>
                <a:latin typeface="Arial" charset="0"/>
              </a:rPr>
              <a:t>sentinel</a:t>
            </a:r>
            <a:r>
              <a:rPr lang="en-US" sz="1700">
                <a:latin typeface="Arial" charset="0"/>
              </a:rPr>
              <a:t>) is entered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May be predetermined (i.e., run program until user enters </a:t>
            </a:r>
            <a:r>
              <a:rPr lang="ja-JP" altLang="en-US" sz="1400">
                <a:latin typeface="Arial" charset="0"/>
              </a:rPr>
              <a:t>‘</a:t>
            </a:r>
            <a:r>
              <a:rPr lang="en-US" altLang="ja-JP" sz="1400">
                <a:latin typeface="Arial" charset="0"/>
              </a:rPr>
              <a:t>q</a:t>
            </a:r>
            <a:r>
              <a:rPr lang="ja-JP" altLang="en-US" sz="1400">
                <a:latin typeface="Arial" charset="0"/>
              </a:rPr>
              <a:t>’</a:t>
            </a:r>
            <a:r>
              <a:rPr lang="en-US" altLang="ja-JP" sz="1400">
                <a:latin typeface="Arial" charset="0"/>
              </a:rPr>
              <a:t> for </a:t>
            </a:r>
            <a:r>
              <a:rPr lang="ja-JP" altLang="en-US" sz="1400">
                <a:latin typeface="Arial" charset="0"/>
              </a:rPr>
              <a:t>“</a:t>
            </a:r>
            <a:r>
              <a:rPr lang="en-US" altLang="ja-JP" sz="1400">
                <a:latin typeface="Arial" charset="0"/>
              </a:rPr>
              <a:t>quit</a:t>
            </a:r>
            <a:r>
              <a:rPr lang="ja-JP" altLang="en-US" sz="1400">
                <a:latin typeface="Arial" charset="0"/>
              </a:rPr>
              <a:t>”</a:t>
            </a:r>
            <a:r>
              <a:rPr lang="en-US" altLang="ja-JP" sz="1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Run until invalid value entered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In file input, will often run until end of file</a:t>
            </a:r>
          </a:p>
          <a:p>
            <a:pPr>
              <a:lnSpc>
                <a:spcPct val="80000"/>
              </a:lnSpc>
            </a:pPr>
            <a:r>
              <a:rPr lang="en-US" sz="1700">
                <a:latin typeface="Arial" charset="0"/>
              </a:rPr>
              <a:t>See </a:t>
            </a:r>
            <a:r>
              <a:rPr lang="en-US" sz="1700">
                <a:latin typeface="Courier New" charset="0"/>
                <a:cs typeface="Courier New" charset="0"/>
              </a:rPr>
              <a:t>while3.c</a:t>
            </a:r>
            <a:r>
              <a:rPr lang="en-US" sz="1700">
                <a:latin typeface="Arial" charset="0"/>
              </a:rPr>
              <a:t> for an example (on website)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Refined version of average grade program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Core of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// Prompt for and read first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printf("Enter grade: ");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scanf("%lf", &amp;grade);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/* Continue reading/accumulating grades until invalid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	value entered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while ((grade &gt;= 0.0) &amp;&amp; (grade &lt;= 100.0))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pt-BR" sz="1800">
                <a:latin typeface="Courier New" charset="0"/>
                <a:cs typeface="Courier New" charset="0"/>
              </a:rPr>
              <a:t>	gradeSum = gradeSum + grade;	// Accumulate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gradeCount = gradeCount + 1;	// Increment grade count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printf("Enter grade: ");		// Prompt for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scanf("%lf", &amp;grade);		//   read next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7BA69C-9DAE-854F-B4F0-1CF8AA9FE271}" type="datetime1">
              <a:rPr lang="en-US" sz="1200" smtClean="0">
                <a:latin typeface="Garamond" charset="0"/>
              </a:rPr>
              <a:t>9/25/17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38F0CF-227F-0448-AAB2-289BCF14B7DE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do-while loops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loop is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pre-tested</a:t>
            </a:r>
          </a:p>
          <a:p>
            <a:pPr lvl="1"/>
            <a:r>
              <a:rPr lang="en-US">
                <a:latin typeface="Arial" charset="0"/>
              </a:rPr>
              <a:t>Check condition at start; if false, don’t enter loop</a:t>
            </a:r>
          </a:p>
          <a:p>
            <a:r>
              <a:rPr lang="en-US">
                <a:latin typeface="Arial" charset="0"/>
              </a:rPr>
              <a:t>To guarantee at least one iteration,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post-tested</a:t>
            </a:r>
            <a:r>
              <a:rPr lang="en-US">
                <a:latin typeface="Arial" charset="0"/>
              </a:rPr>
              <a:t> loop: </a:t>
            </a: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do-while</a:t>
            </a:r>
          </a:p>
          <a:p>
            <a:pPr lvl="1"/>
            <a:r>
              <a:rPr lang="en-US">
                <a:latin typeface="Arial" charset="0"/>
              </a:rPr>
              <a:t>Checks condition at end of loop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r>
              <a:rPr lang="en-US">
                <a:latin typeface="Courier New" charset="0"/>
              </a:rPr>
              <a:t/>
            </a:r>
            <a:br>
              <a:rPr lang="en-US">
                <a:latin typeface="Courier New" charset="0"/>
              </a:rPr>
            </a:br>
            <a:endParaRPr lang="en-US"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</a:rPr>
              <a:t>				</a:t>
            </a:r>
            <a:r>
              <a:rPr lang="en-US" i="1">
                <a:solidFill>
                  <a:srgbClr val="FF0000"/>
                </a:solidFill>
                <a:latin typeface="Arial" charset="0"/>
              </a:rPr>
              <a:t>Don’t forget semicolon!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807E47-2FDE-1F4D-81DA-73D186E7CACE}" type="datetime1">
              <a:rPr lang="en-US" sz="1200" smtClean="0">
                <a:latin typeface="Garamond" charset="0"/>
              </a:rPr>
              <a:t>9/25/17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133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6FB0A1-40D7-2646-BFBE-1D76272A92E6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6248400" y="5257800"/>
            <a:ext cx="533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comparison while vs do-while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862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while ( x &lt; 10  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7 8 9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3886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10  )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7 8 9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42252F-3590-EA42-9288-47478596EBC9}" type="datetime1">
              <a:rPr lang="en-US" sz="1200" smtClean="0">
                <a:latin typeface="Garamond" charset="0"/>
              </a:rPr>
              <a:t>9/25/17</a:t>
            </a:fld>
            <a:endParaRPr lang="en-US" sz="1200">
              <a:latin typeface="Garamond" charset="0"/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A0954B-DB93-2549-B40B-F13D2D93F2C6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comparison while vs do-while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86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while ( x &lt; 3  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3886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3  )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(no output)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E78874-3EAE-F74D-BB5B-234359E0C975}" type="datetime1">
              <a:rPr lang="en-US" sz="1200" smtClean="0">
                <a:latin typeface="Garamond" charset="0"/>
              </a:rPr>
              <a:t>9/25/17</a:t>
            </a:fld>
            <a:endParaRPr lang="en-US" sz="1200">
              <a:latin typeface="Garamond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794219-9225-1644-A26F-51B084EB597A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Core of program demonstrating while loop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// Prompt for and read first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("Enter grade: ");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</a:t>
            </a:r>
          </a:p>
          <a:p>
            <a:pPr>
              <a:buFont typeface="Wingdings" pitchFamily="2" charset="2"/>
              <a:buNone/>
              <a:defRPr/>
            </a:pPr>
            <a:endParaRPr lang="en-US" sz="23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/* Continue reading/accumulating grades until invalid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		value entered */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while ((grade &gt;= 0.0) &amp;&amp; (grade &lt;= 100.0))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300" dirty="0" smtClean="0">
                <a:latin typeface="Courier New" pitchFamily="49" charset="0"/>
                <a:ea typeface="+mn-ea"/>
                <a:cs typeface="Courier New" pitchFamily="49" charset="0"/>
              </a:rPr>
              <a:t>	gradeSum = gradeSum + grade;	// Accumulate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3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 + 1;	// Increment grade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("Enter grade: ");		// Prompt for and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		//   read next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F005D8-BA87-FE4C-845C-8ACEDDA71654}" type="datetime1">
              <a:rPr lang="en-US" sz="1200" smtClean="0">
                <a:latin typeface="Garamond" charset="0"/>
              </a:rPr>
              <a:t>9/25/17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551E40-11CF-CE43-873E-6E28DFB25519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Rewrite grade average program to ensure at least one grade is read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Change core of program (shown previously):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/* Prompt for and read grades until invalid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  value entered */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do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("Enter grade: ");		// Prompt for and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		//   read grade</a:t>
            </a:r>
            <a:endParaRPr lang="pt-BR" sz="2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if ((grade &gt;= 0.0) &amp;&amp; (grade &lt;= 100.0))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	gradeSum = gradeSum + grade;    // Accumulate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+ 1;    // Inc. grade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} while ((grade &gt;= 0.0) &amp;&amp; (grade &lt;= 100.0)); 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843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EA820B-592D-9F41-AED9-3A9CF8596B18}" type="datetime1">
              <a:rPr lang="en-US" sz="1200" smtClean="0">
                <a:latin typeface="Garamond" charset="0"/>
              </a:rPr>
              <a:t>9/25/17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184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2E4DA4-FC1B-754D-B396-BADB1BFD9820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Write a while or do-while loop for each of the following tasks:</a:t>
            </a:r>
          </a:p>
          <a:p>
            <a:pPr lvl="1"/>
            <a:r>
              <a:rPr lang="en-US" dirty="0" smtClean="0"/>
              <a:t>Print all multiples of 3 between 0 and 100 (including 0)</a:t>
            </a:r>
          </a:p>
          <a:p>
            <a:pPr lvl="1"/>
            <a:r>
              <a:rPr lang="en-US" dirty="0" smtClean="0"/>
              <a:t>Given two variables,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, repeatedly increment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by 1 and decrement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 by 1 until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greater than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Print the initial values of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 before the loop starts</a:t>
            </a:r>
            <a:endParaRPr lang="en-US" dirty="0"/>
          </a:p>
          <a:p>
            <a:pPr lvl="2"/>
            <a:r>
              <a:rPr lang="en-US" dirty="0" smtClean="0"/>
              <a:t>Count the number of iterations this loop takes and print it when the loop is done</a:t>
            </a:r>
          </a:p>
          <a:p>
            <a:pPr lvl="1"/>
            <a:r>
              <a:rPr lang="en-US" dirty="0" smtClean="0"/>
              <a:t>Repeatedly prompt for and read a single non-space character into a variable, </a:t>
            </a:r>
            <a:r>
              <a:rPr lang="en-US" dirty="0" err="1" smtClean="0">
                <a:latin typeface="Courier New"/>
                <a:cs typeface="Courier New"/>
              </a:rPr>
              <a:t>cmd</a:t>
            </a:r>
            <a:r>
              <a:rPr lang="en-US" dirty="0" smtClean="0"/>
              <a:t>, until the user enters either </a:t>
            </a:r>
            <a:r>
              <a:rPr lang="en-US" dirty="0" smtClean="0">
                <a:latin typeface="Courier New"/>
                <a:cs typeface="Courier New"/>
              </a:rPr>
              <a:t>'X'</a:t>
            </a:r>
            <a:r>
              <a:rPr lang="en-US" dirty="0" smtClean="0"/>
              <a:t> or </a:t>
            </a:r>
            <a:r>
              <a:rPr lang="en-US" dirty="0" smtClean="0">
                <a:latin typeface="Courier New"/>
                <a:cs typeface="Courier New"/>
              </a:rPr>
              <a:t>'x'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A65F-8109-0149-80E3-BF04F5B45C48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24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500" dirty="0"/>
              <a:t>Print all multiples of 3 between 0 and 100 (including 0)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= 0;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&lt; 100) </a:t>
            </a:r>
            <a:r>
              <a:rPr lang="en-US" dirty="0" smtClean="0">
                <a:latin typeface="Courier New"/>
                <a:cs typeface="Courier New"/>
              </a:rPr>
              <a:t>{</a:t>
            </a:r>
            <a:endParaRPr lang="ro-RO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	</a:t>
            </a:r>
            <a:r>
              <a:rPr lang="ro-RO" dirty="0" smtClean="0">
                <a:latin typeface="Courier New"/>
                <a:cs typeface="Courier New"/>
              </a:rPr>
              <a:t>printf</a:t>
            </a:r>
            <a:r>
              <a:rPr lang="ro-RO" dirty="0">
                <a:latin typeface="Courier New"/>
                <a:cs typeface="Courier New"/>
              </a:rPr>
              <a:t>("%d\n", i);</a:t>
            </a: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	</a:t>
            </a:r>
            <a:r>
              <a:rPr lang="ro-RO" dirty="0" smtClean="0">
                <a:latin typeface="Courier New"/>
                <a:cs typeface="Courier New"/>
              </a:rPr>
              <a:t>i </a:t>
            </a:r>
            <a:r>
              <a:rPr lang="ro-RO" dirty="0">
                <a:latin typeface="Courier New"/>
                <a:cs typeface="Courier New"/>
              </a:rPr>
              <a:t>= i + 3;</a:t>
            </a:r>
          </a:p>
          <a:p>
            <a:pPr marL="0" indent="0">
              <a:buNone/>
            </a:pPr>
            <a:r>
              <a:rPr lang="ro-RO" dirty="0" smtClean="0">
                <a:latin typeface="Courier New"/>
                <a:cs typeface="Courier New"/>
              </a:rPr>
              <a:t>}</a:t>
            </a:r>
            <a:endParaRPr lang="ro-RO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A65F-8109-0149-80E3-BF04F5B45C48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89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3 due </a:t>
            </a:r>
            <a:r>
              <a:rPr lang="en-US" dirty="0" smtClean="0">
                <a:latin typeface="Arial" charset="0"/>
              </a:rPr>
              <a:t>9/29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1: </a:t>
            </a:r>
            <a:r>
              <a:rPr lang="en-US" dirty="0" smtClean="0">
                <a:latin typeface="Arial" charset="0"/>
              </a:rPr>
              <a:t>Wednesday, </a:t>
            </a:r>
            <a:r>
              <a:rPr lang="en-US" dirty="0" smtClean="0">
                <a:latin typeface="Arial" charset="0"/>
              </a:rPr>
              <a:t>10/4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</a:t>
            </a:r>
            <a:r>
              <a:rPr lang="en-US" dirty="0" smtClean="0">
                <a:latin typeface="Arial" charset="0"/>
              </a:rPr>
              <a:t>allowed</a:t>
            </a: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Review:</a:t>
            </a:r>
          </a:p>
          <a:p>
            <a:pPr lvl="1"/>
            <a:r>
              <a:rPr lang="en-US" dirty="0" smtClean="0">
                <a:latin typeface="Arial" charset="0"/>
              </a:rPr>
              <a:t>Switch statements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While </a:t>
            </a:r>
            <a:r>
              <a:rPr lang="en-US" dirty="0">
                <a:latin typeface="Arial" charset="0"/>
              </a:rPr>
              <a:t>&amp; do-while loops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B11D95-0828-F94A-85E1-3ED9CC1F7F83}" type="datetime1">
              <a:rPr lang="en-US" sz="1200" smtClean="0">
                <a:latin typeface="Garamond" charset="0"/>
              </a:rPr>
              <a:t>9/25/17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CCB415-C342-F24F-AF2B-88DF154454C3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Given two </a:t>
            </a:r>
            <a:r>
              <a:rPr lang="en-US" dirty="0" smtClean="0"/>
              <a:t>integer variables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, repeatedly increment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by 1 and decrement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by 1 until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greater than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Print the initial values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before the loop starts</a:t>
            </a:r>
          </a:p>
          <a:p>
            <a:pPr lvl="1"/>
            <a:r>
              <a:rPr lang="en-US" dirty="0"/>
              <a:t>Count the number of iterations this loop takes and print it when the loop is done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x, y;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= 0;	//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# </a:t>
            </a:r>
            <a:r>
              <a:rPr lang="en-US" dirty="0" smtClean="0">
                <a:latin typeface="Courier New"/>
                <a:cs typeface="Courier New"/>
              </a:rPr>
              <a:t>iterations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...		// Code to </a:t>
            </a:r>
            <a:r>
              <a:rPr lang="en-US" smtClean="0">
                <a:latin typeface="Courier New"/>
                <a:cs typeface="Courier New"/>
              </a:rPr>
              <a:t>assign values to x &amp; y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("x = %d, y = %d initially\n", x, y);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</a:t>
            </a:r>
            <a:r>
              <a:rPr lang="en-US" dirty="0">
                <a:latin typeface="Courier New"/>
                <a:cs typeface="Courier New"/>
              </a:rPr>
              <a:t>(x &lt;= y) {</a:t>
            </a:r>
          </a:p>
          <a:p>
            <a:pPr marL="0" indent="0">
              <a:buNone/>
            </a:pPr>
            <a:r>
              <a:rPr lang="fr-FR" dirty="0" smtClean="0">
                <a:latin typeface="Courier New"/>
                <a:cs typeface="Courier New"/>
              </a:rPr>
              <a:t>	x </a:t>
            </a:r>
            <a:r>
              <a:rPr lang="fr-FR" dirty="0">
                <a:latin typeface="Courier New"/>
                <a:cs typeface="Courier New"/>
              </a:rPr>
              <a:t>= x + 1;</a:t>
            </a:r>
          </a:p>
          <a:p>
            <a:pPr marL="0" indent="0">
              <a:buNone/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smtClean="0">
                <a:latin typeface="Courier New"/>
                <a:cs typeface="Courier New"/>
              </a:rPr>
              <a:t>y </a:t>
            </a:r>
            <a:r>
              <a:rPr lang="es-ES_tradnl" dirty="0">
                <a:latin typeface="Courier New"/>
                <a:cs typeface="Courier New"/>
              </a:rPr>
              <a:t>= y - 1;</a:t>
            </a:r>
          </a:p>
          <a:p>
            <a:pPr marL="0" indent="0">
              <a:buNone/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smtClean="0">
                <a:latin typeface="Courier New"/>
                <a:cs typeface="Courier New"/>
              </a:rPr>
              <a:t>i </a:t>
            </a:r>
            <a:r>
              <a:rPr lang="es-ES_tradnl" dirty="0">
                <a:latin typeface="Courier New"/>
                <a:cs typeface="Courier New"/>
              </a:rPr>
              <a:t>= i + 1;</a:t>
            </a:r>
          </a:p>
          <a:p>
            <a:pPr marL="0" indent="0">
              <a:buNone/>
            </a:pPr>
            <a:r>
              <a:rPr lang="es-ES_tradnl" dirty="0" smtClean="0">
                <a:latin typeface="Courier New"/>
                <a:cs typeface="Courier New"/>
              </a:rPr>
              <a:t>}</a:t>
            </a:r>
            <a:endParaRPr lang="es-ES_tradnl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dirty="0" err="1" smtClean="0">
                <a:latin typeface="Courier New"/>
                <a:cs typeface="Courier New"/>
              </a:rPr>
              <a:t>printf</a:t>
            </a:r>
            <a:r>
              <a:rPr lang="es-ES_tradnl" dirty="0">
                <a:latin typeface="Courier New"/>
                <a:cs typeface="Courier New"/>
              </a:rPr>
              <a:t>("</a:t>
            </a:r>
            <a:r>
              <a:rPr lang="es-ES_tradnl" dirty="0" err="1">
                <a:latin typeface="Courier New"/>
                <a:cs typeface="Courier New"/>
              </a:rPr>
              <a:t>Number</a:t>
            </a:r>
            <a:r>
              <a:rPr lang="es-ES_tradnl" dirty="0">
                <a:latin typeface="Courier New"/>
                <a:cs typeface="Courier New"/>
              </a:rPr>
              <a:t> of </a:t>
            </a:r>
            <a:r>
              <a:rPr lang="es-ES_tradnl" dirty="0" err="1">
                <a:latin typeface="Courier New"/>
                <a:cs typeface="Courier New"/>
              </a:rPr>
              <a:t>iterations</a:t>
            </a:r>
            <a:r>
              <a:rPr lang="es-ES_tradnl" dirty="0">
                <a:latin typeface="Courier New"/>
                <a:cs typeface="Courier New"/>
              </a:rPr>
              <a:t>: %d\n", i);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A65F-8109-0149-80E3-BF04F5B45C48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01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/>
              <a:t>Repeatedly prompt for and read a single non-space character into a variable,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/>
              <a:t>, until the user enters either </a:t>
            </a:r>
            <a:r>
              <a:rPr lang="en-US" dirty="0">
                <a:latin typeface="Courier New"/>
                <a:cs typeface="Courier New"/>
              </a:rPr>
              <a:t>'X'</a:t>
            </a:r>
            <a:r>
              <a:rPr lang="en-US" dirty="0"/>
              <a:t> or </a:t>
            </a:r>
            <a:r>
              <a:rPr lang="en-US" dirty="0">
                <a:latin typeface="Courier New"/>
                <a:cs typeface="Courier New"/>
              </a:rPr>
              <a:t>'x'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char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pt-BR" dirty="0">
                <a:latin typeface="Courier New"/>
                <a:cs typeface="Courier New"/>
              </a:rPr>
              <a:t>	do {</a:t>
            </a:r>
          </a:p>
          <a:p>
            <a:pPr marL="0" indent="0">
              <a:buNone/>
            </a:pPr>
            <a:r>
              <a:rPr lang="pt-BR" dirty="0">
                <a:latin typeface="Courier New"/>
                <a:cs typeface="Courier New"/>
              </a:rPr>
              <a:t>		</a:t>
            </a:r>
            <a:r>
              <a:rPr lang="pt-BR" dirty="0" err="1">
                <a:latin typeface="Courier New"/>
                <a:cs typeface="Courier New"/>
              </a:rPr>
              <a:t>printf</a:t>
            </a:r>
            <a:r>
              <a:rPr lang="pt-BR" dirty="0">
                <a:latin typeface="Courier New"/>
                <a:cs typeface="Courier New"/>
              </a:rPr>
              <a:t>("</a:t>
            </a:r>
            <a:r>
              <a:rPr lang="pt-BR" dirty="0" err="1">
                <a:latin typeface="Courier New"/>
                <a:cs typeface="Courier New"/>
              </a:rPr>
              <a:t>Enter</a:t>
            </a:r>
            <a:r>
              <a:rPr lang="pt-BR" dirty="0">
                <a:latin typeface="Courier New"/>
                <a:cs typeface="Courier New"/>
              </a:rPr>
              <a:t> </a:t>
            </a:r>
            <a:r>
              <a:rPr lang="pt-BR" dirty="0" err="1">
                <a:latin typeface="Courier New"/>
                <a:cs typeface="Courier New"/>
              </a:rPr>
              <a:t>character</a:t>
            </a:r>
            <a:r>
              <a:rPr lang="pt-BR" dirty="0">
                <a:latin typeface="Courier New"/>
                <a:cs typeface="Courier New"/>
              </a:rPr>
              <a:t>: ");</a:t>
            </a:r>
          </a:p>
          <a:p>
            <a:pPr marL="0" indent="0">
              <a:buNone/>
            </a:pPr>
            <a:r>
              <a:rPr lang="nl-NL" dirty="0">
                <a:latin typeface="Courier New"/>
                <a:cs typeface="Courier New"/>
              </a:rPr>
              <a:t>		</a:t>
            </a:r>
            <a:r>
              <a:rPr lang="nl-NL" dirty="0" err="1">
                <a:latin typeface="Courier New"/>
                <a:cs typeface="Courier New"/>
              </a:rPr>
              <a:t>scanf</a:t>
            </a:r>
            <a:r>
              <a:rPr lang="nl-NL" dirty="0">
                <a:latin typeface="Courier New"/>
                <a:cs typeface="Courier New"/>
              </a:rPr>
              <a:t>(" %c", &amp;</a:t>
            </a:r>
            <a:r>
              <a:rPr lang="nl-NL" dirty="0" err="1">
                <a:latin typeface="Courier New"/>
                <a:cs typeface="Courier New"/>
              </a:rPr>
              <a:t>cmd</a:t>
            </a:r>
            <a:r>
              <a:rPr lang="nl-NL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} while (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 != 'X' &amp;&amp;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 != 'x');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A65F-8109-0149-80E3-BF04F5B45C48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91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 </a:t>
            </a:r>
          </a:p>
          <a:p>
            <a:pPr lvl="1"/>
            <a:r>
              <a:rPr lang="en-US" dirty="0" smtClean="0">
                <a:latin typeface="Arial" charset="0"/>
              </a:rPr>
              <a:t>PE2: Conditionals, while loops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3 due 2/10</a:t>
            </a:r>
          </a:p>
          <a:p>
            <a:pPr lvl="1"/>
            <a:r>
              <a:rPr lang="en-US" dirty="0">
                <a:latin typeface="Arial" charset="0"/>
              </a:rPr>
              <a:t>Exam 1: Wednesday, 2/15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</a:t>
            </a:r>
            <a:r>
              <a:rPr lang="en-US" dirty="0" smtClean="0">
                <a:latin typeface="Arial" charset="0"/>
              </a:rPr>
              <a:t>allowed</a:t>
            </a:r>
          </a:p>
          <a:p>
            <a:pPr lvl="1"/>
            <a:r>
              <a:rPr lang="en-US">
                <a:latin typeface="Arial" charset="0"/>
              </a:rPr>
              <a:t>MATH.3600 summer meeting: 4 PM, Olney 428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4EBBFD-430C-E046-8B4E-E7E84F06D5BC}" type="datetime1">
              <a:rPr lang="en-US" sz="1200" smtClean="0">
                <a:latin typeface="Garamond" charset="0"/>
              </a:rPr>
              <a:t>9/25/17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1F3F54-BCAA-B040-A65E-A190E5336A91}" type="slidenum">
              <a:rPr lang="en-US" sz="1200">
                <a:latin typeface="Garamond" charset="0"/>
              </a:rPr>
              <a:pPr/>
              <a:t>22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3 notes: 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Just including these slides again since I didn’t use them in the 8 AM lecture on Monday …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conditional statements for</a:t>
            </a:r>
          </a:p>
          <a:p>
            <a:pPr lvl="1"/>
            <a:r>
              <a:rPr lang="en-US" dirty="0" smtClean="0"/>
              <a:t>Error checking</a:t>
            </a:r>
          </a:p>
          <a:p>
            <a:pPr lvl="2"/>
            <a:r>
              <a:rPr lang="en-US" dirty="0" smtClean="0"/>
              <a:t>Formatting error (</a:t>
            </a:r>
            <a:r>
              <a:rPr lang="en-US" dirty="0" err="1" smtClean="0"/>
              <a:t>scanf</a:t>
            </a:r>
            <a:r>
              <a:rPr lang="en-US" dirty="0" smtClean="0"/>
              <a:t>() can’t read input)</a:t>
            </a:r>
          </a:p>
          <a:p>
            <a:pPr lvl="2"/>
            <a:r>
              <a:rPr lang="en-US" dirty="0" smtClean="0"/>
              <a:t>Invalid operator</a:t>
            </a:r>
          </a:p>
          <a:p>
            <a:pPr lvl="2"/>
            <a:r>
              <a:rPr lang="en-US" dirty="0" smtClean="0"/>
              <a:t>Invalid input values (each input must be either 0 or 1)</a:t>
            </a:r>
          </a:p>
          <a:p>
            <a:pPr lvl="1"/>
            <a:r>
              <a:rPr lang="en-US" dirty="0" smtClean="0"/>
              <a:t>Determining which operator your user entered</a:t>
            </a:r>
          </a:p>
          <a:p>
            <a:pPr lvl="2"/>
            <a:r>
              <a:rPr lang="en-US" dirty="0" smtClean="0"/>
              <a:t>Depending on how you structure this part of your code, could test for invalid operator error here</a:t>
            </a:r>
          </a:p>
          <a:p>
            <a:r>
              <a:rPr lang="en-US" dirty="0" smtClean="0"/>
              <a:t>Don’t use conditional statements to determine correct output for each expression</a:t>
            </a:r>
          </a:p>
          <a:p>
            <a:pPr lvl="1"/>
            <a:r>
              <a:rPr lang="en-US" dirty="0" smtClean="0"/>
              <a:t>&amp;, |, ^ are valid C operators!!!!!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AF48-9DE5-864E-85E6-40D61CD91AC3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2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3 notes: bitwise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user enters &amp; operator</a:t>
            </a:r>
          </a:p>
          <a:p>
            <a:r>
              <a:rPr lang="en-US" dirty="0" smtClean="0"/>
              <a:t>Wrong way to find result: “truth table”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if (in1 == 0 || in2 == 0) 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result = 0;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else if (in1 == 1 &amp;&amp; in2 == 1) 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result = 1;</a:t>
            </a:r>
          </a:p>
          <a:p>
            <a:r>
              <a:rPr lang="en-US" dirty="0" smtClean="0"/>
              <a:t>Right way: just use built-in operator!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result = in1 </a:t>
            </a:r>
            <a:r>
              <a:rPr lang="en-US" smtClean="0">
                <a:latin typeface="Courier New"/>
                <a:cs typeface="Courier New"/>
              </a:rPr>
              <a:t>&amp; in2;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AF48-9DE5-864E-85E6-40D61CD91AC3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78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switch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When checking multiple exact values for expression, more sense to use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switch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&lt;val1&gt;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&lt;val2&gt;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dirty="0" smtClean="0">
                <a:ea typeface="+mn-ea"/>
                <a:cs typeface="Courier New" pitchFamily="49" charset="0"/>
              </a:rPr>
              <a:t> allows you to exit switch statement after completing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Otherwise, program will continue to run through cases until finding break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dirty="0" smtClean="0">
                <a:ea typeface="+mn-ea"/>
                <a:cs typeface="Courier New" pitchFamily="49" charset="0"/>
              </a:rPr>
              <a:t> covers any values without specific case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EC0FE5-8E62-8E42-BA3B-035B47ABD3B7}" type="datetime1">
              <a:rPr lang="en-US">
                <a:latin typeface="Garamond" charset="0"/>
              </a:rPr>
              <a:pPr eaLnBrk="1" hangingPunct="1"/>
              <a:t>9/25/17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09F8DB-453B-AF4D-A32F-8152B3290C06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41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Say we have a program to print squares of numbers between 0 and 10: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through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...		// Code for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1, 2, ... 8, 9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10;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DE97AD-CC42-0C47-84F0-4FD18CDEFB4D}" type="datetime1">
              <a:rPr lang="en-US" sz="1200" smtClean="0">
                <a:latin typeface="Garamond" charset="0"/>
              </a:rPr>
              <a:t>9/25/17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0228F0-D3B7-B047-90F8-3342BEE5BA7A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Previous program does same thing 11 times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Repetitive code can be captured in a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loop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Much less code to do same amount of work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Simplest form: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&lt;statement&gt;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i="1" dirty="0" smtClean="0">
                <a:cs typeface="Courier New" pitchFamily="49" charset="0"/>
                <a:sym typeface="Wingdings" pitchFamily="2" charset="2"/>
              </a:rPr>
              <a:t>loop body</a:t>
            </a:r>
          </a:p>
          <a:p>
            <a:pPr lvl="1">
              <a:buFont typeface="Wingdings" pitchFamily="2" charset="2"/>
              <a:buNone/>
              <a:defRPr/>
            </a:pPr>
            <a:endParaRPr lang="en-US" i="1" dirty="0" smtClean="0">
              <a:cs typeface="Courier New" pitchFamily="49" charset="0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Loop body will repeat as long as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&lt;expression&gt;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is true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Loop body must therefore change expression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&lt;statement&gt;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may be one or more lines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If multiple lines, need { } to denote block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AD8CD5-F5A6-E743-A762-92AC2F59701E}" type="datetime1">
              <a:rPr lang="en-US" sz="1200" smtClean="0">
                <a:latin typeface="Garamond" charset="0"/>
              </a:rPr>
              <a:t>9/25/17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46BCA6-AAEE-3340-BA21-F50C4FD948FE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loops - example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1628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10 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72F8C5-D476-8647-BF50-F19248DCDAAD}" type="datetime1">
              <a:rPr lang="en-US" sz="1200" smtClean="0">
                <a:latin typeface="Garamond" charset="0"/>
              </a:rPr>
              <a:t>9/25/17</a:t>
            </a:fld>
            <a:endParaRPr lang="en-US" sz="1200">
              <a:latin typeface="Garamond" charset="0"/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DD76F2-FE96-F346-AACF-9F60D7792D85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3738563"/>
            <a:ext cx="71628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7 8 9 </a:t>
            </a: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loops - example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7525"/>
          </a:xfrm>
        </p:spPr>
        <p:txBody>
          <a:bodyPr/>
          <a:lstStyle/>
          <a:p>
            <a:r>
              <a:rPr lang="en-US">
                <a:latin typeface="Arial" charset="0"/>
              </a:rPr>
              <a:t>Possible to have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loop body that never executes!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71628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3 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922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E6DB31-C25E-BF4E-9192-05CC4598991C}" type="datetime1">
              <a:rPr lang="en-US" sz="1200" smtClean="0">
                <a:latin typeface="Garamond" charset="0"/>
              </a:rPr>
              <a:t>9/25/17</a:t>
            </a:fld>
            <a:endParaRPr lang="en-US" sz="1200">
              <a:latin typeface="Garamond" charset="0"/>
            </a:endParaRP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73A26E-D622-BB4F-8053-61F76815F7B7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0" y="3124200"/>
            <a:ext cx="71628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(no output)</a:t>
            </a: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8" grpId="0"/>
    </p:bld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7160</TotalTime>
  <Words>1158</Words>
  <Application>Microsoft Macintosh PowerPoint</Application>
  <PresentationFormat>On-screen Show (4:3)</PresentationFormat>
  <Paragraphs>313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Edge</vt:lpstr>
      <vt:lpstr>EECE.2160 ECE Application Programming</vt:lpstr>
      <vt:lpstr>Lecture outline</vt:lpstr>
      <vt:lpstr>Program 3 notes: conditional statements</vt:lpstr>
      <vt:lpstr>Program 3 notes: bitwise operators</vt:lpstr>
      <vt:lpstr>Review: switch statements</vt:lpstr>
      <vt:lpstr>Repetition</vt:lpstr>
      <vt:lpstr>while loops</vt:lpstr>
      <vt:lpstr>while loops - example</vt:lpstr>
      <vt:lpstr>while loops - example</vt:lpstr>
      <vt:lpstr>Repetition with while loop</vt:lpstr>
      <vt:lpstr>Application: loop with flexible limit</vt:lpstr>
      <vt:lpstr>Application: sentinel value</vt:lpstr>
      <vt:lpstr>do-while loops</vt:lpstr>
      <vt:lpstr>comparison while vs do-while</vt:lpstr>
      <vt:lpstr>comparison while vs do-while</vt:lpstr>
      <vt:lpstr>Application: sentinel value</vt:lpstr>
      <vt:lpstr>Application: sentinel value</vt:lpstr>
      <vt:lpstr>Examples</vt:lpstr>
      <vt:lpstr>Example solutions</vt:lpstr>
      <vt:lpstr>Example solutions (continued)</vt:lpstr>
      <vt:lpstr>Example solutions (continued)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1603</cp:revision>
  <dcterms:created xsi:type="dcterms:W3CDTF">2006-04-03T05:03:01Z</dcterms:created>
  <dcterms:modified xsi:type="dcterms:W3CDTF">2017-09-25T19:11:59Z</dcterms:modified>
</cp:coreProperties>
</file>