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422" r:id="rId3"/>
    <p:sldId id="546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33" r:id="rId14"/>
    <p:sldId id="534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5" r:id="rId26"/>
    <p:sldId id="447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28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E6FB-3D49-4249-A1E3-1916E5A8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8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5509FC-8776-8E47-B485-54AB9E66E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DF0CBA8-8657-544D-B08C-497D569FF9C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17898-95E1-C044-8A6D-F388980CDC8F}" type="datetime1">
              <a:rPr lang="en-US" smtClean="0"/>
              <a:t>9/21/16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AEF-3BCC-5D41-A487-B7D7AA0B7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A9043-965F-6249-8DEC-0AE3739D5BC9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8413-8D62-9D4E-AAD8-D8D50F7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A54E5-A28A-BD42-84E3-F7965123D7DB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A1AEF-06BF-0E49-87E9-120ED52C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B5840-77EA-5644-98DD-EC5475016DFC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64D9B-CFE9-904D-B972-23857ADAA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41C2C-71B4-364F-8AE4-B29F9F37696B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9915D-912A-9A4E-B03E-C9A4AA004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FAF48-9DE5-864E-85E6-40D61CD91AC3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23BD-02AE-1F4B-83EF-E7EAEF23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7A247-935A-9E4B-B9BB-2D417F759522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92706-B6D0-1A4F-8064-54A32DB0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FD388-2E81-434D-85DD-8DAC1B9A8AC5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258E-5F03-1441-9339-5A15CA1A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5AC3F-2A14-3847-8213-31A1315D2B4B}" type="datetime1">
              <a:rPr lang="en-US" smtClean="0"/>
              <a:t>9/21/16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33E00-83C6-AB42-BD67-6BD9EBCB4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3775A-F224-974B-9623-56023BDEAEBA}" type="datetime1">
              <a:rPr lang="en-US" smtClean="0"/>
              <a:t>9/21/16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1302-9CD6-5844-8B5E-89D8D7700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F1F-D1E5-B54A-9DAE-A3B02CD11A47}" type="datetime1">
              <a:rPr lang="en-US" smtClean="0"/>
              <a:t>9/21/16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F3CD-9211-3747-9568-F2ECCBCCF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7C7B7-01D5-6745-B6A3-CBAC08761F83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601A-C624-3C4D-8668-B8460B351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36D1C-9306-AC43-B934-35F8CFF9F04F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44FE-9A61-AC4D-907B-6E4B9E9F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B33FC28-1060-B54D-9480-84C8ECE6832E}" type="datetime1">
              <a:rPr lang="en-US" smtClean="0"/>
              <a:t>9/21/16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454C89D-4121-2F44-8AC2-7D93C733F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  <p:sldLayoutId id="2147484573" r:id="rId12"/>
    <p:sldLayoutId id="21474845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9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Switch statement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Loops</a:t>
            </a:r>
            <a:r>
              <a:rPr lang="en-US" dirty="0">
                <a:latin typeface="Arial" charset="0"/>
              </a:rPr>
              <a:t>: while and do-while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Letter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0912B9-D72E-A946-81E6-496FC68B9389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4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566C16-4594-ED49-8B39-568E457EC569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83B12E-2611-C949-A12D-4EF831D24E01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257685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to print squares of numbers between 0 and 10: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through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...		// Code for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1, 2, ... 8, 9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1E7790-4920-E049-A2EC-58C2E63F4A2B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228F0-D3B7-B047-90F8-3342BEE5BA7A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Previous program does same thing 11 times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Repetitive code can be captured in a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loop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Much less code to do same amount of work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Simplest form: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&lt;statement&gt;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loop body</a:t>
            </a:r>
          </a:p>
          <a:p>
            <a:pPr lvl="1">
              <a:buFont typeface="Wingdings" pitchFamily="2" charset="2"/>
              <a:buNone/>
              <a:defRPr/>
            </a:pPr>
            <a:endParaRPr lang="en-US" i="1" dirty="0" smtClean="0"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Loop body will repeat as long as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&lt;expression&gt;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is true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Loop body must therefore change expression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&lt;statement&gt;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may be one or more lines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If multiple lines, need { } to denote block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7B0D0E-425B-794A-B69B-996DCC7C594D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46BCA6-AAEE-3340-BA21-F50C4FD948FE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162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129742-1296-8E41-97CD-6B95173FD003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D76F2-FE96-F346-AACF-9F60D7792D85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738563"/>
            <a:ext cx="71628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7 8 9 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7525"/>
          </a:xfrm>
        </p:spPr>
        <p:txBody>
          <a:bodyPr/>
          <a:lstStyle/>
          <a:p>
            <a:r>
              <a:rPr lang="en-US">
                <a:latin typeface="Arial" charset="0"/>
              </a:rPr>
              <a:t>Possible to have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body that never executes!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162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720D7E-4B1B-7A4B-8D23-B4E3962DF742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A26E-D622-BB4F-8053-61F76815F7B7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162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(no output)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previous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			// Initialize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				// Increment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08E963-4CD6-7D45-82C9-985C95F44962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7F7BA-F446-D849-93EF-67E2B2CB3EF1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loop with flexible limit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Could determine loop limit based on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of calculation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while2.c</a:t>
            </a:r>
            <a:r>
              <a:rPr lang="en-US" dirty="0" smtClean="0">
                <a:ea typeface="+mn-ea"/>
                <a:cs typeface="+mn-cs"/>
              </a:rPr>
              <a:t> for an example (on website)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Program to calculate average grade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First reads # of grades to enter, then list of grades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Keeps running sum of all grades entered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Calculates average at 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numGrades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	// Read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grade;	// Add to sum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Inc.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CE3DCF-2601-9442-9F1A-B6726A6277C2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8EA35-D6B5-FC45-8DB4-15C96A732D59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C55E2C-13D1-DE4F-A921-A0D3220BED27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9/28</a:t>
            </a:r>
          </a:p>
          <a:p>
            <a:pPr lvl="2"/>
            <a:r>
              <a:rPr lang="en-US" dirty="0">
                <a:latin typeface="Arial" charset="0"/>
              </a:rPr>
              <a:t>Late penalties capped at -1 from 9/29 through 10/3</a:t>
            </a:r>
          </a:p>
          <a:p>
            <a:pPr lvl="1"/>
            <a:r>
              <a:rPr lang="en-US" dirty="0">
                <a:latin typeface="Arial" charset="0"/>
              </a:rPr>
              <a:t>Exam 1: Friday, 9/30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</a:p>
          <a:p>
            <a:pPr lvl="1"/>
            <a:r>
              <a:rPr lang="en-US" dirty="0" smtClean="0">
                <a:latin typeface="Arial" charset="0"/>
              </a:rPr>
              <a:t>While </a:t>
            </a:r>
            <a:r>
              <a:rPr lang="en-US" dirty="0">
                <a:latin typeface="Arial" charset="0"/>
              </a:rPr>
              <a:t>&amp; do-while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D0C8A-11B3-2F45-8957-9032DA69636C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CB415-C342-F24F-AF2B-88DF154454C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r>
              <a:rPr lang="en-US">
                <a:latin typeface="Courier New" charset="0"/>
              </a:rPr>
              <a:t/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1DE4A2-5F8D-2347-A0D9-9C5F398FB58A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vs. do-while: flowcharts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0386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while: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  <a:r>
              <a:rPr lang="en-US">
                <a:latin typeface="Arial" charset="0"/>
              </a:rPr>
              <a:t> loop</a:t>
            </a:r>
          </a:p>
          <a:p>
            <a:pPr lvl="1"/>
            <a:r>
              <a:rPr lang="en-US">
                <a:latin typeface="Arial" charset="0"/>
              </a:rPr>
              <a:t>Check condition, then execute loop body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4340" name="Content Placeholder 28"/>
          <p:cNvSpPr>
            <a:spLocks noGrp="1"/>
          </p:cNvSpPr>
          <p:nvPr>
            <p:ph sz="half" idx="2"/>
          </p:nvPr>
        </p:nvSpPr>
        <p:spPr>
          <a:xfrm>
            <a:off x="4343400" y="1108075"/>
            <a:ext cx="4648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do-while: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</a:t>
            </a:r>
          </a:p>
          <a:p>
            <a:pPr lvl="1"/>
            <a:r>
              <a:rPr lang="en-US">
                <a:latin typeface="Arial" charset="0"/>
              </a:rPr>
              <a:t>Execute loop body, then check condition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43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A617FF-3A7C-E24B-8FD0-049868BC91E3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43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11E8F-317F-F74F-ABA8-A680A6E47EF6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14344" name="AutoShape 14"/>
          <p:cNvSpPr>
            <a:spLocks noChangeArrowheads="1"/>
          </p:cNvSpPr>
          <p:nvPr/>
        </p:nvSpPr>
        <p:spPr bwMode="auto">
          <a:xfrm>
            <a:off x="1524000" y="2743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743200" y="28194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1524000" y="3505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4347" name="TextBox 24"/>
          <p:cNvSpPr txBox="1">
            <a:spLocks noChangeArrowheads="1"/>
          </p:cNvSpPr>
          <p:nvPr/>
        </p:nvSpPr>
        <p:spPr bwMode="auto">
          <a:xfrm>
            <a:off x="1447800" y="3886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Loop body</a:t>
            </a:r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2347912" y="3643313"/>
            <a:ext cx="1552575" cy="457200"/>
          </a:xfrm>
          <a:prstGeom prst="bentConnector3">
            <a:avLst>
              <a:gd name="adj1" fmla="val 286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4347" idx="2"/>
            <a:endCxn id="14344" idx="1"/>
          </p:cNvCxnSpPr>
          <p:nvPr/>
        </p:nvCxnSpPr>
        <p:spPr>
          <a:xfrm rot="5400000" flipH="1">
            <a:off x="1320006" y="3328194"/>
            <a:ext cx="1131888" cy="723900"/>
          </a:xfrm>
          <a:prstGeom prst="bentConnector4">
            <a:avLst>
              <a:gd name="adj1" fmla="val -20196"/>
              <a:gd name="adj2" fmla="val 14210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5791200" y="3292475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5715000" y="4281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5410200" y="3276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4353" name="TextBox 24"/>
          <p:cNvSpPr txBox="1">
            <a:spLocks noChangeArrowheads="1"/>
          </p:cNvSpPr>
          <p:nvPr/>
        </p:nvSpPr>
        <p:spPr bwMode="auto">
          <a:xfrm>
            <a:off x="5638800" y="2754313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Loop body</a:t>
            </a:r>
          </a:p>
        </p:txBody>
      </p:sp>
      <p:cxnSp>
        <p:nvCxnSpPr>
          <p:cNvPr id="35" name="Elbow Connector 34"/>
          <p:cNvCxnSpPr>
            <a:stCxn id="14350" idx="1"/>
            <a:endCxn id="14353" idx="1"/>
          </p:cNvCxnSpPr>
          <p:nvPr/>
        </p:nvCxnSpPr>
        <p:spPr>
          <a:xfrm rot="10800000">
            <a:off x="5638800" y="2938463"/>
            <a:ext cx="152400" cy="735012"/>
          </a:xfrm>
          <a:prstGeom prst="bentConnector3">
            <a:avLst>
              <a:gd name="adj1" fmla="val 2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350" idx="2"/>
          </p:cNvCxnSpPr>
          <p:nvPr/>
        </p:nvCxnSpPr>
        <p:spPr>
          <a:xfrm>
            <a:off x="6477000" y="4054475"/>
            <a:ext cx="0" cy="6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09800" y="3475038"/>
            <a:ext cx="0" cy="39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4350" idx="0"/>
          </p:cNvCxnSpPr>
          <p:nvPr/>
        </p:nvCxnSpPr>
        <p:spPr>
          <a:xfrm>
            <a:off x="6477000" y="3124200"/>
            <a:ext cx="0" cy="168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8" name="Content Placeholder 2"/>
          <p:cNvSpPr txBox="1">
            <a:spLocks/>
          </p:cNvSpPr>
          <p:nvPr/>
        </p:nvSpPr>
        <p:spPr bwMode="auto">
          <a:xfrm>
            <a:off x="304800" y="5105400"/>
            <a:ext cx="85344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/>
              <a:t>All loops characterized by conditional test, backwards arrows indicating repetition of code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282DA4-DDC2-A049-9127-227176415FE7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809284-E395-0E48-A041-7D6778FB2AB7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Core of program demonstrating while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// Prompt for and read first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/* Continue reading/accumulating grades until invalid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	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600" dirty="0" smtClean="0">
                <a:latin typeface="Courier New" pitchFamily="49" charset="0"/>
                <a:ea typeface="+mn-ea"/>
                <a:cs typeface="Courier New" pitchFamily="49" charset="0"/>
              </a:rPr>
              <a:t>	gradeSum = gradeSum + grade;	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Increment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next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EF25FC-E4D7-9D4A-B818-68649B0A0C38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51E40-11CF-CE43-873E-6E28DFB25519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grade average program to ensure at least one grade is read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Change core of program (shown previously):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/* Prompt for and read grades until invalid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  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do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grade</a:t>
            </a:r>
            <a:endParaRPr lang="pt-BR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if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	gradeSum = gradeSum + grade;    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+ 1;    // Inc.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 while ((grade &gt;= 0.0) &amp;&amp; (grade &lt;= 100.0));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CBC0F2-47C2-E642-B424-D18D269ACB2A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4DA4-FC1B-754D-B396-BADB1BFD9820}" type="slidenum">
              <a:rPr lang="en-US" sz="1200">
                <a:latin typeface="Garamond" charset="0"/>
              </a:rPr>
              <a:pPr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PE2</a:t>
            </a:r>
            <a:r>
              <a:rPr lang="en-US" dirty="0" smtClean="0">
                <a:latin typeface="Arial" charset="0"/>
              </a:rPr>
              <a:t>: Conditionals, 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9/28</a:t>
            </a:r>
          </a:p>
          <a:p>
            <a:pPr lvl="2"/>
            <a:r>
              <a:rPr lang="en-US" dirty="0">
                <a:latin typeface="Arial" charset="0"/>
              </a:rPr>
              <a:t>Late penalties capped at -1 from 9/29 through 10/3</a:t>
            </a:r>
          </a:p>
          <a:p>
            <a:pPr lvl="1"/>
            <a:r>
              <a:rPr lang="en-US" dirty="0">
                <a:latin typeface="Arial" charset="0"/>
              </a:rPr>
              <a:t>Exam 1: Friday, 9/30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>
                <a:latin typeface="Arial" charset="0"/>
              </a:rPr>
              <a:t>No calculators or other electronic devices allowed</a:t>
            </a:r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87C195-5FE2-2D4C-A4B9-C1681F7614A9}" type="datetime1">
              <a:rPr lang="en-US" sz="1200" smtClean="0">
                <a:latin typeface="Garamond" charset="0"/>
              </a:rPr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1F3F54-BCAA-B040-A65E-A190E5336A91}" type="slidenum">
              <a:rPr lang="en-US" sz="1200">
                <a:latin typeface="Garamond" charset="0"/>
              </a:rPr>
              <a:pPr/>
              <a:t>26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Nesting several if/else if statements can get tedious</a:t>
            </a:r>
          </a:p>
          <a:p>
            <a:r>
              <a:rPr lang="en-US">
                <a:latin typeface="Arial" charset="0"/>
              </a:rPr>
              <a:t>If each condition is simply checking equality of same variable or expression, can use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switch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50774C-6F16-234E-AF75-60381D6B65C1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FF3CE8-14C3-BF4A-8514-4FF53103D1B0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General form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</a:t>
            </a:r>
            <a:r>
              <a:rPr lang="en-US" sz="1800"/>
              <a:t> &lt;expression&gt; </a:t>
            </a:r>
            <a:r>
              <a:rPr lang="en-US" sz="1800">
                <a:latin typeface="Courier New" charset="0"/>
              </a:rPr>
              <a:t>)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{</a:t>
            </a:r>
            <a:br>
              <a:rPr lang="en-US" sz="1800"/>
            </a:b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/>
              <a:t> &lt;value1&gt;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</a:t>
            </a:r>
            <a:r>
              <a:rPr lang="en-US" sz="1800"/>
              <a:t>&lt;value2&gt;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  <a:br>
              <a:rPr lang="en-US" sz="1800"/>
            </a:br>
            <a:r>
              <a:rPr lang="en-US" sz="1800"/>
              <a:t>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default: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] ]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720A7B-EA01-2348-B5AA-FBCDF8BE2641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39798-8113-0748-92EB-AD0DD2F74F2F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337239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switch/case statement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 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matches any value in case statements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&lt;value1&gt;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&lt;value2&gt;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does not equal any of the values, go to </a:t>
            </a:r>
            <a:r>
              <a:rPr lang="en-US">
                <a:latin typeface="Courier New" charset="0"/>
                <a:cs typeface="Courier New" charset="0"/>
              </a:rPr>
              <a:t>default</a:t>
            </a:r>
            <a:r>
              <a:rPr lang="en-US">
                <a:latin typeface="Arial" charset="0"/>
              </a:rPr>
              <a:t> case (if present)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013B4B9-9AE3-934F-9CCE-76D496C8D0BA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BCEAE-4BF6-A040-A8C5-EB8DFDA93A4D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Each </a:t>
            </a:r>
            <a:r>
              <a:rPr lang="en-US" sz="2100">
                <a:latin typeface="Courier New" charset="0"/>
                <a:cs typeface="Courier New" charset="0"/>
              </a:rPr>
              <a:t>case</a:t>
            </a:r>
            <a:r>
              <a:rPr lang="en-US" sz="2100">
                <a:latin typeface="Arial" charset="0"/>
              </a:rPr>
              <a:t> is just a starting point—</a:t>
            </a:r>
            <a:r>
              <a:rPr lang="en-US" sz="2100">
                <a:latin typeface="Courier New" charset="0"/>
                <a:cs typeface="Courier New" charset="0"/>
              </a:rPr>
              <a:t>switch</a:t>
            </a:r>
            <a:r>
              <a:rPr lang="en-US" sz="2100">
                <a:latin typeface="Arial" charset="0"/>
              </a:rPr>
              <a:t> does </a:t>
            </a:r>
            <a:r>
              <a:rPr lang="en-US" sz="2100" u="sng">
                <a:latin typeface="Arial" charset="0"/>
              </a:rPr>
              <a:t>not</a:t>
            </a:r>
            <a:r>
              <a:rPr lang="en-US" sz="2100">
                <a:latin typeface="Arial" charset="0"/>
              </a:rPr>
              <a:t> automatically skip other cases!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If x == 0: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Start at </a:t>
            </a:r>
            <a:r>
              <a:rPr lang="en-US" sz="1800">
                <a:latin typeface="Courier New" charset="0"/>
                <a:cs typeface="Courier New" charset="0"/>
              </a:rPr>
              <a:t>case 0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3;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case 1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 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* 4 = 3 * 4 = 12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</a:rPr>
              <a:t>default</a:t>
            </a:r>
            <a:r>
              <a:rPr lang="en-US" sz="1800">
                <a:latin typeface="Arial" charset="0"/>
                <a:cs typeface="Courier New" charset="0"/>
              </a:rPr>
              <a:t>: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– 1 = 12 – 1 = 11</a:t>
            </a:r>
            <a:r>
              <a:rPr lang="en-US" sz="1800">
                <a:latin typeface="Arial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70048A-E2EE-5E4E-8807-67F710CA68D9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C019-910E-0F4E-8EB5-A28D37561D95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8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465A47-9A8E-FB44-89E6-A48B5EBC782F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1E075-BCAC-D445-A9AB-3197A2B796B9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225314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A9765E-EEF2-3245-B3A2-F32EC4F7A293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324427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7087</TotalTime>
  <Words>1164</Words>
  <Application>Microsoft Macintosh PowerPoint</Application>
  <PresentationFormat>On-screen Show (4:3)</PresentationFormat>
  <Paragraphs>352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Edge</vt:lpstr>
      <vt:lpstr>EECE.2160 ECE Application Programming</vt:lpstr>
      <vt:lpstr>Lecture outline</vt:lpstr>
      <vt:lpstr>switch statements</vt:lpstr>
      <vt:lpstr>switch/case statement - General form</vt:lpstr>
      <vt:lpstr>switch/case statement</vt:lpstr>
      <vt:lpstr>Switch statements and break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Repetition</vt:lpstr>
      <vt:lpstr>while loops</vt:lpstr>
      <vt:lpstr>while loops - example</vt:lpstr>
      <vt:lpstr>while loops - example</vt:lpstr>
      <vt:lpstr>Repetition with while loop</vt:lpstr>
      <vt:lpstr>Application: loop with flexible limit</vt:lpstr>
      <vt:lpstr>Application: sentinel value</vt:lpstr>
      <vt:lpstr>do-while loops</vt:lpstr>
      <vt:lpstr>While vs. do-while: flowcharts</vt:lpstr>
      <vt:lpstr>comparison while vs do-while</vt:lpstr>
      <vt:lpstr>comparison while vs do-while</vt:lpstr>
      <vt:lpstr>Application: sentinel value</vt:lpstr>
      <vt:lpstr>Application: sentinel value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1558</cp:revision>
  <dcterms:created xsi:type="dcterms:W3CDTF">2006-04-03T05:03:01Z</dcterms:created>
  <dcterms:modified xsi:type="dcterms:W3CDTF">2016-09-22T00:14:51Z</dcterms:modified>
</cp:coreProperties>
</file>