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2" r:id="rId3"/>
    <p:sldId id="470" r:id="rId4"/>
    <p:sldId id="479" r:id="rId5"/>
    <p:sldId id="48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47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2E8A44-A662-D948-AEA5-F39EF42E04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52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A52248-50E9-8D44-A935-A17865213F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477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D9C7FC1-C54D-B54B-B7BB-BA49E876415D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625E70-20AF-0345-93C5-F2DF9F1772B5}" type="datetime1">
              <a:rPr lang="en-US" smtClean="0"/>
              <a:t>9/14/16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E44C-019E-6242-B7C5-331D75F48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8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C1FB6-370A-E648-B3C4-4F8A22AFF75F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7F2FF-01F6-3148-B932-2F10C5B12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0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86971-3305-C043-AAD5-D650920541E6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10647-2404-1E4A-BD5A-13ECACE6A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8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ACAE1-4759-214C-BF58-B6E4F5418322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D4C52-C2EC-0E4B-9A6C-4B5080AECA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97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A9666-9B6C-DA40-A25B-8E390FCA7299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3BEF5-F649-1347-9A6A-5D8B1DAFFB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1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A7BEE1-CE8B-024C-A93B-F70CA35CE9A9}" type="datetime1">
              <a:rPr lang="en-US" smtClean="0"/>
              <a:t>9/14/16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89C419-ECD0-4241-83F7-60F4329A8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40697-65BD-2045-9CE6-CA6B4B9F1E2E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78572-DE46-8F4A-AB8C-3061F12060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41D95-D69D-AE40-A64E-276738A1A07D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83273-562D-704C-A275-7AF849DAB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6D61D-2D19-F944-AD17-2588499320BB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406E7-C0E1-0A4A-B8A1-C2BBD7D97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94158-0DFB-FC4D-9E95-298117B216E9}" type="datetime1">
              <a:rPr lang="en-US" smtClean="0"/>
              <a:t>9/14/16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7EAD2-318E-0A49-A53D-2BF746C75C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3BEDC-3CEA-8A45-B9A8-9D0C7DDD5C51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3695-B8D5-0340-8820-7FD6271DB9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4A870-7C8C-364A-A868-3BA6420A59C9}" type="datetime1">
              <a:rPr lang="en-US" smtClean="0"/>
              <a:t>9/14/16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E5385-FAFF-BB4D-B6AA-050F98D7E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90B3F-7054-ED4B-8191-38FFC8F8604A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CF8D4-0015-1648-8557-49308FFD07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06F74-EB4A-554C-AA83-96A9AD58D222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20AB1-B85B-644D-8155-57B31A596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4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02C7A88-7C64-2F46-BDBB-C6CF157B1181}" type="datetime1">
              <a:rPr lang="en-US" smtClean="0"/>
              <a:t>9/14/16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9C610077-26EF-584A-B555-0CB32349A6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67" r:id="rId2"/>
    <p:sldLayoutId id="2147484468" r:id="rId3"/>
    <p:sldLayoutId id="2147484469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  <p:sldLayoutId id="2147484476" r:id="rId11"/>
    <p:sldLayoutId id="2147484477" r:id="rId12"/>
    <p:sldLayoutId id="2147484478" r:id="rId13"/>
    <p:sldLayoutId id="2147484480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11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6: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PE1: Flowcharts and debugging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Flowchart: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38E74B-95D3-3A41-862E-9C581FC3A11F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67A257-41A8-5E4E-9B9A-CB0D6312BC0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1050925"/>
            <a:ext cx="3475037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Converting flowchart to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data are used in the process?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Can those data be represented as constants?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not, what variables are needed?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How many?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What type(s)?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How should variables be named?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C statement corresponds to each process step?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Input statements: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Output statements: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Terminators: start/end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 smtClean="0"/>
              <a:t> function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Will generalize later to any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General process steps: basic expressions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need multiple lines of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F13CF6E-BDE5-7549-B50E-C3A1A085038C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717274-A51A-4040-92B1-2EDF7663E2A5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Most IDEs allow ability to view state of program while running through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debugger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View variable values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Execute program: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One line at a time (</a:t>
            </a:r>
            <a:r>
              <a:rPr lang="en-US" dirty="0" smtClean="0">
                <a:solidFill>
                  <a:srgbClr val="0000FF"/>
                </a:solidFill>
              </a:rPr>
              <a:t>single step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By running until reaching a pre-defined stopping point (</a:t>
            </a:r>
            <a:r>
              <a:rPr lang="en-US" dirty="0" smtClean="0">
                <a:solidFill>
                  <a:srgbClr val="0000FF"/>
                </a:solidFill>
              </a:rPr>
              <a:t>breakpoint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isolate bugs without altering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Alternate solution: inserting print statements to show program state at various points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Disadvantages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Inefficient--repeated compilation, must keep adding statements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actually alter operation of other 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B88FE2-EF11-7B4B-A7EC-A475A361F651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92467D-A545-7545-B1A9-C912DDFF68B3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Debugger demonstration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Demonstration of Visual Studio debugger</a:t>
            </a:r>
          </a:p>
          <a:p>
            <a:pPr lvl="1"/>
            <a:r>
              <a:rPr lang="en-US">
                <a:latin typeface="Arial" charset="0"/>
              </a:rPr>
              <a:t>Variables</a:t>
            </a:r>
          </a:p>
          <a:p>
            <a:pPr lvl="2"/>
            <a:r>
              <a:rPr lang="en-US">
                <a:latin typeface="Arial" charset="0"/>
              </a:rPr>
              <a:t>Watch window</a:t>
            </a:r>
          </a:p>
          <a:p>
            <a:pPr lvl="2"/>
            <a:r>
              <a:rPr lang="en-US">
                <a:latin typeface="Arial" charset="0"/>
              </a:rPr>
              <a:t>Autos window</a:t>
            </a:r>
          </a:p>
          <a:p>
            <a:pPr lvl="2"/>
            <a:r>
              <a:rPr lang="en-US">
                <a:latin typeface="Arial" charset="0"/>
              </a:rPr>
              <a:t>Locals window</a:t>
            </a:r>
          </a:p>
          <a:p>
            <a:pPr lvl="1"/>
            <a:r>
              <a:rPr lang="en-US">
                <a:latin typeface="Arial" charset="0"/>
              </a:rPr>
              <a:t>Single step options</a:t>
            </a:r>
          </a:p>
          <a:p>
            <a:pPr lvl="2"/>
            <a:r>
              <a:rPr lang="en-US">
                <a:latin typeface="Arial" charset="0"/>
              </a:rPr>
              <a:t>Step over</a:t>
            </a:r>
          </a:p>
          <a:p>
            <a:pPr lvl="2"/>
            <a:r>
              <a:rPr lang="en-US">
                <a:latin typeface="Arial" charset="0"/>
              </a:rPr>
              <a:t>Step into/step out</a:t>
            </a:r>
          </a:p>
          <a:p>
            <a:pPr lvl="1"/>
            <a:r>
              <a:rPr lang="en-US">
                <a:latin typeface="Arial" charset="0"/>
              </a:rPr>
              <a:t>Breakpoints</a:t>
            </a:r>
          </a:p>
          <a:p>
            <a:pPr lvl="2"/>
            <a:r>
              <a:rPr lang="en-US">
                <a:latin typeface="Arial" charset="0"/>
              </a:rPr>
              <a:t>Setting breakpoints</a:t>
            </a:r>
          </a:p>
          <a:p>
            <a:pPr lvl="2"/>
            <a:r>
              <a:rPr lang="en-US">
                <a:latin typeface="Arial" charset="0"/>
              </a:rPr>
              <a:t>Running to next breakpoint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F637B01-DA74-CA44-A321-A35C3F6D4C57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672413-27EC-A348-99F2-7DA6CF70FB20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Conditional statements: if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2 </a:t>
            </a:r>
            <a:r>
              <a:rPr lang="en-US" smtClean="0">
                <a:latin typeface="Arial" charset="0"/>
              </a:rPr>
              <a:t>due </a:t>
            </a:r>
            <a:r>
              <a:rPr lang="en-US" smtClean="0">
                <a:latin typeface="Arial" charset="0"/>
              </a:rPr>
              <a:t>9/19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91F521-73CC-5E4B-B0A3-2FF7A5DBDBB0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0CF91C-3FAF-9F4B-8A91-B879344D54EA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2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9/19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Basic variable 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PE1: Flowcharts and debugging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836E37-6291-7542-B6A3-A20D2684B90B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CED52A-8CE3-1D4A-9691-F41F3F36204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scanf()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To read input, use format specifiers in </a:t>
            </a:r>
            <a:r>
              <a:rPr lang="en-US">
                <a:latin typeface="Courier New" charset="0"/>
                <a:cs typeface="Courier New" charset="0"/>
              </a:rPr>
              <a:t>scanf() </a:t>
            </a:r>
            <a:r>
              <a:rPr lang="en-US">
                <a:latin typeface="Arial" charset="0"/>
              </a:rPr>
              <a:t>format string, followed by addresses of variables</a:t>
            </a:r>
          </a:p>
          <a:p>
            <a:pPr lvl="1"/>
            <a:r>
              <a:rPr lang="en-US" sz="2800">
                <a:latin typeface="Courier New" charset="0"/>
              </a:rPr>
              <a:t>scanf("%d %f",&amp;hours,&amp;rate);</a:t>
            </a:r>
          </a:p>
          <a:p>
            <a:r>
              <a:rPr lang="en-US">
                <a:latin typeface="Arial" charset="0"/>
              </a:rPr>
              <a:t>Space in format string only matters if using </a:t>
            </a:r>
            <a:r>
              <a:rPr lang="en-US">
                <a:latin typeface="Courier New" charset="0"/>
                <a:cs typeface="Courier New" charset="0"/>
              </a:rPr>
              <a:t>%c </a:t>
            </a:r>
            <a:r>
              <a:rPr lang="en-US">
                <a:latin typeface="Arial" charset="0"/>
              </a:rPr>
              <a:t>format specifier</a:t>
            </a:r>
          </a:p>
          <a:p>
            <a:r>
              <a:rPr lang="en-US">
                <a:latin typeface="Arial" charset="0"/>
              </a:rPr>
              <a:t>If format of input does not match format specifier,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</a:rPr>
              <a:t> stops and returns # values successfully read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445159-99CE-DB41-8196-86D4CBD5B10F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6C010-7CE5-6843-B884-E4598B941BD8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Variables: </a:t>
            </a:r>
            <a:r>
              <a:rPr lang="en-US">
                <a:latin typeface="Courier New" charset="0"/>
                <a:cs typeface="Courier New" charset="0"/>
              </a:rPr>
              <a:t>int i; double d; char c;</a:t>
            </a:r>
          </a:p>
          <a:p>
            <a:r>
              <a:rPr lang="en-US">
                <a:latin typeface="Arial" charset="0"/>
                <a:cs typeface="Courier New" charset="0"/>
              </a:rPr>
              <a:t>What values are read for each of the following inputs and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  <a:cs typeface="Courier New" charset="0"/>
              </a:rPr>
              <a:t> calls? Assume the input is as follows: </a:t>
            </a:r>
            <a:r>
              <a:rPr lang="en-US">
                <a:latin typeface="Courier New" charset="0"/>
                <a:cs typeface="Courier New" charset="0"/>
              </a:rPr>
              <a:t>34 5.7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scanf("%d%lf", &amp;i, &amp;d) </a:t>
            </a:r>
            <a:endParaRPr lang="en-US">
              <a:latin typeface="Courier New" charset="0"/>
              <a:cs typeface="Courier New" charset="0"/>
              <a:sym typeface="Wingdings" charset="0"/>
            </a:endParaRP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      %lf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&amp;d)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%lf%d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&amp;d, &amp;i)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3DCA8E-3A74-B340-A688-95BB68EFD7E4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C87FFD-9EEC-8145-9D1C-51F23A5669FF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What values are read for each of the following inputs and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Courier New" pitchFamily="49" charset="0"/>
              </a:rPr>
              <a:t> calls?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      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lf%d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&amp;d, &amp;i)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d = 34, i = 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= ' '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(space)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'5'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9356FE-782F-7742-A4C5-B2D1B557BD49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A2CD54-270B-CE42-B05F-1FE50264FFA0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Graphical representation of process</a:t>
            </a:r>
          </a:p>
          <a:p>
            <a:pPr lvl="1"/>
            <a:r>
              <a:rPr lang="en-US">
                <a:latin typeface="Arial" charset="0"/>
              </a:rPr>
              <a:t>Shows all steps and their order</a:t>
            </a:r>
          </a:p>
          <a:p>
            <a:pPr lvl="1"/>
            <a:r>
              <a:rPr lang="en-US">
                <a:latin typeface="Arial" charset="0"/>
              </a:rPr>
              <a:t>In programming, use to organize program before writing code</a:t>
            </a:r>
          </a:p>
          <a:p>
            <a:r>
              <a:rPr lang="en-US">
                <a:latin typeface="Arial" charset="0"/>
              </a:rPr>
              <a:t>Basic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42A189-2435-6046-B923-1F0670970DDE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FA24FA-708E-2F43-AF89-AB905AA28E3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1295400" y="3657600"/>
            <a:ext cx="1371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1295400" y="5257800"/>
            <a:ext cx="1371600" cy="457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1295400" y="4495800"/>
            <a:ext cx="1371600" cy="4572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495800" y="3733800"/>
            <a:ext cx="13716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4906963" y="5257800"/>
            <a:ext cx="381000" cy="457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667000" y="3657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Process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2667000" y="5257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Decision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6670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Input/Output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5867400" y="3657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Terminator (start/end)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5867400" y="4495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5867400" y="5257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 (off page)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Example: Quadratic Equation Solver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447800" y="22098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“Quadratic Equation Solver”</a:t>
            </a:r>
          </a:p>
        </p:txBody>
      </p:sp>
      <p:sp>
        <p:nvSpPr>
          <p:cNvPr id="12292" name="AutoShape 21"/>
          <p:cNvSpPr>
            <a:spLocks noChangeArrowheads="1"/>
          </p:cNvSpPr>
          <p:nvPr/>
        </p:nvSpPr>
        <p:spPr bwMode="auto">
          <a:xfrm>
            <a:off x="1447800" y="3200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“Enter A, B, C: ”</a:t>
            </a:r>
          </a:p>
        </p:txBody>
      </p:sp>
      <p:sp>
        <p:nvSpPr>
          <p:cNvPr id="12293" name="AutoShape 22"/>
          <p:cNvSpPr>
            <a:spLocks noChangeArrowheads="1"/>
          </p:cNvSpPr>
          <p:nvPr/>
        </p:nvSpPr>
        <p:spPr bwMode="auto">
          <a:xfrm>
            <a:off x="1447800" y="4191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Input A, B, C</a:t>
            </a:r>
          </a:p>
        </p:txBody>
      </p:sp>
      <p:sp>
        <p:nvSpPr>
          <p:cNvPr id="12294" name="AutoShape 34"/>
          <p:cNvSpPr>
            <a:spLocks noChangeArrowheads="1"/>
          </p:cNvSpPr>
          <p:nvPr/>
        </p:nvSpPr>
        <p:spPr bwMode="auto">
          <a:xfrm>
            <a:off x="1600200" y="1371600"/>
            <a:ext cx="2209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Start</a:t>
            </a:r>
          </a:p>
        </p:txBody>
      </p:sp>
      <p:sp>
        <p:nvSpPr>
          <p:cNvPr id="12295" name="Line 36"/>
          <p:cNvSpPr>
            <a:spLocks noChangeShapeType="1"/>
          </p:cNvSpPr>
          <p:nvPr/>
        </p:nvSpPr>
        <p:spPr bwMode="auto">
          <a:xfrm>
            <a:off x="2743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37"/>
          <p:cNvSpPr>
            <a:spLocks noChangeShapeType="1"/>
          </p:cNvSpPr>
          <p:nvPr/>
        </p:nvSpPr>
        <p:spPr bwMode="auto">
          <a:xfrm>
            <a:off x="2743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38"/>
          <p:cNvSpPr>
            <a:spLocks noChangeShapeType="1"/>
          </p:cNvSpPr>
          <p:nvPr/>
        </p:nvSpPr>
        <p:spPr bwMode="auto">
          <a:xfrm>
            <a:off x="27432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9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E3FA55-D2B8-4D4E-B719-DA1B37D8B23F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59139-E1FB-344A-91C8-B121C58C171F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pic>
        <p:nvPicPr>
          <p:cNvPr id="1230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5105400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2"/>
          <p:cNvSpPr>
            <a:spLocks noChangeArrowheads="1"/>
          </p:cNvSpPr>
          <p:nvPr/>
        </p:nvSpPr>
        <p:spPr bwMode="auto">
          <a:xfrm>
            <a:off x="2209800" y="35052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AutoShape 58"/>
          <p:cNvSpPr>
            <a:spLocks noChangeArrowheads="1"/>
          </p:cNvSpPr>
          <p:nvPr/>
        </p:nvSpPr>
        <p:spPr bwMode="auto">
          <a:xfrm>
            <a:off x="1828800" y="5486400"/>
            <a:ext cx="35052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21"/>
          <p:cNvSpPr>
            <a:spLocks noChangeArrowheads="1"/>
          </p:cNvSpPr>
          <p:nvPr/>
        </p:nvSpPr>
        <p:spPr bwMode="auto">
          <a:xfrm>
            <a:off x="2209800" y="4495800"/>
            <a:ext cx="2895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09800" y="274638"/>
            <a:ext cx="6858000" cy="944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Quadratic Equation Solver (cont.)</a:t>
            </a:r>
          </a:p>
        </p:txBody>
      </p:sp>
      <p:graphicFrame>
        <p:nvGraphicFramePr>
          <p:cNvPr id="13318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38400" y="3581400"/>
          <a:ext cx="762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7620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4572000"/>
          <a:ext cx="2667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name="Equation" r:id="rId5" imgW="2463800" imgH="431800" progId="Equation.3">
                  <p:embed/>
                </p:oleObj>
              </mc:Choice>
              <mc:Fallback>
                <p:oleObj name="Equation" r:id="rId5" imgW="24638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0"/>
                        <a:ext cx="26670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81200" y="5530850"/>
          <a:ext cx="28956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Equation" r:id="rId7" imgW="2222500" imgH="431800" progId="Equation.3">
                  <p:embed/>
                </p:oleObj>
              </mc:Choice>
              <mc:Fallback>
                <p:oleObj name="Equation" r:id="rId7" imgW="2222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30850"/>
                        <a:ext cx="28956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Line 7"/>
          <p:cNvSpPr>
            <a:spLocks noChangeShapeType="1"/>
          </p:cNvSpPr>
          <p:nvPr/>
        </p:nvSpPr>
        <p:spPr bwMode="auto">
          <a:xfrm>
            <a:off x="8382000" y="18288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AutoShape 14"/>
          <p:cNvSpPr>
            <a:spLocks noChangeArrowheads="1"/>
          </p:cNvSpPr>
          <p:nvPr/>
        </p:nvSpPr>
        <p:spPr bwMode="auto">
          <a:xfrm>
            <a:off x="533400" y="13716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3323" name="Line 15"/>
          <p:cNvSpPr>
            <a:spLocks noChangeShapeType="1"/>
          </p:cNvSpPr>
          <p:nvPr/>
        </p:nvSpPr>
        <p:spPr bwMode="auto">
          <a:xfrm>
            <a:off x="19050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1219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1600200" y="14478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4572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27" name="AutoShape 20"/>
          <p:cNvSpPr>
            <a:spLocks noChangeArrowheads="1"/>
          </p:cNvSpPr>
          <p:nvPr/>
        </p:nvSpPr>
        <p:spPr bwMode="auto">
          <a:xfrm>
            <a:off x="2209800" y="14478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8" name="AutoShape 23"/>
          <p:cNvSpPr>
            <a:spLocks noChangeArrowheads="1"/>
          </p:cNvSpPr>
          <p:nvPr/>
        </p:nvSpPr>
        <p:spPr bwMode="auto">
          <a:xfrm>
            <a:off x="152400" y="2438400"/>
            <a:ext cx="20574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DISC=B*B-4*A*C</a:t>
            </a:r>
          </a:p>
        </p:txBody>
      </p:sp>
      <p:sp>
        <p:nvSpPr>
          <p:cNvPr id="13329" name="AutoShape 24"/>
          <p:cNvSpPr>
            <a:spLocks noChangeArrowheads="1"/>
          </p:cNvSpPr>
          <p:nvPr/>
        </p:nvSpPr>
        <p:spPr bwMode="auto">
          <a:xfrm>
            <a:off x="3810000" y="1524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30" name="AutoShape 25"/>
          <p:cNvSpPr>
            <a:spLocks noChangeArrowheads="1"/>
          </p:cNvSpPr>
          <p:nvPr/>
        </p:nvSpPr>
        <p:spPr bwMode="auto">
          <a:xfrm>
            <a:off x="533400" y="3429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 = 0?</a:t>
            </a:r>
          </a:p>
        </p:txBody>
      </p:sp>
      <p:sp>
        <p:nvSpPr>
          <p:cNvPr id="13331" name="Line 26"/>
          <p:cNvSpPr>
            <a:spLocks noChangeShapeType="1"/>
          </p:cNvSpPr>
          <p:nvPr/>
        </p:nvSpPr>
        <p:spPr bwMode="auto">
          <a:xfrm>
            <a:off x="1905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7"/>
          <p:cNvSpPr>
            <a:spLocks noChangeShapeType="1"/>
          </p:cNvSpPr>
          <p:nvPr/>
        </p:nvSpPr>
        <p:spPr bwMode="auto">
          <a:xfrm>
            <a:off x="12192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8"/>
          <p:cNvSpPr txBox="1">
            <a:spLocks noChangeArrowheads="1"/>
          </p:cNvSpPr>
          <p:nvPr/>
        </p:nvSpPr>
        <p:spPr bwMode="auto">
          <a:xfrm>
            <a:off x="1600200" y="3505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4" name="Text Box 29"/>
          <p:cNvSpPr txBox="1">
            <a:spLocks noChangeArrowheads="1"/>
          </p:cNvSpPr>
          <p:nvPr/>
        </p:nvSpPr>
        <p:spPr bwMode="auto">
          <a:xfrm>
            <a:off x="457200" y="4191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35" name="AutoShape 30"/>
          <p:cNvSpPr>
            <a:spLocks noChangeArrowheads="1"/>
          </p:cNvSpPr>
          <p:nvPr/>
        </p:nvSpPr>
        <p:spPr bwMode="auto">
          <a:xfrm>
            <a:off x="533400" y="4495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DISC&gt;0?</a:t>
            </a:r>
          </a:p>
        </p:txBody>
      </p:sp>
      <p:sp>
        <p:nvSpPr>
          <p:cNvPr id="13336" name="Line 31"/>
          <p:cNvSpPr>
            <a:spLocks noChangeShapeType="1"/>
          </p:cNvSpPr>
          <p:nvPr/>
        </p:nv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2"/>
          <p:cNvSpPr>
            <a:spLocks noChangeShapeType="1"/>
          </p:cNvSpPr>
          <p:nvPr/>
        </p:nvSpPr>
        <p:spPr bwMode="auto">
          <a:xfrm>
            <a:off x="12192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Text Box 33"/>
          <p:cNvSpPr txBox="1">
            <a:spLocks noChangeArrowheads="1"/>
          </p:cNvSpPr>
          <p:nvPr/>
        </p:nvSpPr>
        <p:spPr bwMode="auto">
          <a:xfrm>
            <a:off x="1600200" y="4572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9" name="Text Box 34"/>
          <p:cNvSpPr txBox="1">
            <a:spLocks noChangeArrowheads="1"/>
          </p:cNvSpPr>
          <p:nvPr/>
        </p:nvSpPr>
        <p:spPr bwMode="auto">
          <a:xfrm>
            <a:off x="457200" y="5257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40" name="Line 35"/>
          <p:cNvSpPr>
            <a:spLocks noChangeShapeType="1"/>
          </p:cNvSpPr>
          <p:nvPr/>
        </p:nvSpPr>
        <p:spPr bwMode="auto">
          <a:xfrm>
            <a:off x="1219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AutoShape 44"/>
          <p:cNvSpPr>
            <a:spLocks noChangeArrowheads="1"/>
          </p:cNvSpPr>
          <p:nvPr/>
        </p:nvSpPr>
        <p:spPr bwMode="auto">
          <a:xfrm>
            <a:off x="3810000" y="3581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42" name="AutoShape 50"/>
          <p:cNvSpPr>
            <a:spLocks noChangeArrowheads="1"/>
          </p:cNvSpPr>
          <p:nvPr/>
        </p:nvSpPr>
        <p:spPr bwMode="auto">
          <a:xfrm>
            <a:off x="5257800" y="4572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X1,X2</a:t>
            </a:r>
          </a:p>
        </p:txBody>
      </p:sp>
      <p:sp>
        <p:nvSpPr>
          <p:cNvPr id="13343" name="Line 51"/>
          <p:cNvSpPr>
            <a:spLocks noChangeShapeType="1"/>
          </p:cNvSpPr>
          <p:nvPr/>
        </p:nvSpPr>
        <p:spPr bwMode="auto">
          <a:xfrm>
            <a:off x="35814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52"/>
          <p:cNvSpPr>
            <a:spLocks noChangeShapeType="1"/>
          </p:cNvSpPr>
          <p:nvPr/>
        </p:nvSpPr>
        <p:spPr bwMode="auto">
          <a:xfrm>
            <a:off x="35814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53"/>
          <p:cNvSpPr>
            <a:spLocks noChangeShapeType="1"/>
          </p:cNvSpPr>
          <p:nvPr/>
        </p:nvSpPr>
        <p:spPr bwMode="auto">
          <a:xfrm>
            <a:off x="5105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54"/>
          <p:cNvSpPr>
            <a:spLocks noChangeShapeType="1"/>
          </p:cNvSpPr>
          <p:nvPr/>
        </p:nvSpPr>
        <p:spPr bwMode="auto">
          <a:xfrm>
            <a:off x="1219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AutoShape 59"/>
          <p:cNvSpPr>
            <a:spLocks noChangeArrowheads="1"/>
          </p:cNvSpPr>
          <p:nvPr/>
        </p:nvSpPr>
        <p:spPr bwMode="auto">
          <a:xfrm>
            <a:off x="5486400" y="55626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XREAL + XIMAG i</a:t>
            </a:r>
          </a:p>
          <a:p>
            <a:pPr algn="ctr"/>
            <a:r>
              <a:rPr lang="en-US" sz="1200"/>
              <a:t>XREAL – XIMAG i</a:t>
            </a:r>
          </a:p>
        </p:txBody>
      </p:sp>
      <p:sp>
        <p:nvSpPr>
          <p:cNvPr id="13348" name="Line 60"/>
          <p:cNvSpPr>
            <a:spLocks noChangeShapeType="1"/>
          </p:cNvSpPr>
          <p:nvPr/>
        </p:nvSpPr>
        <p:spPr bwMode="auto">
          <a:xfrm>
            <a:off x="12192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61"/>
          <p:cNvSpPr>
            <a:spLocks noChangeShapeType="1"/>
          </p:cNvSpPr>
          <p:nvPr/>
        </p:nvSpPr>
        <p:spPr bwMode="auto">
          <a:xfrm>
            <a:off x="6096000" y="1828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62"/>
          <p:cNvSpPr>
            <a:spLocks noChangeShapeType="1"/>
          </p:cNvSpPr>
          <p:nvPr/>
        </p:nvSpPr>
        <p:spPr bwMode="auto">
          <a:xfrm>
            <a:off x="6096000" y="3886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63"/>
          <p:cNvSpPr>
            <a:spLocks noChangeShapeType="1"/>
          </p:cNvSpPr>
          <p:nvPr/>
        </p:nvSpPr>
        <p:spPr bwMode="auto">
          <a:xfrm>
            <a:off x="74676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4"/>
          <p:cNvSpPr>
            <a:spLocks noChangeShapeType="1"/>
          </p:cNvSpPr>
          <p:nvPr/>
        </p:nvSpPr>
        <p:spPr bwMode="auto">
          <a:xfrm>
            <a:off x="76962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5"/>
          <p:cNvSpPr>
            <a:spLocks noChangeShapeType="1"/>
          </p:cNvSpPr>
          <p:nvPr/>
        </p:nvSpPr>
        <p:spPr bwMode="auto">
          <a:xfrm>
            <a:off x="53340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AutoShape 66"/>
          <p:cNvSpPr>
            <a:spLocks noChangeArrowheads="1"/>
          </p:cNvSpPr>
          <p:nvPr/>
        </p:nvSpPr>
        <p:spPr bwMode="auto">
          <a:xfrm>
            <a:off x="7848600" y="6172200"/>
            <a:ext cx="1066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Done</a:t>
            </a:r>
          </a:p>
        </p:txBody>
      </p:sp>
      <p:graphicFrame>
        <p:nvGraphicFramePr>
          <p:cNvPr id="1335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1520825"/>
          <a:ext cx="6858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Equation" r:id="rId9" imgW="571252" imgH="393529" progId="Equation.3">
                  <p:embed/>
                </p:oleObj>
              </mc:Choice>
              <mc:Fallback>
                <p:oleObj name="Equation" r:id="rId9" imgW="57125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0825"/>
                        <a:ext cx="6858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Date Placeholder 4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A2A13F-B671-A441-9F2C-3961433FF2C3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DF596-AA13-FB43-951C-D6783C773A39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6</a:t>
            </a:r>
            <a:endParaRPr lang="en-US"/>
          </a:p>
        </p:txBody>
      </p:sp>
      <p:pic>
        <p:nvPicPr>
          <p:cNvPr id="13359" name="Picture 1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320675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Exercise: Flowchart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Design a flowchart to solve the following:</a:t>
            </a:r>
          </a:p>
          <a:p>
            <a:pPr lvl="1"/>
            <a:r>
              <a:rPr lang="en-US" sz="2400" dirty="0">
                <a:latin typeface="Arial" charset="0"/>
              </a:rPr>
              <a:t>Prompt a user to enter four numbers on a single line, which represent the contents of a 2x2 array</a:t>
            </a:r>
          </a:p>
          <a:p>
            <a:pPr lvl="1"/>
            <a:r>
              <a:rPr lang="en-US" sz="2400" dirty="0">
                <a:latin typeface="Arial" charset="0"/>
              </a:rPr>
              <a:t>After reading the values, your program should print the matrix represented by these values</a:t>
            </a:r>
          </a:p>
          <a:p>
            <a:pPr lvl="2"/>
            <a:r>
              <a:rPr lang="en-US" sz="2000" dirty="0">
                <a:latin typeface="Arial" charset="0"/>
              </a:rPr>
              <a:t>For example, if the user enters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1 2 3 4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, print: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</a:p>
          <a:p>
            <a:pPr lvl="1"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      </a:t>
            </a:r>
            <a:r>
              <a:rPr lang="en-US" sz="2400" smtClean="0">
                <a:latin typeface="Courier New" charset="0"/>
                <a:cs typeface="Courier New" charset="0"/>
              </a:rPr>
              <a:t>1  </a:t>
            </a:r>
            <a:r>
              <a:rPr lang="en-US" sz="2400">
                <a:latin typeface="Courier New" charset="0"/>
                <a:cs typeface="Courier New" charset="0"/>
              </a:rPr>
              <a:t>2</a:t>
            </a:r>
          </a:p>
          <a:p>
            <a:pPr lvl="1"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    3  4</a:t>
            </a:r>
          </a:p>
          <a:p>
            <a:pPr lvl="2"/>
            <a:r>
              <a:rPr lang="en-US" sz="2000" dirty="0">
                <a:latin typeface="Arial" charset="0"/>
              </a:rPr>
              <a:t>Assume all values have the same number of digits</a:t>
            </a:r>
          </a:p>
          <a:p>
            <a:pPr lvl="1"/>
            <a:r>
              <a:rPr lang="en-US" sz="2400" dirty="0">
                <a:latin typeface="Arial" charset="0"/>
              </a:rPr>
              <a:t>Also, calculate the matrix determinant and print it on a separate line</a:t>
            </a:r>
          </a:p>
          <a:p>
            <a:pPr lvl="2"/>
            <a:r>
              <a:rPr lang="en-US" sz="2000" dirty="0">
                <a:latin typeface="Arial" charset="0"/>
              </a:rPr>
              <a:t>In the example above, determinant = (1x4) - (2x3) = 4-6 = -2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66EEE8-B4DE-1B48-A851-C25EAC49A8CB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B7CD94-676C-A646-B10D-34D18983B456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6744</TotalTime>
  <Words>775</Words>
  <Application>Microsoft Macintosh PowerPoint</Application>
  <PresentationFormat>On-screen Show (4:3)</PresentationFormat>
  <Paragraphs>171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Edge</vt:lpstr>
      <vt:lpstr>Equation</vt:lpstr>
      <vt:lpstr>EECE.2160 ECE Application Programming</vt:lpstr>
      <vt:lpstr>Lecture outline</vt:lpstr>
      <vt:lpstr>Review: scanf()</vt:lpstr>
      <vt:lpstr>Example</vt:lpstr>
      <vt:lpstr>Example solution</vt:lpstr>
      <vt:lpstr>Flowcharts</vt:lpstr>
      <vt:lpstr>Example: Quadratic Equation Solver</vt:lpstr>
      <vt:lpstr>Quadratic Equation Solver (cont.)</vt:lpstr>
      <vt:lpstr>Exercise: Flowchart</vt:lpstr>
      <vt:lpstr>Flowchart: solution</vt:lpstr>
      <vt:lpstr>Converting flowchart to program</vt:lpstr>
      <vt:lpstr>Debugging</vt:lpstr>
      <vt:lpstr>Debugger demonstration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1519</cp:revision>
  <dcterms:created xsi:type="dcterms:W3CDTF">2006-04-03T05:03:01Z</dcterms:created>
  <dcterms:modified xsi:type="dcterms:W3CDTF">2016-09-14T18:02:45Z</dcterms:modified>
</cp:coreProperties>
</file>