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A37-A614-174A-8BCA-BA3FD69CCF15}" type="datetime1">
              <a:rPr lang="en-US" smtClean="0"/>
              <a:t>12/8/16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65F9A-10FF-5A45-B34E-F7F7E1F4C608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B4F76-129D-664E-92DB-CD9D31DA653B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01A2B-3F40-7541-9FB2-20B7C056D97D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FE39A-CE04-614F-92F0-E9C23B415EAB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95DF4-2A26-0A44-96B4-D517E3FFADDF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7C92C-7CF8-194A-A88B-95E6D4024F20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9C047-3235-5C44-95ED-27898B1758F1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9F2D0-DCC0-644C-8AD4-1C6EB88E6110}" type="datetime1">
              <a:rPr lang="en-US" smtClean="0"/>
              <a:t>12/8/16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82177-22DE-3A4B-AEAA-ABAA80384456}" type="datetime1">
              <a:rPr lang="en-US" smtClean="0"/>
              <a:t>12/8/16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1D41A-E94B-3544-88A3-A87D0EB568C4}" type="datetime1">
              <a:rPr lang="en-US" smtClean="0"/>
              <a:t>12/8/16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DF9CF-9831-5642-9D34-656E779F9705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A7F2F-B906-7B4A-9B1E-158A3CD61A32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E9E6353-772E-5445-B2D3-23F04453C426}" type="datetime1">
              <a:rPr lang="en-US" smtClean="0"/>
              <a:t>12/8/16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I/</a:t>
            </a:r>
            <a:r>
              <a:rPr lang="en-US" dirty="0" smtClean="0">
                <a:latin typeface="Arial" charset="0"/>
              </a:rPr>
              <a:t>O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2)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sz="140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latin typeface="Courier New" charset="0"/>
                <a:cs typeface="Courier New" charset="0"/>
              </a:rPr>
              <a:t>// Read the three values 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fscanf(infile, "%d %d %d", &amp;x, &amp;y, &amp;z);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Compute sum and average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sum = x + y + z;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avg = sum / 3.0;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print out values</a:t>
            </a:r>
          </a:p>
          <a:p>
            <a:pPr>
              <a:buFont typeface="Arial" charset="0"/>
              <a:buNone/>
            </a:pPr>
            <a:r>
              <a:rPr lang="fr-FR" sz="1400" b="1">
                <a:latin typeface="Courier New" charset="0"/>
                <a:cs typeface="Courier New" charset="0"/>
              </a:rPr>
              <a:t>	fprintf(outfile, "Values: %d, %d, %d\n", x, y, z);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"Sum: %d\n",sum);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fprintf(outfile, "Avg: %lf\n",avg);</a:t>
            </a:r>
          </a:p>
          <a:p>
            <a:pPr>
              <a:buFont typeface="Arial" charset="0"/>
              <a:buNone/>
            </a:pPr>
            <a:endParaRPr lang="en-US" sz="1400" b="1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// close the files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fclose(infile);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	fclose(outfile);</a:t>
            </a:r>
          </a:p>
          <a:p>
            <a:pPr>
              <a:buFont typeface="Arial" charset="0"/>
              <a:buNone/>
            </a:pPr>
            <a:r>
              <a:rPr lang="en-US" sz="14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19BA9C-00D2-6748-AEF0-DBBDAE890DE0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80E618-8352-E845-8B67-E52DE93860F0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10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File i/o function calls: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B43048-5BCA-3847-A453-247FB1D6EE0C}" type="datetime1">
              <a:rPr lang="en-US" smtClean="0">
                <a:latin typeface="Garamond" charset="0"/>
              </a:rPr>
              <a:t>12/8/16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48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Unformatted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4F02EE-95E6-204F-958A-E940A9C0AF22}" type="datetime1">
              <a:rPr lang="en-US" smtClean="0">
                <a:latin typeface="Garamond" charset="0"/>
              </a:rPr>
              <a:t>12/8/16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0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 </a:t>
            </a:r>
            <a:r>
              <a:rPr lang="en-US" smtClean="0"/>
              <a:t>3 Preview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All late submissions/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requests due Friday, 12/16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Last day to submit any programs</a:t>
            </a:r>
          </a:p>
          <a:p>
            <a:pPr lvl="1">
              <a:defRPr/>
            </a:pPr>
            <a:r>
              <a:rPr lang="en-US" dirty="0"/>
              <a:t>Program 9 due 12/9</a:t>
            </a:r>
          </a:p>
          <a:p>
            <a:pPr lvl="2"/>
            <a:r>
              <a:rPr lang="en-US" dirty="0"/>
              <a:t>Change: no late penalty, only extra credit</a:t>
            </a:r>
          </a:p>
          <a:p>
            <a:pPr lvl="2"/>
            <a:r>
              <a:rPr lang="en-US" dirty="0"/>
              <a:t>+15% if submitted on time</a:t>
            </a:r>
          </a:p>
          <a:p>
            <a:pPr lvl="2"/>
            <a:r>
              <a:rPr lang="en-US" dirty="0"/>
              <a:t>+10% if submitted 12/10-12/12</a:t>
            </a:r>
          </a:p>
          <a:p>
            <a:pPr lvl="2"/>
            <a:r>
              <a:rPr lang="en-US" dirty="0"/>
              <a:t>+5% if submitted 12/13-12/16</a:t>
            </a:r>
          </a:p>
          <a:p>
            <a:pPr lvl="1"/>
            <a:r>
              <a:rPr lang="en-US" dirty="0"/>
              <a:t>Thursday office hours back on until end of classes</a:t>
            </a:r>
          </a:p>
          <a:p>
            <a:pPr lvl="1"/>
            <a:r>
              <a:rPr lang="en-US" dirty="0"/>
              <a:t>Exam 3: Saturday, 12/17, 11:30-2:30, Ball 214</a:t>
            </a:r>
          </a:p>
          <a:p>
            <a:pPr lvl="2"/>
            <a:r>
              <a:rPr lang="en-US" dirty="0"/>
              <a:t>Q &amp; A session during exam week (</a:t>
            </a:r>
            <a:r>
              <a:rPr lang="en-US" dirty="0" err="1"/>
              <a:t>Th</a:t>
            </a:r>
            <a:r>
              <a:rPr lang="en-US" dirty="0"/>
              <a:t>/F)?</a:t>
            </a:r>
          </a:p>
          <a:p>
            <a:pPr lvl="2"/>
            <a:r>
              <a:rPr lang="en-US" dirty="0"/>
              <a:t>Doodle poll to be posted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28BB47-F964-434B-B1F6-559E6DE61792}" type="datetime1">
              <a:rPr lang="en-US" sz="1200" smtClean="0"/>
              <a:t>12/8/16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/>
              <a:pPr/>
              <a:t>13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aramond" charset="0"/>
              </a:rPr>
              <a:t>Lecture outline</a:t>
            </a:r>
            <a:endParaRPr lang="en-US">
              <a:latin typeface="Garamond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60000"/>
              </a:lnSpc>
            </a:pPr>
            <a:r>
              <a:rPr lang="en-US" sz="2600" dirty="0" smtClean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All late submissions/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regrade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requests due Friday, 12/16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Last day to submit any programs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defRPr/>
            </a:pPr>
            <a:r>
              <a:rPr lang="en-US" dirty="0"/>
              <a:t>Program 9 due 12/9</a:t>
            </a:r>
          </a:p>
          <a:p>
            <a:pPr lvl="2"/>
            <a:r>
              <a:rPr lang="en-US" dirty="0"/>
              <a:t>Change: no late penalty, only extra credit</a:t>
            </a:r>
          </a:p>
          <a:p>
            <a:pPr lvl="2"/>
            <a:r>
              <a:rPr lang="en-US" dirty="0" smtClean="0"/>
              <a:t>+15% if submitted on time</a:t>
            </a:r>
          </a:p>
          <a:p>
            <a:pPr lvl="2"/>
            <a:r>
              <a:rPr lang="en-US" dirty="0" smtClean="0"/>
              <a:t>+10% if submitted 12/10-12/12</a:t>
            </a:r>
          </a:p>
          <a:p>
            <a:pPr lvl="2"/>
            <a:r>
              <a:rPr lang="en-US" dirty="0" smtClean="0"/>
              <a:t>+5% if submitted 12/13-12/16</a:t>
            </a:r>
            <a:endParaRPr lang="en-US" dirty="0"/>
          </a:p>
          <a:p>
            <a:pPr lvl="1"/>
            <a:r>
              <a:rPr lang="en-US" dirty="0"/>
              <a:t>Thursday office hours back on until end of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Exam 3: Saturday, 12/17, 11:30-2:30, Ball 214</a:t>
            </a:r>
          </a:p>
          <a:p>
            <a:pPr lvl="2"/>
            <a:r>
              <a:rPr lang="en-US" dirty="0" smtClean="0"/>
              <a:t>Q &amp; A session during exam week (</a:t>
            </a:r>
            <a:r>
              <a:rPr lang="en-US" dirty="0" err="1" smtClean="0"/>
              <a:t>Th</a:t>
            </a:r>
            <a:r>
              <a:rPr lang="en-US" dirty="0" smtClean="0"/>
              <a:t>/F)?</a:t>
            </a:r>
          </a:p>
          <a:p>
            <a:pPr lvl="2"/>
            <a:r>
              <a:rPr lang="en-US" dirty="0" smtClean="0"/>
              <a:t>Doodle poll to be posted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class</a:t>
            </a:r>
          </a:p>
          <a:p>
            <a:pPr lvl="1"/>
            <a:r>
              <a:rPr lang="en-US" dirty="0" smtClean="0">
                <a:latin typeface="Arial" charset="0"/>
              </a:rPr>
              <a:t>File I/</a:t>
            </a:r>
            <a:r>
              <a:rPr lang="en-US" dirty="0" smtClean="0">
                <a:latin typeface="Arial" charset="0"/>
              </a:rPr>
              <a:t>O</a:t>
            </a:r>
            <a:endParaRPr lang="en-US" dirty="0" smtClean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9E406-0331-EA42-959D-2A48D2150737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Arial" charset="0"/>
              </a:rPr>
              <a:t>Name </a:t>
            </a:r>
            <a:br>
              <a:rPr lang="en-US">
                <a:latin typeface="Arial" charset="0"/>
              </a:rPr>
            </a:br>
            <a:r>
              <a:rPr lang="en-US" sz="1800">
                <a:latin typeface="Courier New" charset="0"/>
                <a:cs typeface="Courier New" charset="0"/>
              </a:rPr>
              <a:t>z:\Visual Studio 2010\Projects\fileio\fileio\myinput.txt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Read/Write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Type (binary or ASCII text)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Access (security; single/multiple user)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Position in file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All above info is stored in a FILE type variable, pointed to by a file handle</a:t>
            </a:r>
          </a:p>
          <a:p>
            <a:pPr>
              <a:buFont typeface="Arial" charset="0"/>
              <a:buNone/>
            </a:pP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63446C-2AF7-944E-A2E6-DE4D84A44F2B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74E93-B767-E944-A8C3-0DD04F594E3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61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 smtClean="0">
                <a:ea typeface="+mn-ea"/>
                <a:cs typeface="+mn-cs"/>
              </a:rPr>
              <a:t>: name of file (e.g.,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 smtClean="0">
                <a:ea typeface="+mn-ea"/>
                <a:cs typeface="+mn-cs"/>
              </a:rPr>
              <a:t>: up to three characters, in double quotes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First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r/w/a</a:t>
            </a:r>
            <a:r>
              <a:rPr lang="en-US" b="1" dirty="0" smtClean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Second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rgbClr val="0000FF"/>
                </a:solidFill>
                <a:cs typeface="Courier New" pitchFamily="49" charset="0"/>
              </a:rPr>
              <a:t> (update mode)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Allows both reading and writing to same file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Third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 smtClean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If text files, characters </a:t>
            </a:r>
            <a:r>
              <a:rPr lang="en-US" u="sng" dirty="0" smtClean="0"/>
              <a:t>may</a:t>
            </a:r>
            <a:r>
              <a:rPr lang="en-US" dirty="0" smtClean="0"/>
              <a:t> be adapted to ASCII/Unicode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Binary files are just raw bytes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FILE address if successful; NULL otherwise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5F055A-78AD-A84B-ACD2-28C38A2B42F8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7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fclose</a:t>
            </a:r>
            <a:r>
              <a:rPr lang="en-US" b="1"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Closes a file</a:t>
            </a:r>
          </a:p>
          <a:p>
            <a:pPr lvl="1"/>
            <a:r>
              <a:rPr lang="en-US">
                <a:latin typeface="Arial" charset="0"/>
              </a:rPr>
              <a:t>Argument is address returned by </a:t>
            </a:r>
            <a:r>
              <a:rPr lang="en-US" b="1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</a:rPr>
              <a:t>Recommended for input files</a:t>
            </a:r>
          </a:p>
          <a:p>
            <a:r>
              <a:rPr lang="en-US">
                <a:latin typeface="Arial" charset="0"/>
              </a:rPr>
              <a:t>Required for output files </a:t>
            </a:r>
          </a:p>
          <a:p>
            <a:pPr lvl="1"/>
            <a:r>
              <a:rPr lang="en-US">
                <a:latin typeface="Arial" charset="0"/>
              </a:rPr>
              <a:t>O/S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4ECD62-5157-0A48-9B30-D8E429321006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9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D6D6B0-DB11-344E-A21A-13BA702D7139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4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calls: formatted I/O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fprintf(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0+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fprintf(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"x = %d", x);</a:t>
            </a:r>
          </a:p>
          <a:p>
            <a:endParaRPr lang="en-US">
              <a:latin typeface="Arial" charset="0"/>
              <a:cs typeface="Courier New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fscanf(</a:t>
            </a:r>
            <a:r>
              <a:rPr lang="en-US" sz="2200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sz="2200" i="1">
                <a:latin typeface="Arial" charset="0"/>
              </a:rPr>
              <a:t>, format_specifier, 0 or more variables</a:t>
            </a:r>
            <a:r>
              <a:rPr lang="en-US">
                <a:latin typeface="Courier New" charset="0"/>
                <a:cs typeface="Courier New" charset="0"/>
              </a:rPr>
              <a:t>)</a:t>
            </a:r>
          </a:p>
          <a:p>
            <a:r>
              <a:rPr lang="en-US" i="1">
                <a:solidFill>
                  <a:srgbClr val="0000FF"/>
                </a:solidFill>
                <a:latin typeface="Arial" charset="0"/>
                <a:cs typeface="Courier New" charset="0"/>
              </a:rPr>
              <a:t>file_handle</a:t>
            </a:r>
            <a:r>
              <a:rPr lang="en-US" i="1">
                <a:latin typeface="Arial" charset="0"/>
                <a:cs typeface="Courier New" charset="0"/>
              </a:rPr>
              <a:t>:</a:t>
            </a:r>
            <a:r>
              <a:rPr lang="en-US">
                <a:latin typeface="Arial" charset="0"/>
                <a:cs typeface="Courier New" charset="0"/>
              </a:rPr>
              <a:t> address returned by </a:t>
            </a:r>
            <a:r>
              <a:rPr lang="en-US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  <a:cs typeface="Courier New" charset="0"/>
              </a:rPr>
              <a:t>Other arguments are same as scanf()</a:t>
            </a:r>
          </a:p>
          <a:p>
            <a:r>
              <a:rPr lang="en-US">
                <a:latin typeface="Arial" charset="0"/>
                <a:cs typeface="Courier New" charset="0"/>
              </a:rPr>
              <a:t>Example: </a:t>
            </a:r>
            <a:r>
              <a:rPr lang="en-US" b="1">
                <a:latin typeface="Courier New" charset="0"/>
                <a:cs typeface="Courier New" charset="0"/>
              </a:rPr>
              <a:t>fscanf(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fp</a:t>
            </a:r>
            <a:r>
              <a:rPr lang="en-US" b="1">
                <a:latin typeface="Courier New" charset="0"/>
                <a:cs typeface="Courier New" charset="0"/>
              </a:rPr>
              <a:t>, "%d%d", &amp;a, &amp;b);</a:t>
            </a: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B62D9-5370-B44B-BFEF-79C9C4CDE7FF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ECFD07-42DF-5541-B6D1-49A890F60819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25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File I/O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program to:</a:t>
            </a:r>
          </a:p>
          <a:p>
            <a:pPr lvl="1"/>
            <a:r>
              <a:rPr lang="en-US">
                <a:latin typeface="Arial" charset="0"/>
              </a:rPr>
              <a:t>Read three integer values from the file </a:t>
            </a:r>
            <a:r>
              <a:rPr lang="en-US">
                <a:latin typeface="Courier New" charset="0"/>
                <a:cs typeface="Courier New" charset="0"/>
              </a:rPr>
              <a:t>myinput.txt</a:t>
            </a:r>
          </a:p>
          <a:p>
            <a:pPr lvl="1"/>
            <a:r>
              <a:rPr lang="en-US">
                <a:latin typeface="Arial" charset="0"/>
              </a:rPr>
              <a:t>Determine sum and average</a:t>
            </a:r>
          </a:p>
          <a:p>
            <a:pPr lvl="1"/>
            <a:r>
              <a:rPr lang="en-US">
                <a:latin typeface="Arial" charset="0"/>
              </a:rPr>
              <a:t>Write the original three values as well as the sum and average to the file </a:t>
            </a:r>
            <a:r>
              <a:rPr lang="en-US">
                <a:latin typeface="Courier New" charset="0"/>
                <a:cs typeface="Courier New" charset="0"/>
              </a:rPr>
              <a:t>myoutput.txt</a:t>
            </a:r>
          </a:p>
          <a:p>
            <a:r>
              <a:rPr lang="en-US">
                <a:latin typeface="Arial" charset="0"/>
                <a:cs typeface="Courier New" charset="0"/>
              </a:rPr>
              <a:t>Note that: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The program should exit if an error occurs in opening a file</a:t>
            </a:r>
          </a:p>
          <a:p>
            <a:pPr lvl="1"/>
            <a:endParaRPr lang="en-US">
              <a:latin typeface="Arial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32293-3E13-8F49-9232-70B849D3B8B1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B03BCB-345F-1347-BEE9-01D4372712C3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89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program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void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Input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Output file pointer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 x, y, z, sum;	// Input values and sum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double 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;		// Average of x, y, and 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Open input file, exit if error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myinput.txt","r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myinput.txt\n");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// Can actually open file as part of conditional statement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if ((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outfile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myoutput.txt","w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"))==NULL)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{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("Error opening myoutput.txt\n");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	return;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b="1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168633-F15C-8C4C-994C-96BBC52EA741}" type="datetime1">
              <a:rPr lang="en-US" sz="1200" smtClean="0">
                <a:latin typeface="Garamond" charset="0"/>
              </a:rPr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F2F601-F21C-0944-B237-EBBDF49CB6F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8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9138</TotalTime>
  <Words>907</Words>
  <Application>Microsoft Macintosh PowerPoint</Application>
  <PresentationFormat>On-screen Show (4:3)</PresentationFormat>
  <Paragraphs>197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File information</vt:lpstr>
      <vt:lpstr>File i/o function calls</vt:lpstr>
      <vt:lpstr>File i/o function calls</vt:lpstr>
      <vt:lpstr>Example of basic file function usage</vt:lpstr>
      <vt:lpstr>File i/o function calls: formatted I/O</vt:lpstr>
      <vt:lpstr>Example: File I/O</vt:lpstr>
      <vt:lpstr>The program (part 1)</vt:lpstr>
      <vt:lpstr>The program (part 2)</vt:lpstr>
      <vt:lpstr>File i/o function calls: unformatted I/O</vt:lpstr>
      <vt:lpstr>Unformatted I/O (cont.)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1723</cp:revision>
  <dcterms:created xsi:type="dcterms:W3CDTF">2006-04-03T05:03:01Z</dcterms:created>
  <dcterms:modified xsi:type="dcterms:W3CDTF">2016-12-09T02:30:17Z</dcterms:modified>
</cp:coreProperties>
</file>