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489" r:id="rId4"/>
    <p:sldId id="492" r:id="rId5"/>
    <p:sldId id="493" r:id="rId6"/>
    <p:sldId id="494" r:id="rId7"/>
    <p:sldId id="505" r:id="rId8"/>
    <p:sldId id="495" r:id="rId9"/>
    <p:sldId id="496" r:id="rId10"/>
    <p:sldId id="497" r:id="rId11"/>
    <p:sldId id="498" r:id="rId12"/>
    <p:sldId id="499" r:id="rId13"/>
    <p:sldId id="500" r:id="rId14"/>
    <p:sldId id="501" r:id="rId15"/>
    <p:sldId id="502" r:id="rId16"/>
    <p:sldId id="503" r:id="rId17"/>
    <p:sldId id="324" r:id="rId1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8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8BD281-B4A4-674A-89FB-542C470FB9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939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FAF71A-BB5A-8A4C-B00D-04CBBE690D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704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69B0CC9-64E1-9B46-9965-E22CD9C07077}" type="slidenum">
              <a:rPr lang="en-US"/>
              <a:pPr/>
              <a:t>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365E71-302C-6A45-85CC-58CE62176062}" type="datetime1">
              <a:rPr lang="en-US" smtClean="0"/>
              <a:t>12/2/16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327A0-7F2E-7641-AE83-1C1B970309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5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1C9A67-1312-5046-9B72-6C09111B6CA3}" type="datetime1">
              <a:rPr lang="en-US" smtClean="0"/>
              <a:t>12/2/16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A506AE-563B-0547-82C7-E2E52FF31A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7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B6FF01-36E0-404A-B9D8-8BC972D7E864}" type="datetime1">
              <a:rPr lang="en-US" smtClean="0"/>
              <a:t>12/2/16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564CA-C303-4947-935B-250FBCB71D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63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DF2010-1F5A-F54B-97C7-B345833B22EE}" type="datetime1">
              <a:rPr lang="en-US" smtClean="0"/>
              <a:t>12/2/16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308CC-503D-1740-9AC3-98EF872D5B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32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353693-B610-9245-80CC-BAB236913477}" type="datetime1">
              <a:rPr lang="en-US" smtClean="0"/>
              <a:t>12/2/16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7E1E2-A9ED-304C-8907-B88B6E8AA7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1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A0598A-CD18-9C4A-8036-9445171E4741}" type="datetime1">
              <a:rPr lang="en-US" smtClean="0"/>
              <a:t>12/2/16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3FD0AC-E4C5-8D4A-A8DE-DF5F74D252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8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9AD42B-0206-874B-9528-9DA7FAB88AF1}" type="datetime1">
              <a:rPr lang="en-US" smtClean="0"/>
              <a:t>12/2/16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038931-4941-BA48-A625-6DDC0B40E1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8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5195FD-798C-3C49-9297-5917301F3F1A}" type="datetime1">
              <a:rPr lang="en-US" smtClean="0"/>
              <a:t>12/2/16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890C12-6140-9C46-9C4E-3B076844E0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7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DF2DB8-E38D-374E-8816-7387E0B37672}" type="datetime1">
              <a:rPr lang="en-US" smtClean="0"/>
              <a:t>12/2/16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759C0D-813C-6941-A07E-64D664E177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2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23A91A-E663-4A47-AAD6-E778B70FDB8B}" type="datetime1">
              <a:rPr lang="en-US" smtClean="0"/>
              <a:t>12/2/16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D524B-1E3A-1B4E-8795-6F500B095B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C34B16-716C-0747-BD7A-96F92FAC8E99}" type="datetime1">
              <a:rPr lang="en-US" smtClean="0"/>
              <a:t>12/2/16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403F9-751E-0747-9293-18A78A07F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8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671D88-7B71-ED4B-B484-4872328FBECD}" type="datetime1">
              <a:rPr lang="en-US" smtClean="0"/>
              <a:t>12/2/16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F1A7A8-22CE-5843-AACA-30C502B964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4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F7F637-29A6-D746-A79B-78A7D9FDC25C}" type="datetime1">
              <a:rPr lang="en-US" smtClean="0"/>
              <a:t>12/2/16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6CFD61-1A50-0144-B520-6CB3EE12B5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7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81FD0A60-BABB-E24D-8EB5-EBE2365837D3}" type="datetime1">
              <a:rPr lang="en-US" smtClean="0"/>
              <a:t>12/2/16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8C0B9EAD-8B1F-5F4B-A6E3-DAD06230CC7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0" r:id="rId1"/>
    <p:sldLayoutId id="2147484878" r:id="rId2"/>
    <p:sldLayoutId id="2147484879" r:id="rId3"/>
    <p:sldLayoutId id="2147484880" r:id="rId4"/>
    <p:sldLayoutId id="2147484881" r:id="rId5"/>
    <p:sldLayoutId id="2147484882" r:id="rId6"/>
    <p:sldLayoutId id="2147484883" r:id="rId7"/>
    <p:sldLayoutId id="2147484884" r:id="rId8"/>
    <p:sldLayoutId id="2147484885" r:id="rId9"/>
    <p:sldLayoutId id="2147484886" r:id="rId10"/>
    <p:sldLayoutId id="2147484887" r:id="rId11"/>
    <p:sldLayoutId id="2147484888" r:id="rId12"/>
    <p:sldLayoutId id="2147484889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ECE </a:t>
            </a:r>
            <a:r>
              <a:rPr lang="en-US" sz="4600" dirty="0">
                <a:latin typeface="Garamond" charset="0"/>
              </a:rPr>
              <a:t>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33: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Dynamically allocated data structures: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Linked lists: </a:t>
            </a:r>
            <a:r>
              <a:rPr lang="en-US" dirty="0" smtClean="0">
                <a:latin typeface="Arial" charset="0"/>
              </a:rPr>
              <a:t>deleting</a:t>
            </a:r>
            <a:r>
              <a:rPr lang="en-US" dirty="0" smtClean="0">
                <a:latin typeface="Arial" charset="0"/>
              </a:rPr>
              <a:t>, keeping in order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Sorted 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124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</a:rPr>
              <a:t>Can ensure each item is sorted as </a:t>
            </a:r>
            <a:r>
              <a:rPr lang="en-US" sz="2600" dirty="0" smtClean="0">
                <a:latin typeface="Arial" charset="0"/>
              </a:rPr>
              <a:t>it’s </a:t>
            </a:r>
            <a:r>
              <a:rPr lang="en-US" sz="2600" dirty="0">
                <a:latin typeface="Arial" charset="0"/>
              </a:rPr>
              <a:t>added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Slower item insertion, but faster search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</a:rPr>
              <a:t>Not easy with arrays: must move existing data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</a:rPr>
              <a:t>Keeping linked list sorted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Find appropriate location</a:t>
            </a: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Often done by going </a:t>
            </a:r>
            <a:r>
              <a:rPr lang="en-US" sz="1900" dirty="0" smtClean="0">
                <a:latin typeface="Arial" charset="0"/>
              </a:rPr>
              <a:t>“past” </a:t>
            </a:r>
            <a:r>
              <a:rPr lang="en-US" sz="1900" dirty="0">
                <a:latin typeface="Arial" charset="0"/>
              </a:rPr>
              <a:t>appropriate spot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Modify pointers</a:t>
            </a: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Node before correct spot points to new node</a:t>
            </a: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New node points to node after correct spot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6097EEC-5C2F-DA44-B210-AFA0A3DBA3D2}" type="datetime1">
              <a:rPr lang="en-US" smtClean="0">
                <a:latin typeface="Garamond" charset="0"/>
              </a:rPr>
              <a:t>12/2/16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14E1A75-5047-484D-87AE-8623F6D212A4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  <p:pic>
        <p:nvPicPr>
          <p:cNvPr id="9223" name="Picture 2" descr="CPT-LinkedLists-addingnode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267200"/>
            <a:ext cx="6351588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Content Placeholder 2"/>
          <p:cNvSpPr txBox="1">
            <a:spLocks/>
          </p:cNvSpPr>
          <p:nvPr/>
        </p:nvSpPr>
        <p:spPr bwMode="auto">
          <a:xfrm>
            <a:off x="639763" y="5867400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669925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2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None/>
            </a:pPr>
            <a:r>
              <a:rPr lang="en-US" sz="1400" i="1"/>
              <a:t>Image source: http://en.wikipedia.org/wiki/Linked_list</a:t>
            </a:r>
          </a:p>
        </p:txBody>
      </p:sp>
    </p:spTree>
    <p:extLst>
      <p:ext uri="{BB962C8B-B14F-4D97-AF65-F5344CB8AC3E}">
        <p14:creationId xmlns:p14="http://schemas.microsoft.com/office/powerpoint/2010/main" val="3228058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Write functions for: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Adding item to sorted list: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2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addSortedNode</a:t>
            </a:r>
            <a:r>
              <a:rPr lang="en-US" sz="2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*list, </a:t>
            </a:r>
            <a:r>
              <a:rPr lang="en-US" sz="24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v);</a:t>
            </a:r>
            <a:endParaRPr lang="en-US" sz="2400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addNode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as a starting point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Instead of adding node at beginning, find appropriate place in list and then add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Function </a:t>
            </a:r>
            <a:r>
              <a:rPr lang="en-US" dirty="0"/>
              <a:t>should return pointer to start of list after it has been modified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Finding item in sorted list: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da-DK" sz="2400" b="1" dirty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da-DK" sz="2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*findSortedNode(</a:t>
            </a:r>
            <a:r>
              <a:rPr lang="da-DK" sz="2400" b="1" dirty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da-DK" sz="2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*list, </a:t>
            </a:r>
            <a:r>
              <a:rPr lang="da-DK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da-DK" sz="2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v</a:t>
            </a:r>
            <a:r>
              <a:rPr lang="da-DK" sz="2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Use</a:t>
            </a:r>
            <a:r>
              <a:rPr lang="en-US" b="1" dirty="0" smtClean="0"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findNode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as starting point—should perform same operation, but more efficiently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Function </a:t>
            </a:r>
            <a:r>
              <a:rPr lang="en-US" dirty="0"/>
              <a:t>should return pointer to node if found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Return NULL otherwise</a:t>
            </a:r>
          </a:p>
          <a:p>
            <a:pPr lvl="2">
              <a:buFont typeface="Wingdings" pitchFamily="2" charset="2"/>
              <a:buChar char="n"/>
              <a:defRPr/>
            </a:pPr>
            <a:endParaRPr lang="en-US" b="1" dirty="0" smtClean="0"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AD5B671-3752-E145-9504-7F70B73338F0}" type="datetime1">
              <a:rPr lang="en-US" smtClean="0">
                <a:latin typeface="Garamond" charset="0"/>
              </a:rPr>
              <a:t>12/2/16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F765892-C395-3A41-B81E-CD511FE45088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606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dirty="0" smtClean="0">
                <a:ea typeface="+mj-ea"/>
              </a:rPr>
              <a:t>Going from </a:t>
            </a:r>
            <a:r>
              <a:rPr lang="en-US" altLang="en-US" dirty="0" err="1" smtClean="0">
                <a:ea typeface="+mj-ea"/>
              </a:rPr>
              <a:t>findNode</a:t>
            </a:r>
            <a:r>
              <a:rPr lang="en-US" altLang="en-US" dirty="0" smtClean="0">
                <a:ea typeface="+mj-ea"/>
              </a:rPr>
              <a:t> </a:t>
            </a:r>
            <a:r>
              <a:rPr lang="en-US" altLang="en-US" dirty="0" smtClean="0">
                <a:ea typeface="+mj-ea"/>
                <a:sym typeface="Wingdings" panose="05000000000000000000" pitchFamily="2" charset="2"/>
              </a:rPr>
              <a:t> </a:t>
            </a:r>
            <a:r>
              <a:rPr lang="en-US" altLang="en-US" dirty="0" err="1" smtClean="0">
                <a:ea typeface="+mj-ea"/>
                <a:sym typeface="Wingdings" panose="05000000000000000000" pitchFamily="2" charset="2"/>
              </a:rPr>
              <a:t>findSortedNode</a:t>
            </a:r>
            <a:endParaRPr lang="en-US" altLang="en-US" dirty="0" smtClean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92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200" dirty="0" smtClean="0">
                <a:highlight>
                  <a:srgbClr val="FFFFFF"/>
                </a:highlight>
                <a:ea typeface="+mn-ea"/>
                <a:cs typeface="Courier New" pitchFamily="49" charset="0"/>
              </a:rPr>
              <a:t>Original </a:t>
            </a:r>
            <a:r>
              <a:rPr lang="en-US" sz="2200" dirty="0" err="1" smtClean="0">
                <a:highlight>
                  <a:srgbClr val="FFFFFF"/>
                </a:highlight>
                <a:ea typeface="+mn-ea"/>
                <a:cs typeface="Courier New" pitchFamily="49" charset="0"/>
              </a:rPr>
              <a:t>findNode</a:t>
            </a:r>
            <a:r>
              <a:rPr lang="en-US" sz="2200" dirty="0" smtClean="0">
                <a:highlight>
                  <a:srgbClr val="FFFFFF"/>
                </a:highlight>
                <a:ea typeface="+mn-ea"/>
                <a:cs typeface="Courier New" pitchFamily="49" charset="0"/>
              </a:rPr>
              <a:t>() function below; how can we change search to make it slightly more efficient?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200" b="1" dirty="0">
              <a:solidFill>
                <a:srgbClr val="2B91AF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2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findNode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2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22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LLnode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*n;</a:t>
            </a:r>
          </a:p>
          <a:p>
            <a:pPr marL="327025" lvl="1" indent="0">
              <a:buFont typeface="Wingdings" pitchFamily="2" charset="2"/>
              <a:buNone/>
              <a:defRPr/>
            </a:pP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sz="2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  </a:t>
            </a:r>
            <a:r>
              <a:rPr lang="en-US" sz="2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Start with first node</a:t>
            </a: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327025" lvl="1" indent="0">
              <a:buFont typeface="Wingdings" pitchFamily="2" charset="2"/>
              <a:buNone/>
              <a:defRPr/>
            </a:pP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u="sng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200" b="1" u="sng" dirty="0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(n != </a:t>
            </a:r>
            <a:r>
              <a:rPr lang="en-US" sz="2200" b="1" u="sng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200" b="1" u="sng" dirty="0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{   </a:t>
            </a:r>
            <a:r>
              <a:rPr lang="en-US" sz="2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Search until after 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  last node</a:t>
            </a: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679450" lvl="2" indent="0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(n-&gt;value == </a:t>
            </a:r>
            <a:r>
              <a:rPr lang="en-US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v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   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Data found--return n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679450" lvl="2" indent="0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return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n;</a:t>
            </a:r>
          </a:p>
          <a:p>
            <a:pPr marL="679450" lvl="2" indent="0"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 = n-&gt;next;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If you get here, data wasn't found</a:t>
            </a: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sz="2200" b="1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E6A3169-4D08-BE4D-B69E-63F124A973C2}" type="datetime1">
              <a:rPr lang="en-US" smtClean="0">
                <a:latin typeface="Garamond" charset="0"/>
              </a:rPr>
              <a:t>12/2/16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CFD3584-24C2-6043-BF78-AACF20C51735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776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dirty="0" smtClean="0">
                <a:ea typeface="+mj-ea"/>
              </a:rPr>
              <a:t>Going from </a:t>
            </a:r>
            <a:r>
              <a:rPr lang="en-US" altLang="en-US" dirty="0" err="1" smtClean="0">
                <a:ea typeface="+mj-ea"/>
              </a:rPr>
              <a:t>findNode</a:t>
            </a:r>
            <a:r>
              <a:rPr lang="en-US" altLang="en-US" dirty="0" smtClean="0">
                <a:ea typeface="+mj-ea"/>
              </a:rPr>
              <a:t> </a:t>
            </a:r>
            <a:r>
              <a:rPr lang="en-US" altLang="en-US" dirty="0" smtClean="0">
                <a:ea typeface="+mj-ea"/>
                <a:sym typeface="Wingdings" panose="05000000000000000000" pitchFamily="2" charset="2"/>
              </a:rPr>
              <a:t> </a:t>
            </a:r>
            <a:r>
              <a:rPr lang="en-US" altLang="en-US" dirty="0" err="1" smtClean="0">
                <a:ea typeface="+mj-ea"/>
                <a:sym typeface="Wingdings" panose="05000000000000000000" pitchFamily="2" charset="2"/>
              </a:rPr>
              <a:t>findSortedNode</a:t>
            </a:r>
            <a:endParaRPr lang="en-US" altLang="en-US" dirty="0" smtClean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925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2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findSortedNode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2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22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LLnode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*n;</a:t>
            </a:r>
          </a:p>
          <a:p>
            <a:pPr marL="327025" lvl="1" indent="0">
              <a:buFont typeface="Wingdings" pitchFamily="2" charset="2"/>
              <a:buNone/>
              <a:defRPr/>
            </a:pP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sz="2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  </a:t>
            </a:r>
            <a:r>
              <a:rPr lang="en-US" sz="2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Start with first node</a:t>
            </a: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327025" lvl="1" indent="0">
              <a:buFont typeface="Wingdings" pitchFamily="2" charset="2"/>
              <a:buNone/>
              <a:defRPr/>
            </a:pP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200" b="1" dirty="0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((</a:t>
            </a:r>
            <a:r>
              <a:rPr lang="en-US" sz="2200" b="1" dirty="0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 != </a:t>
            </a:r>
            <a:r>
              <a:rPr lang="en-US" sz="22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NULL) </a:t>
            </a:r>
            <a:r>
              <a:rPr lang="en-US" sz="2200" b="1" u="sng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&amp;&amp; (n-&gt;value &lt;= v)</a:t>
            </a:r>
            <a:r>
              <a:rPr lang="en-US" sz="22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{   </a:t>
            </a: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679450" lvl="2" indent="0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(n-&gt;value == </a:t>
            </a:r>
            <a:r>
              <a:rPr lang="en-US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v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   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Data found--return n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679450" lvl="2" indent="0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return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n;</a:t>
            </a:r>
          </a:p>
          <a:p>
            <a:pPr marL="679450" lvl="2" indent="0"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 = n-&gt;next;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If you get here, data wasn't found</a:t>
            </a: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sz="2200" b="1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CEA16D9-C590-204B-8225-BE82F4FB2B8D}" type="datetime1">
              <a:rPr lang="en-US" smtClean="0">
                <a:latin typeface="Garamond" charset="0"/>
              </a:rPr>
              <a:t>12/2/16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33E93CA-0093-3647-A136-EAE9569B6BBC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815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Adding item to sorted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6525"/>
          </a:xfrm>
          <a:extLst/>
        </p:spPr>
        <p:txBody>
          <a:bodyPr>
            <a:normAutofit fontScale="700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8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28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addSortedNode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8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28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highlight>
                  <a:srgbClr val="FFFFFF"/>
                </a:highlight>
                <a:ea typeface="+mn-ea"/>
                <a:cs typeface="Courier New" pitchFamily="49" charset="0"/>
              </a:rPr>
              <a:t>(See web for full function)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800" dirty="0" smtClean="0">
              <a:ea typeface="+mn-ea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ea typeface="+mn-ea"/>
              </a:rPr>
              <a:t>Dynamically allocate space for </a:t>
            </a:r>
            <a:r>
              <a:rPr lang="en-US" b="1" dirty="0" err="1" smtClean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newNode</a:t>
            </a:r>
            <a:r>
              <a:rPr lang="en-US" dirty="0" smtClean="0">
                <a:ea typeface="+mn-ea"/>
              </a:rPr>
              <a:t> (same as basic add function)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</a:endParaRPr>
          </a:p>
          <a:p>
            <a:pPr marL="514350" indent="-514350">
              <a:buFont typeface="+mj-lt"/>
              <a:buAutoNum type="arabicPeriod" startAt="2"/>
              <a:defRPr/>
            </a:pPr>
            <a:r>
              <a:rPr lang="en-US" dirty="0" smtClean="0">
                <a:ea typeface="+mn-ea"/>
              </a:rPr>
              <a:t>Need two pointers--one for current item, one for previous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LLnode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*cur = 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800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LLnode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8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8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344487" lvl="1" indent="0">
              <a:buFont typeface="Wingdings" pitchFamily="2" charset="2"/>
              <a:buNone/>
              <a:defRPr/>
            </a:pPr>
            <a:endParaRPr lang="en-US" sz="4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 startAt="2"/>
              <a:defRPr/>
            </a:pPr>
            <a:r>
              <a:rPr lang="en-US" dirty="0" smtClean="0">
                <a:ea typeface="+mn-ea"/>
              </a:rPr>
              <a:t>Search list until you either 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find appropriate spot </a:t>
            </a:r>
            <a:r>
              <a:rPr lang="en-US" dirty="0" smtClean="0">
                <a:ea typeface="+mn-ea"/>
              </a:rPr>
              <a:t>or hit end, moving both pointers each time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((cur != </a:t>
            </a:r>
            <a:r>
              <a:rPr lang="en-US" sz="28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 &amp;&amp; </a:t>
            </a:r>
            <a:r>
              <a:rPr lang="en-US" sz="2800" b="1" dirty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(cur-&gt;value </a:t>
            </a:r>
            <a:r>
              <a:rPr lang="en-US" sz="28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&lt; v</a:t>
            </a:r>
            <a:r>
              <a:rPr lang="en-US" sz="2800" b="1" dirty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= cur;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	cur 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= cur-&gt;next;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 startAt="2"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195BDC4-3CDB-6E40-83F3-C113A39FEB89}" type="datetime1">
              <a:rPr lang="en-US" smtClean="0">
                <a:latin typeface="Garamond" charset="0"/>
              </a:rPr>
              <a:t>12/2/16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62D47AF-112B-CB4E-A1DB-16575AFE31FF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449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Adding item to sorted list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77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Once you’ve found appropriate spot, must ensure that: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Previous node points to new node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New node points to next node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</a:endParaRPr>
          </a:p>
          <a:p>
            <a:pPr marL="514350" indent="-514350">
              <a:buFont typeface="+mj-lt"/>
              <a:buAutoNum type="arabicPeriod" startAt="4"/>
              <a:defRPr/>
            </a:pPr>
            <a:r>
              <a:rPr lang="en-US" dirty="0" smtClean="0">
                <a:ea typeface="+mn-ea"/>
              </a:rPr>
              <a:t>Case 1: New node goes at start of list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8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28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&gt;next = cur;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	list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8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 startAt="4"/>
              <a:defRPr/>
            </a:pPr>
            <a:r>
              <a:rPr lang="en-US" dirty="0" smtClean="0">
                <a:ea typeface="+mn-ea"/>
              </a:rPr>
              <a:t>Case 2: New node goes in middle (or at end) of list</a:t>
            </a:r>
            <a:endParaRPr lang="en-US" dirty="0" smtClean="0">
              <a:ea typeface="+mn-ea"/>
              <a:sym typeface="Wingdings" panose="05000000000000000000" pitchFamily="2" charset="2"/>
            </a:endParaRP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&gt;next = </a:t>
            </a:r>
            <a:r>
              <a:rPr lang="en-US" sz="28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&gt;next = cur;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4B589AE-602B-634E-85B4-2C7EAE845B5C}" type="datetime1">
              <a:rPr lang="en-US" smtClean="0">
                <a:latin typeface="Garamond" charset="0"/>
              </a:rPr>
              <a:t>12/2/16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04A318A-D5C6-1341-BB86-EF847E1EDC8E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020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Program 9</a:t>
            </a:r>
            <a:r>
              <a:rPr lang="en-US" dirty="0" smtClean="0">
                <a:latin typeface="Garamond" charset="0"/>
              </a:rPr>
              <a:t> </a:t>
            </a:r>
            <a:r>
              <a:rPr lang="en-US" dirty="0">
                <a:latin typeface="Garamond" charset="0"/>
              </a:rPr>
              <a:t>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err="1" smtClean="0">
                <a:ea typeface="+mn-ea"/>
              </a:rPr>
              <a:t>DLList</a:t>
            </a:r>
            <a:r>
              <a:rPr lang="en-US" dirty="0" smtClean="0">
                <a:ea typeface="+mn-ea"/>
              </a:rPr>
              <a:t> structure: pointers to first and last nodes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Main program starts with </a:t>
            </a:r>
            <a:r>
              <a:rPr lang="en-US" dirty="0" err="1" smtClean="0"/>
              <a:t>DLList</a:t>
            </a:r>
            <a:r>
              <a:rPr lang="en-US" dirty="0" smtClean="0"/>
              <a:t> structure in which both pointers are NULL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DLL </a:t>
            </a:r>
            <a:r>
              <a:rPr lang="en-US" dirty="0" smtClean="0">
                <a:ea typeface="+mn-ea"/>
                <a:sym typeface="Wingdings" panose="05000000000000000000" pitchFamily="2" charset="2"/>
              </a:rPr>
              <a:t> more pointers to change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anose="05000000000000000000" pitchFamily="2" charset="2"/>
              </a:rPr>
              <a:t>Adding to list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ym typeface="Wingdings" panose="05000000000000000000" pitchFamily="2" charset="2"/>
              </a:rPr>
              <a:t>Must dynamically allocate space for string to add it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ym typeface="Wingdings" panose="05000000000000000000" pitchFamily="2" charset="2"/>
              </a:rPr>
              <a:t>Make sure that </a:t>
            </a:r>
            <a:r>
              <a:rPr lang="en-US" dirty="0" err="1" smtClean="0">
                <a:sym typeface="Wingdings" panose="05000000000000000000" pitchFamily="2" charset="2"/>
              </a:rPr>
              <a:t>prev</a:t>
            </a:r>
            <a:r>
              <a:rPr lang="en-US" dirty="0" smtClean="0">
                <a:sym typeface="Wingdings" panose="05000000000000000000" pitchFamily="2" charset="2"/>
              </a:rPr>
              <a:t> &amp; next pointers are set in all appropriate nodes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anose="05000000000000000000" pitchFamily="2" charset="2"/>
              </a:rPr>
              <a:t>New node, previous node, next node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Special cases for empty list, first node, and last node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Deleting from list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Previous &amp; next nodes must point past node to be removed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Special cases for first node, last node, and list with </a:t>
            </a:r>
            <a:r>
              <a:rPr lang="en-US" smtClean="0"/>
              <a:t>one item</a:t>
            </a:r>
            <a:endParaRPr lang="en-US" dirty="0" smtClean="0"/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Make sure you free string before freeing node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Finding, printing: similar to basic linked list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04CC941-EC35-674E-B3EF-D1C576013CA7}" type="datetime1">
              <a:rPr lang="en-US" smtClean="0">
                <a:latin typeface="Garamond" charset="0"/>
              </a:rPr>
              <a:t>12/2/16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76B7B8D-46CD-384A-9E0F-0572086C9505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6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Next time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>
                <a:latin typeface="Arial" charset="0"/>
              </a:rPr>
              <a:t>File I/O</a:t>
            </a:r>
            <a:endParaRPr lang="en-US" sz="2400" dirty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28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Reminders:</a:t>
            </a:r>
          </a:p>
          <a:p>
            <a:pPr lvl="1"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You </a:t>
            </a:r>
            <a:r>
              <a:rPr lang="en-US" b="1" u="sng" dirty="0">
                <a:solidFill>
                  <a:srgbClr val="000000"/>
                </a:solidFill>
                <a:latin typeface="Arial" charset="0"/>
              </a:rPr>
              <a:t>must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 e-mail me when:</a:t>
            </a:r>
          </a:p>
          <a:p>
            <a:pPr lvl="2"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You submit a late assignment</a:t>
            </a:r>
          </a:p>
          <a:p>
            <a:pPr lvl="2"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You submit a </a:t>
            </a:r>
            <a:r>
              <a:rPr lang="en-US" dirty="0" err="1">
                <a:solidFill>
                  <a:srgbClr val="000000"/>
                </a:solidFill>
                <a:latin typeface="Arial" charset="0"/>
              </a:rPr>
              <a:t>regrade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 lvl="1"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Please e-mail me if you are missing any grades</a:t>
            </a:r>
          </a:p>
          <a:p>
            <a:pPr lvl="1"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Program 6/7 </a:t>
            </a:r>
            <a:r>
              <a:rPr lang="en-US" dirty="0" err="1">
                <a:solidFill>
                  <a:srgbClr val="000000"/>
                </a:solidFill>
                <a:latin typeface="Arial" charset="0"/>
              </a:rPr>
              <a:t>regrades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 due 12/7</a:t>
            </a:r>
          </a:p>
          <a:p>
            <a:pPr lvl="1">
              <a:defRPr/>
            </a:pPr>
            <a:r>
              <a:rPr lang="en-US" dirty="0"/>
              <a:t>Program 9 due 12/9</a:t>
            </a:r>
          </a:p>
          <a:p>
            <a:pPr lvl="2"/>
            <a:r>
              <a:rPr lang="en-US" dirty="0"/>
              <a:t>Max late penalty will be -8</a:t>
            </a:r>
          </a:p>
          <a:p>
            <a:pPr lvl="1"/>
            <a:r>
              <a:rPr lang="en-US" dirty="0"/>
              <a:t>Thursday office hours back on </a:t>
            </a:r>
            <a:r>
              <a:rPr lang="en-US" dirty="0" smtClean="0"/>
              <a:t>until end </a:t>
            </a:r>
            <a:r>
              <a:rPr lang="en-US" smtClean="0"/>
              <a:t>of classes</a:t>
            </a:r>
            <a:endParaRPr lang="en-US" dirty="0"/>
          </a:p>
          <a:p>
            <a:pPr lvl="2">
              <a:lnSpc>
                <a:spcPct val="80000"/>
              </a:lnSpc>
            </a:pPr>
            <a:endParaRPr lang="en-US" sz="2000" dirty="0">
              <a:latin typeface="Arial" charset="0"/>
            </a:endParaRPr>
          </a:p>
          <a:p>
            <a:pPr lvl="2">
              <a:lnSpc>
                <a:spcPct val="80000"/>
              </a:lnSpc>
            </a:pPr>
            <a:endParaRPr lang="en-US" sz="2000" dirty="0">
              <a:latin typeface="Arial" charset="0"/>
            </a:endParaRPr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fld id="{8DA62183-04A7-5A46-9E55-171ECCD04B08}" type="datetime1">
              <a:rPr lang="en-US" sz="1200" smtClean="0"/>
              <a:t>12/2/16</a:t>
            </a:fld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fld id="{843FFED0-5613-D747-AC8F-CF84A7339BF4}" type="slidenum">
              <a:rPr lang="en-US" sz="1200"/>
              <a:pPr eaLnBrk="0" hangingPunct="0"/>
              <a:t>17</a:t>
            </a:fld>
            <a:endParaRPr lang="en-US" sz="12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Announcements/reminders</a:t>
            </a:r>
          </a:p>
          <a:p>
            <a:pPr lvl="1"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You </a:t>
            </a:r>
            <a:r>
              <a:rPr lang="en-US" b="1" u="sng" dirty="0" smtClean="0">
                <a:solidFill>
                  <a:srgbClr val="000000"/>
                </a:solidFill>
                <a:latin typeface="Arial" charset="0"/>
              </a:rPr>
              <a:t>must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e-mail me when:</a:t>
            </a:r>
          </a:p>
          <a:p>
            <a:pPr lvl="2"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You submit a late assignment</a:t>
            </a:r>
          </a:p>
          <a:p>
            <a:pPr lvl="2"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You submit a regrade</a:t>
            </a:r>
          </a:p>
          <a:p>
            <a:pPr lvl="1"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Please e-mail me if you are missing any grades</a:t>
            </a:r>
          </a:p>
          <a:p>
            <a:pPr lvl="1"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Program 6/7 regrades due 12/7</a:t>
            </a:r>
          </a:p>
          <a:p>
            <a:pPr lvl="1">
              <a:defRPr/>
            </a:pPr>
            <a:r>
              <a:rPr lang="en-US" dirty="0" smtClean="0"/>
              <a:t>Program 9 due 12/9</a:t>
            </a:r>
          </a:p>
          <a:p>
            <a:pPr lvl="2"/>
            <a:r>
              <a:rPr lang="en-US" dirty="0" smtClean="0"/>
              <a:t>Max late penalty will be -8</a:t>
            </a:r>
          </a:p>
          <a:p>
            <a:pPr lvl="1"/>
            <a:r>
              <a:rPr lang="en-US" dirty="0" smtClean="0"/>
              <a:t>Thursday office hours back on until end of classes</a:t>
            </a:r>
          </a:p>
          <a:p>
            <a:r>
              <a:rPr lang="en-US" dirty="0" smtClean="0"/>
              <a:t>Today’s class</a:t>
            </a:r>
          </a:p>
          <a:p>
            <a:pPr lvl="1"/>
            <a:r>
              <a:rPr lang="en-US" dirty="0" smtClean="0"/>
              <a:t>Dynamically allocated data structures: linked lists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508BB58-6C93-DD4D-8A3E-6EA7AE5AB754}" type="datetime1">
              <a:rPr lang="en-US" sz="1200" smtClean="0"/>
              <a:t>12/2/16</a:t>
            </a:fld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33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3B20B38-DAD4-524E-BA8C-1CAA6086D639}" type="slidenum">
              <a:rPr lang="en-US" sz="1200" smtClean="0"/>
              <a:pPr/>
              <a:t>2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Linked </a:t>
            </a:r>
            <a:r>
              <a:rPr lang="en-US" dirty="0">
                <a:latin typeface="Garamond" charset="0"/>
              </a:rPr>
              <a:t>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Simple pointer-based structure: linked list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Each element (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node</a:t>
            </a:r>
            <a:r>
              <a:rPr lang="en-US" dirty="0" smtClean="0">
                <a:ea typeface="+mn-ea"/>
                <a:cs typeface="+mn-cs"/>
              </a:rPr>
              <a:t>) contains data + pointer to next element in list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Last element points to NULL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Program using list needs pointer to first node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400" i="1" dirty="0" smtClean="0">
                <a:ea typeface="+mn-ea"/>
                <a:cs typeface="+mn-cs"/>
              </a:rPr>
              <a:t>Image </a:t>
            </a:r>
            <a:r>
              <a:rPr lang="en-US" sz="1400" i="1" dirty="0">
                <a:ea typeface="+mn-ea"/>
                <a:cs typeface="+mn-cs"/>
              </a:rPr>
              <a:t>source: http://en.wikipedia.org/wiki/Linked_list</a:t>
            </a:r>
            <a:endParaRPr lang="en-US" sz="1400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E273795-2DC7-7647-AB74-188BB8379E10}" type="datetime1">
              <a:rPr lang="en-US" sz="1200" smtClean="0">
                <a:latin typeface="Garamond" charset="0"/>
              </a:rPr>
              <a:t>12/2/16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0937E6B-04AA-7844-845E-D8C993F61049}" type="slidenum">
              <a:rPr lang="en-US" sz="1200">
                <a:latin typeface="Garamond" charset="0"/>
              </a:rPr>
              <a:pPr/>
              <a:t>3</a:t>
            </a:fld>
            <a:endParaRPr lang="en-US" sz="1200">
              <a:latin typeface="Garamond" charset="0"/>
            </a:endParaRPr>
          </a:p>
        </p:txBody>
      </p:sp>
      <p:pic>
        <p:nvPicPr>
          <p:cNvPr id="8199" name="Picture 4" descr="Singly-linked-list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114800"/>
            <a:ext cx="7280275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3317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Write functions for: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Finding item in list: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2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findNode</a:t>
            </a:r>
            <a:r>
              <a:rPr lang="en-US" sz="2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*list, </a:t>
            </a:r>
            <a:r>
              <a:rPr lang="en-US" sz="24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v);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Function should return pointer to node if found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Return NULL otherwise</a:t>
            </a:r>
          </a:p>
          <a:p>
            <a:pPr lvl="2"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Removing item from list</a:t>
            </a:r>
          </a:p>
          <a:p>
            <a:pPr marL="6350" lvl="1" indent="0">
              <a:buFont typeface="Wingdings" pitchFamily="2" charset="2"/>
              <a:buNone/>
              <a:defRPr/>
            </a:pPr>
            <a:r>
              <a:rPr lang="sv-SE" sz="2400" b="1" dirty="0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LLnode</a:t>
            </a:r>
            <a:r>
              <a:rPr lang="sv-SE" sz="2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sv-SE" sz="2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*delNode(</a:t>
            </a:r>
            <a:r>
              <a:rPr lang="sv-SE" sz="2400" b="1" dirty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LLnode</a:t>
            </a:r>
            <a:r>
              <a:rPr lang="sv-SE" sz="2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*list, </a:t>
            </a:r>
            <a:r>
              <a:rPr lang="sv-SE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int</a:t>
            </a:r>
            <a:r>
              <a:rPr lang="sv-SE" sz="2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v);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Must </a:t>
            </a:r>
            <a:r>
              <a:rPr lang="en-US" dirty="0" err="1" smtClean="0"/>
              <a:t>deallocate</a:t>
            </a:r>
            <a:r>
              <a:rPr lang="en-US" dirty="0" smtClean="0"/>
              <a:t> space for deleted node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Function </a:t>
            </a:r>
            <a:r>
              <a:rPr lang="en-US" dirty="0"/>
              <a:t>should return pointer to </a:t>
            </a:r>
            <a:r>
              <a:rPr lang="en-US" dirty="0" smtClean="0"/>
              <a:t>start of list after it has been modified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Note: removing first element in list is special case</a:t>
            </a:r>
            <a:endParaRPr lang="en-US" dirty="0"/>
          </a:p>
          <a:p>
            <a:pPr marL="344487" lvl="1"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19FFFE8-EA4A-3249-B121-DB988C41288F}" type="datetime1">
              <a:rPr lang="en-US" sz="1200" smtClean="0">
                <a:latin typeface="Garamond" charset="0"/>
                <a:cs typeface="Arial" charset="0"/>
              </a:rPr>
              <a:t>12/2/16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A67D5C-5D63-1643-B14F-50DF988CE2C4}" type="slidenum">
              <a:rPr lang="en-US" sz="1200">
                <a:latin typeface="Garamond" charset="0"/>
                <a:cs typeface="Arial" charset="0"/>
              </a:rPr>
              <a:pPr/>
              <a:t>4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239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Finding item in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850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8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28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findNode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8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28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800" dirty="0" smtClean="0">
              <a:ea typeface="+mn-ea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ea typeface="+mn-ea"/>
              </a:rPr>
              <a:t>Create pointer to start of list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8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LLnode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*n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endParaRPr lang="en-US" sz="28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sz="28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ea typeface="+mn-ea"/>
              </a:rPr>
              <a:t>If pointer is NULL, stop looking for item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(n != </a:t>
            </a:r>
            <a:r>
              <a:rPr lang="en-US" sz="28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ea typeface="+mn-ea"/>
              </a:rPr>
              <a:t>Check element pointer currently points to</a:t>
            </a:r>
          </a:p>
          <a:p>
            <a:pPr marL="841375" lvl="1" indent="-514350">
              <a:buFont typeface="+mj-lt"/>
              <a:buAutoNum type="alphaLcPeriod"/>
              <a:defRPr/>
            </a:pPr>
            <a:r>
              <a:rPr lang="en-US" dirty="0" smtClean="0"/>
              <a:t>If it’s a match, return pointer</a:t>
            </a:r>
          </a:p>
          <a:p>
            <a:pPr marL="679450" lvl="2" indent="0">
              <a:buFont typeface="Wingdings" pitchFamily="2" charset="2"/>
              <a:buNone/>
              <a:defRPr/>
            </a:pPr>
            <a:r>
              <a:rPr lang="en-US" dirty="0"/>
              <a:t>	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(n-&gt;value == 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v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679450" lvl="2" indent="0"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 return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endParaRPr lang="en-US" dirty="0" smtClean="0"/>
          </a:p>
          <a:p>
            <a:pPr marL="841375" lvl="1" indent="-514350">
              <a:buFont typeface="+mj-lt"/>
              <a:buAutoNum type="alphaLcPeriod"/>
              <a:defRPr/>
            </a:pPr>
            <a:r>
              <a:rPr lang="en-US" dirty="0" smtClean="0"/>
              <a:t>If not, go to next element in list and repeat (2)</a:t>
            </a:r>
          </a:p>
          <a:p>
            <a:pPr marL="679450" lvl="2" indent="0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n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= n-&gt;next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endParaRPr lang="en-US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ea typeface="+mn-ea"/>
              </a:rPr>
              <a:t>If at end of loop, item wasn’t found—return NULL</a:t>
            </a: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ADC4F6C-C2B9-5149-BD2C-2F9BB9A54FEB}" type="datetime1">
              <a:rPr lang="en-US" sz="1200" smtClean="0">
                <a:latin typeface="Garamond" charset="0"/>
                <a:cs typeface="Arial" charset="0"/>
              </a:rPr>
              <a:t>12/2/16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466DB0C-ADB4-0E41-AF53-64447EE1C2E5}" type="slidenum">
              <a:rPr lang="en-US" sz="1200">
                <a:latin typeface="Garamond" charset="0"/>
                <a:cs typeface="Arial" charset="0"/>
              </a:rPr>
              <a:pPr/>
              <a:t>5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217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925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2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findNode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2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22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LLnode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*n;</a:t>
            </a:r>
          </a:p>
          <a:p>
            <a:pPr marL="327025" lvl="1" indent="0">
              <a:buFont typeface="Wingdings" pitchFamily="2" charset="2"/>
              <a:buNone/>
              <a:defRPr/>
            </a:pP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sz="2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  </a:t>
            </a:r>
            <a:r>
              <a:rPr lang="en-US" sz="2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Start with first node</a:t>
            </a: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327025" lvl="1" indent="0">
              <a:buFont typeface="Wingdings" pitchFamily="2" charset="2"/>
              <a:buNone/>
              <a:defRPr/>
            </a:pP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(n != </a:t>
            </a:r>
            <a:r>
              <a:rPr lang="en-US" sz="22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{   </a:t>
            </a:r>
            <a:r>
              <a:rPr lang="en-US" sz="2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Search until after 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  last node</a:t>
            </a: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679450" lvl="2" indent="0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(n-&gt;value == </a:t>
            </a:r>
            <a:r>
              <a:rPr lang="en-US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v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   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Data found--return n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679450" lvl="2" indent="0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return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n;</a:t>
            </a:r>
          </a:p>
          <a:p>
            <a:pPr marL="679450" lvl="2" indent="0"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 = n-&gt;next;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If you get here, data wasn't found</a:t>
            </a: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sz="2200" b="1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04D6F5A-F5D4-144A-93A3-FD572675C713}" type="datetime1">
              <a:rPr lang="en-US" sz="1200" smtClean="0">
                <a:latin typeface="Garamond" charset="0"/>
                <a:cs typeface="Arial" charset="0"/>
              </a:rPr>
              <a:t>12/2/16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A04F3F2-CCFE-1C4C-8736-8B380FE4B14C}" type="slidenum">
              <a:rPr lang="en-US" sz="1200">
                <a:latin typeface="Garamond" charset="0"/>
                <a:cs typeface="Arial" charset="0"/>
              </a:rPr>
              <a:pPr/>
              <a:t>6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243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delNode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Clr>
                <a:schemeClr val="accent1"/>
              </a:buClr>
              <a:buSzPct val="65000"/>
              <a:buNone/>
            </a:pPr>
            <a:r>
              <a:rPr lang="sv-SE" sz="2400" b="1" dirty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LLnode</a:t>
            </a:r>
            <a:r>
              <a:rPr lang="sv-SE" sz="2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*delNode(</a:t>
            </a:r>
            <a:r>
              <a:rPr lang="sv-SE" sz="2400" b="1" dirty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LLnode</a:t>
            </a:r>
            <a:r>
              <a:rPr lang="sv-SE" sz="2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*list, </a:t>
            </a:r>
            <a:r>
              <a:rPr lang="sv-SE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int</a:t>
            </a:r>
            <a:r>
              <a:rPr lang="sv-SE" sz="2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v);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E8367-D492-3141-AEE4-C6ECD8D03423}" type="datetime1">
              <a:rPr lang="en-US" smtClean="0"/>
              <a:t>12/2/16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D0AC-E4C5-8D4A-A8DE-DF5F74D2523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369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Deleting item from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850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8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28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delNode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8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28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800" dirty="0" smtClean="0">
              <a:ea typeface="+mn-ea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ea typeface="+mn-ea"/>
              </a:rPr>
              <a:t>Need 2 pointers—one for current node, one for previous—because removing node requires you to change prev. node to point past current one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LLnode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*cur = 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800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LLnode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8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8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4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ea typeface="+mn-ea"/>
              </a:rPr>
              <a:t>Search list until you either find item or hit end, moving both pointers each time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((cur != </a:t>
            </a:r>
            <a:r>
              <a:rPr lang="en-US" sz="28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 &amp;&amp; (cur-&gt;value != 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)) {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= cur;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	cur 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= cur-&gt;next;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2DB519E-86B1-0C4B-9718-5E0BE4D93D26}" type="datetime1">
              <a:rPr lang="en-US" sz="1200" smtClean="0">
                <a:latin typeface="Garamond" charset="0"/>
                <a:cs typeface="Arial" charset="0"/>
              </a:rPr>
              <a:t>12/2/16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C862AC-6BE6-6141-B859-DF5404F1B47C}" type="slidenum">
              <a:rPr lang="en-US" sz="1200">
                <a:latin typeface="Garamond" charset="0"/>
                <a:cs typeface="Arial" charset="0"/>
              </a:rPr>
              <a:pPr/>
              <a:t>8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309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Deleting item from list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 startAt="3"/>
              <a:defRPr/>
            </a:pPr>
            <a:r>
              <a:rPr lang="en-US" dirty="0" smtClean="0">
                <a:ea typeface="+mn-ea"/>
              </a:rPr>
              <a:t>Case 1: Data wasn’t found </a:t>
            </a:r>
            <a:r>
              <a:rPr lang="en-US" dirty="0" smtClean="0">
                <a:ea typeface="+mn-ea"/>
                <a:sym typeface="Wingdings" panose="05000000000000000000" pitchFamily="2" charset="2"/>
              </a:rPr>
              <a:t> </a:t>
            </a:r>
            <a:r>
              <a:rPr lang="en-US" dirty="0" smtClean="0">
                <a:ea typeface="+mn-ea"/>
              </a:rPr>
              <a:t>return unchanged list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(cur == </a:t>
            </a:r>
            <a:r>
              <a:rPr lang="en-US" sz="28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</a:endParaRPr>
          </a:p>
          <a:p>
            <a:pPr marL="514350" indent="-514350">
              <a:buFont typeface="+mj-lt"/>
              <a:buAutoNum type="arabicPeriod" startAt="3"/>
              <a:defRPr/>
            </a:pPr>
            <a:r>
              <a:rPr lang="en-US" dirty="0" smtClean="0">
                <a:ea typeface="+mn-ea"/>
              </a:rPr>
              <a:t>Case 2a: Data was found in first node </a:t>
            </a:r>
            <a:r>
              <a:rPr lang="en-US" dirty="0" smtClean="0">
                <a:ea typeface="+mn-ea"/>
                <a:sym typeface="Wingdings" panose="05000000000000000000" pitchFamily="2" charset="2"/>
              </a:rPr>
              <a:t> beginning of list will be current 2</a:t>
            </a:r>
            <a:r>
              <a:rPr lang="en-US" baseline="30000" dirty="0" smtClean="0">
                <a:ea typeface="+mn-ea"/>
                <a:sym typeface="Wingdings" panose="05000000000000000000" pitchFamily="2" charset="2"/>
              </a:rPr>
              <a:t>nd</a:t>
            </a:r>
            <a:r>
              <a:rPr lang="en-US" dirty="0" smtClean="0">
                <a:ea typeface="+mn-ea"/>
                <a:sym typeface="Wingdings" panose="05000000000000000000" pitchFamily="2" charset="2"/>
              </a:rPr>
              <a:t> node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8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28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-&gt;next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514350" indent="-514350">
              <a:buFont typeface="+mj-lt"/>
              <a:buAutoNum type="arabicPeriod" startAt="3"/>
              <a:defRPr/>
            </a:pPr>
            <a:endParaRPr lang="en-US" dirty="0" smtClean="0">
              <a:ea typeface="+mn-ea"/>
            </a:endParaRPr>
          </a:p>
          <a:p>
            <a:pPr marL="514350" indent="-514350">
              <a:buFont typeface="+mj-lt"/>
              <a:buAutoNum type="arabicPeriod" startAt="3"/>
              <a:defRPr/>
            </a:pPr>
            <a:r>
              <a:rPr lang="en-US" dirty="0" smtClean="0">
                <a:ea typeface="+mn-ea"/>
              </a:rPr>
              <a:t>Case 2b: Data found elsewhere </a:t>
            </a:r>
            <a:r>
              <a:rPr lang="en-US" dirty="0" smtClean="0">
                <a:ea typeface="+mn-ea"/>
                <a:sym typeface="Wingdings" panose="05000000000000000000" pitchFamily="2" charset="2"/>
              </a:rPr>
              <a:t> previous node points past node to be removed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sz="28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&gt;next = cur-&gt;next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344487" lvl="1" indent="0">
              <a:buFont typeface="Wingdings" pitchFamily="2" charset="2"/>
              <a:buNone/>
              <a:defRPr/>
            </a:pPr>
            <a:endParaRPr lang="en-US" sz="2800" b="1" dirty="0" smtClean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31812" indent="-514350">
              <a:buFont typeface="+mj-lt"/>
              <a:buAutoNum type="arabicPeriod" startAt="3"/>
              <a:defRPr/>
            </a:pPr>
            <a:r>
              <a:rPr lang="en-US" sz="3200" dirty="0" smtClean="0">
                <a:solidFill>
                  <a:srgbClr val="000000"/>
                </a:solidFill>
                <a:highlight>
                  <a:srgbClr val="FFFFFF"/>
                </a:highlight>
                <a:ea typeface="+mn-ea"/>
                <a:cs typeface="Courier New" panose="02070309020205020404" pitchFamily="49" charset="0"/>
              </a:rPr>
              <a:t>Remove node holding data, then return list</a:t>
            </a:r>
            <a:endParaRPr lang="en-US" sz="3200" dirty="0">
              <a:solidFill>
                <a:srgbClr val="000000"/>
              </a:solidFill>
              <a:highlight>
                <a:srgbClr val="FFFFFF"/>
              </a:highlight>
              <a:ea typeface="+mn-ea"/>
              <a:cs typeface="Courier New" panose="02070309020205020404" pitchFamily="49" charset="0"/>
            </a:endParaRP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free(cur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return list;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F82695-DDB3-1049-933B-82171A926133}" type="datetime1">
              <a:rPr lang="en-US" sz="1200" smtClean="0">
                <a:latin typeface="Garamond" charset="0"/>
                <a:cs typeface="Arial" charset="0"/>
              </a:rPr>
              <a:t>12/2/16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84C79CD-9976-4249-B3A0-1B7875615771}" type="slidenum">
              <a:rPr lang="en-US" sz="1200">
                <a:latin typeface="Garamond" charset="0"/>
                <a:cs typeface="Arial" charset="0"/>
              </a:rPr>
              <a:pPr/>
              <a:t>9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205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8666</TotalTime>
  <Words>1308</Words>
  <Application>Microsoft Macintosh PowerPoint</Application>
  <PresentationFormat>On-screen Show (4:3)</PresentationFormat>
  <Paragraphs>253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Edge</vt:lpstr>
      <vt:lpstr>EECE.2160 ECE Application Programming</vt:lpstr>
      <vt:lpstr>Lecture outline</vt:lpstr>
      <vt:lpstr>Review: Linked list</vt:lpstr>
      <vt:lpstr>Examples</vt:lpstr>
      <vt:lpstr>Finding item in list</vt:lpstr>
      <vt:lpstr>Solution</vt:lpstr>
      <vt:lpstr>Illustrating delNode()</vt:lpstr>
      <vt:lpstr>Deleting item from list</vt:lpstr>
      <vt:lpstr>Deleting item from list (continued)</vt:lpstr>
      <vt:lpstr>Sorted linked list</vt:lpstr>
      <vt:lpstr>Examples</vt:lpstr>
      <vt:lpstr>Going from findNode  findSortedNode</vt:lpstr>
      <vt:lpstr>Going from findNode  findSortedNode</vt:lpstr>
      <vt:lpstr>Adding item to sorted list</vt:lpstr>
      <vt:lpstr>Adding item to sorted list (continued)</vt:lpstr>
      <vt:lpstr>Program 9 notes</vt:lpstr>
      <vt:lpstr>Next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16.216 ECE Application Programming</dc:title>
  <dc:creator>geigerm</dc:creator>
  <cp:lastModifiedBy>Michael Geiger</cp:lastModifiedBy>
  <cp:revision>1718</cp:revision>
  <dcterms:created xsi:type="dcterms:W3CDTF">2006-04-03T05:03:01Z</dcterms:created>
  <dcterms:modified xsi:type="dcterms:W3CDTF">2016-12-02T20:06:58Z</dcterms:modified>
</cp:coreProperties>
</file>