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477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324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A1026-06C3-234A-B0F4-437D02F8705E}" type="datetime1">
              <a:rPr lang="en-US" smtClean="0"/>
              <a:t>11/22/16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69122-BD6F-F340-82B3-8ADF09BF996A}" type="datetime1">
              <a:rPr lang="en-US" smtClean="0"/>
              <a:t>11/22/16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E7E34-6D93-D743-97E2-1DD39B15C056}" type="datetime1">
              <a:rPr lang="en-US" smtClean="0"/>
              <a:t>11/22/16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3C5EC-78BB-284C-AD7B-F3AC60AF06DD}" type="datetime1">
              <a:rPr lang="en-US" smtClean="0"/>
              <a:t>11/22/16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84566-AD28-7C49-A84F-7CB8E6B94193}" type="datetime1">
              <a:rPr lang="en-US" smtClean="0"/>
              <a:t>11/22/16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F4411-AC82-7A49-8713-959B6D6312F3}" type="datetime1">
              <a:rPr lang="en-US" smtClean="0"/>
              <a:t>11/22/16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36E7B-233F-2349-969C-9052E5E31035}" type="datetime1">
              <a:rPr lang="en-US" smtClean="0"/>
              <a:t>11/22/16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C90D3-A260-B344-A189-37F4FAD2D450}" type="datetime1">
              <a:rPr lang="en-US" smtClean="0"/>
              <a:t>11/22/16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654B9-001F-2F42-A291-F357C5B81C36}" type="datetime1">
              <a:rPr lang="en-US" smtClean="0"/>
              <a:t>11/22/16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DB5C6-C683-B744-AE57-AF06806C7C14}" type="datetime1">
              <a:rPr lang="en-US" smtClean="0"/>
              <a:t>11/22/16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964B1-7047-CC4E-8C80-395B9341D6FC}" type="datetime1">
              <a:rPr lang="en-US" smtClean="0"/>
              <a:t>11/22/16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18670-E645-C34E-8327-796D6B7414EC}" type="datetime1">
              <a:rPr lang="en-US" smtClean="0"/>
              <a:t>11/22/16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87889-DF2E-EC4B-A743-1ED9307F906C}" type="datetime1">
              <a:rPr lang="en-US" smtClean="0"/>
              <a:t>11/22/16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2330008-D2B9-D142-82E9-E78DFC64814E}" type="datetime1">
              <a:rPr lang="en-US" smtClean="0"/>
              <a:t>11/22/16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&amp;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29: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 memory allocation (continued)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Dynamic allocation and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7925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use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+mn-cs"/>
              </a:rPr>
              <a:t> to get # bytes in structure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Examples (using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struct</a:t>
            </a:r>
            <a:r>
              <a:rPr lang="en-US" dirty="0" smtClean="0">
                <a:ea typeface="+mn-ea"/>
                <a:cs typeface="+mn-cs"/>
              </a:rPr>
              <a:t>):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 =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n;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("Enter array size: ");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C733D9-F6B1-2142-A940-9B43857F910E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FE480A-AF24-6C4B-B229-20D9932F19CE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9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structures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structure: way of storing and organizing data </a:t>
            </a:r>
          </a:p>
          <a:p>
            <a:pPr lvl="1"/>
            <a:r>
              <a:rPr lang="en-US">
                <a:latin typeface="Arial" charset="0"/>
              </a:rPr>
              <a:t>Arrays are one relatively inefficient example</a:t>
            </a:r>
          </a:p>
          <a:p>
            <a:r>
              <a:rPr lang="en-US">
                <a:latin typeface="Arial" charset="0"/>
              </a:rPr>
              <a:t>Other structures designed to optimize:</a:t>
            </a:r>
          </a:p>
          <a:p>
            <a:pPr lvl="1"/>
            <a:r>
              <a:rPr lang="en-US">
                <a:latin typeface="Arial" charset="0"/>
              </a:rPr>
              <a:t>Organizing / sorting data</a:t>
            </a:r>
          </a:p>
          <a:p>
            <a:pPr lvl="1"/>
            <a:r>
              <a:rPr lang="en-US">
                <a:latin typeface="Arial" charset="0"/>
              </a:rPr>
              <a:t>Adding new data</a:t>
            </a:r>
          </a:p>
          <a:p>
            <a:pPr lvl="1"/>
            <a:r>
              <a:rPr lang="en-US">
                <a:latin typeface="Arial" charset="0"/>
              </a:rPr>
              <a:t>Removing unwanted data</a:t>
            </a:r>
          </a:p>
          <a:p>
            <a:pPr lvl="1"/>
            <a:r>
              <a:rPr lang="en-US">
                <a:latin typeface="Arial" charset="0"/>
              </a:rPr>
              <a:t>Searching for data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99DF52-DB4A-A544-BB97-7272BF0961DF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70D0FB-DC39-F844-ABEB-0B4D4EBA9D3D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Pointer-based data structures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Many structures extensively use pointers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Each element within structure contains data + pointer(s) to one or more other elements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Usually functions for common operations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new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Dynamically allocate new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Modify appropriate pointer(s) in other element(s) to point to new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Set pointer(s) in new element to point to other(s)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Delete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Modify pointer(s) in other element(s) so they don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altLang="ja-JP" sz="2000">
                <a:latin typeface="Arial" charset="0"/>
              </a:rPr>
              <a:t>t point to element being removed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Deallocate removed element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Find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Follow pointers to move from one element to next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9AAEE1-B2EF-234C-8CB4-AF4DF6150089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68BF63-7511-B64D-85B0-BC3415162FF7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0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C317FB-AB67-1B47-8ECB-C838E6C99A3C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31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typedef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800" b="1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 </a:t>
            </a:r>
            <a:r>
              <a:rPr lang="en-US" sz="2800" b="1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 </a:t>
            </a:r>
            <a:r>
              <a:rPr lang="en-US" sz="28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>
                <a:latin typeface="Courier New" charset="0"/>
                <a:cs typeface="Courier New" charset="0"/>
              </a:rPr>
              <a:t>;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name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before (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40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after (</a:t>
            </a:r>
            <a:r>
              <a:rPr lang="en-US" sz="24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8E3704-3B14-D347-AC02-14E908090D4E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3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525E0-7DDB-0542-A874-460277EC68DC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functions for: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 item in list: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should return pointer to node if found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NULL otherwise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Removing item from list</a:t>
            </a: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sv-SE" sz="2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*delNode(</a:t>
            </a:r>
            <a:r>
              <a:rPr lang="sv-SE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*list, </a:t>
            </a:r>
            <a:r>
              <a:rPr lang="sv-SE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v);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Must </a:t>
            </a:r>
            <a:r>
              <a:rPr lang="en-US" dirty="0" err="1" smtClean="0"/>
              <a:t>deallocate</a:t>
            </a:r>
            <a:r>
              <a:rPr lang="en-US" dirty="0" smtClean="0"/>
              <a:t> space for deleted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</a:t>
            </a:r>
            <a:r>
              <a:rPr lang="en-US" dirty="0" smtClean="0"/>
              <a:t>start of list after it has been modified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Note: removing first element in list is special case</a:t>
            </a:r>
            <a:endParaRPr lang="en-US" dirty="0"/>
          </a:p>
          <a:p>
            <a:pPr marL="344487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36DB09-AA75-1A47-AAB9-2DBF5FD1FAAB}" type="datetime1">
              <a:rPr lang="en-US" sz="1200" smtClean="0">
                <a:latin typeface="Garamond" charset="0"/>
                <a:cs typeface="Arial" charset="0"/>
              </a:rPr>
              <a:t>11/22/16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A67D5C-5D63-1643-B14F-50DF988CE2C4}" type="slidenum">
              <a:rPr lang="en-US" sz="1200">
                <a:latin typeface="Garamond" charset="0"/>
                <a:cs typeface="Arial" charset="0"/>
              </a:rPr>
              <a:pPr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3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Finding item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Create pointer to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pointer is NULL, stop looking for item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Check element pointer currently points to</a:t>
            </a:r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it’s a match, return pointer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not, go to next element in list and repeat (2)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n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 n-&gt;next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at end of loop, item wasn’t found—return NULL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0BB10C-8B3A-604A-B1AD-7E9415E5E6D1}" type="datetime1">
              <a:rPr lang="en-US" sz="1200" smtClean="0">
                <a:latin typeface="Garamond" charset="0"/>
                <a:cs typeface="Arial" charset="0"/>
              </a:rPr>
              <a:t>11/22/16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66DB0C-ADB4-0E41-AF53-64447EE1C2E5}" type="slidenum">
              <a:rPr lang="en-US" sz="1200">
                <a:latin typeface="Garamond" charset="0"/>
                <a:cs typeface="Arial" charset="0"/>
              </a:rPr>
              <a:pPr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1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Search until after 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  last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42DCBE-C381-494F-9625-0C80ACFEE22B}" type="datetime1">
              <a:rPr lang="en-US" sz="1200" smtClean="0">
                <a:latin typeface="Garamond" charset="0"/>
                <a:cs typeface="Arial" charset="0"/>
              </a:rPr>
              <a:t>11/22/16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04F3F2-CCFE-1C4C-8736-8B380FE4B14C}" type="slidenum">
              <a:rPr lang="en-US" sz="1200">
                <a:latin typeface="Garamond" charset="0"/>
                <a:cs typeface="Arial" charset="0"/>
              </a:rPr>
              <a:pPr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43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Need 2 pointers—one for current node, one for previous—because removing node requires you to change prev. node to point past current one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Search list until you either find item 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(cur-&gt;value !=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7C9879-C138-E04C-8211-A71DDF374E6E}" type="datetime1">
              <a:rPr lang="en-US" sz="1200" smtClean="0">
                <a:latin typeface="Garamond" charset="0"/>
                <a:cs typeface="Arial" charset="0"/>
              </a:rPr>
              <a:t>11/22/16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862AC-6BE6-6141-B859-DF5404F1B47C}" type="slidenum">
              <a:rPr lang="en-US" sz="1200">
                <a:latin typeface="Garamond" charset="0"/>
                <a:cs typeface="Arial" charset="0"/>
              </a:rPr>
              <a:pPr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0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Program 6/7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regrades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due 12/2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Program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8 due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11/30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 smtClean="0"/>
              <a:t>Program 9 to be posted; due 12/7</a:t>
            </a:r>
          </a:p>
          <a:p>
            <a:pPr lvl="2"/>
            <a:r>
              <a:rPr lang="en-US" dirty="0" smtClean="0"/>
              <a:t>Max late penalty will be -8</a:t>
            </a:r>
            <a:endParaRPr lang="en-US" dirty="0" smtClean="0"/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Dynamic memory allocation</a:t>
            </a: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Dynamic memory allocation examples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4C06AD-9CBD-BD42-B36A-AF307549CD01}" type="datetime1">
              <a:rPr lang="en-US" sz="1200" smtClean="0"/>
              <a:t>11/22/16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1: Data wasn’t found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</a:t>
            </a:r>
            <a:r>
              <a:rPr lang="en-US" dirty="0" smtClean="0">
                <a:ea typeface="+mn-ea"/>
              </a:rPr>
              <a:t>return unchanged list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(cur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2a: Data was found in first node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beginning of list will be current 2</a:t>
            </a:r>
            <a:r>
              <a:rPr lang="en-US" baseline="30000" dirty="0" smtClean="0">
                <a:ea typeface="+mn-ea"/>
                <a:sym typeface="Wingdings" panose="05000000000000000000" pitchFamily="2" charset="2"/>
              </a:rPr>
              <a:t>nd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 node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2b: Data found elsewhere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previous node points past node to be removed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1812" indent="-514350">
              <a:buFont typeface="+mj-lt"/>
              <a:buAutoNum type="arabicPeriod" startAt="3"/>
              <a:defRPr/>
            </a:pP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anose="02070309020205020404" pitchFamily="49" charset="0"/>
              </a:rPr>
              <a:t>Remove node holding data, then return list</a:t>
            </a:r>
            <a:endParaRPr lang="en-US" sz="3200" dirty="0">
              <a:solidFill>
                <a:srgbClr val="000000"/>
              </a:solidFill>
              <a:highlight>
                <a:srgbClr val="FFFFFF"/>
              </a:highlight>
              <a:ea typeface="+mn-ea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free(cur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 list;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307849-A043-B444-BD26-ECD5FB702145}" type="datetime1">
              <a:rPr lang="en-US" sz="1200" smtClean="0">
                <a:latin typeface="Garamond" charset="0"/>
                <a:cs typeface="Arial" charset="0"/>
              </a:rPr>
              <a:t>11/22/16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4C79CD-9976-4249-B3A0-1B7875615771}" type="slidenum">
              <a:rPr lang="en-US" sz="1200">
                <a:latin typeface="Garamond" charset="0"/>
                <a:cs typeface="Arial" charset="0"/>
              </a:rPr>
              <a:pPr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0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Dynamically allocated data </a:t>
            </a:r>
            <a:r>
              <a:rPr lang="en-US" sz="2800" dirty="0" smtClean="0">
                <a:latin typeface="Arial" charset="0"/>
              </a:rPr>
              <a:t>structures (cont.)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Program 6/7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regrades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due 12/2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Program 8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11/30</a:t>
            </a:r>
          </a:p>
          <a:p>
            <a:pPr lvl="1"/>
            <a:r>
              <a:rPr lang="en-US" dirty="0"/>
              <a:t>Program 9 to be posted; due 12/7</a:t>
            </a:r>
          </a:p>
          <a:p>
            <a:pPr lvl="2"/>
            <a:r>
              <a:rPr lang="en-US" dirty="0"/>
              <a:t>Max late penalty will be -8</a:t>
            </a: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92CD0FA2-A299-9E49-9122-EEAD3D8F9437}" type="datetime1">
              <a:rPr lang="en-US" sz="1200" smtClean="0"/>
              <a:t>11/22/16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21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AD7CEA-AFE2-0F4F-93A5-44B57F988537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C8698E-0742-CC47-A930-B95A80E894D0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1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Deallocating memory: 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 dynamically allocated memory should be </a:t>
            </a:r>
            <a:r>
              <a:rPr lang="en-US" dirty="0" err="1" smtClean="0">
                <a:ea typeface="+mn-ea"/>
                <a:cs typeface="+mn-cs"/>
              </a:rPr>
              <a:t>deallocated</a:t>
            </a:r>
            <a:r>
              <a:rPr lang="en-US" dirty="0" smtClean="0">
                <a:ea typeface="+mn-ea"/>
                <a:cs typeface="+mn-cs"/>
              </a:rPr>
              <a:t> when you are done using 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Returns memory to list of free storage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Once freed, program should not use 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  <a:cs typeface="+mn-cs"/>
              </a:rPr>
              <a:t>Deallocation</a:t>
            </a:r>
            <a:r>
              <a:rPr lang="en-US" dirty="0" smtClean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free(void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Example: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  <a:endParaRPr lang="en-US" dirty="0" smtClean="0"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free(p);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8A3274-E93E-6847-8A59-D97C5C5CA99D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CB397-4397-CE4D-B6CD-75621925164F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0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One common use of dynamic allocation: arrays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determine array size, then create space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to get # bytes per element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Array notation can be used with pointers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n;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("Enter n: 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*)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 n;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++)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4565CE-AEAB-FB4E-8F5F-2661958785AF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95E1FE-029B-0940-8523-9EC788964DC3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57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what does program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4987925"/>
          </a:xfrm>
          <a:extLst/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7;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(n,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             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(i = 0; i &lt; n; i++)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 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3;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   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 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extLst/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n = 6;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*)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, </a:t>
            </a:r>
            <a:endParaRPr lang="en-US" sz="36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	    n *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6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for</a:t>
            </a:r>
            <a:r>
              <a:rPr lang="nn-NO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(i = 0; i &lt; n; i++) {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 = 10 - 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"%d "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3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);</a:t>
            </a: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36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6BD4C5-1841-DA48-8727-2DA7175D8CFA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9E9139-60E6-684A-B65F-3A0ED8BC2042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4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Output: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0 0 0 0 0 0 0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 </a:t>
            </a:r>
            <a:r>
              <a:rPr lang="en-US" smtClean="0">
                <a:latin typeface="Courier New" pitchFamily="49" charset="0"/>
                <a:ea typeface="+mn-ea"/>
                <a:cs typeface="Courier New" pitchFamily="49" charset="0"/>
              </a:rPr>
              <a:t>1 4 10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9 8 7 6 5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174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19D345-BAC7-6447-A880-9388D9E38170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17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AAC1D1-5108-5044-A96A-26E4280A4C83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2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Pitfalls: memory leaks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Changing pointers leaves inaccessible blocks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p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q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q;</a:t>
            </a:r>
            <a:endParaRPr lang="en-US" sz="26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Block originally accessed by p is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altLang="ja-JP" sz="2600">
                <a:latin typeface="Arial" charset="0"/>
              </a:rPr>
              <a:t>garbage</a:t>
            </a:r>
            <a:r>
              <a:rPr lang="ja-JP" altLang="en-US" sz="2600">
                <a:latin typeface="Arial" charset="0"/>
              </a:rPr>
              <a:t>”</a:t>
            </a:r>
            <a:endParaRPr lang="en-US" altLang="ja-JP" sz="26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Won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be deallocated—wasted space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Solution: free memory before changing pointer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q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free(p);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q;</a:t>
            </a:r>
            <a:endParaRPr lang="en-US" sz="26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BBCDC4-C638-8B4F-B16A-5940D5B0D3A8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A18191-30BE-684E-B81D-248CBBAA035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5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Pitfalls: dangling pointers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charset="0"/>
                <a:cs typeface="Courier New" charset="0"/>
              </a:rPr>
              <a:t>free()</a:t>
            </a:r>
            <a:r>
              <a:rPr lang="en-US">
                <a:latin typeface="Arial" charset="0"/>
              </a:rPr>
              <a:t> doesn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change pointer</a:t>
            </a:r>
          </a:p>
          <a:p>
            <a:pPr lvl="1"/>
            <a:r>
              <a:rPr lang="en-US">
                <a:latin typeface="Arial" charset="0"/>
              </a:rPr>
              <a:t>Only returns space to free list</a:t>
            </a:r>
          </a:p>
          <a:p>
            <a:r>
              <a:rPr lang="en-US">
                <a:latin typeface="Arial" charset="0"/>
              </a:rPr>
              <a:t>Pointer is left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dangling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Holds address that shouldn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be accessed</a:t>
            </a:r>
          </a:p>
          <a:p>
            <a:r>
              <a:rPr lang="en-US">
                <a:latin typeface="Arial" charset="0"/>
              </a:rPr>
              <a:t>Solution: assign new value to pointer</a:t>
            </a:r>
          </a:p>
          <a:p>
            <a:pPr lvl="1"/>
            <a:r>
              <a:rPr lang="en-US">
                <a:latin typeface="Arial" charset="0"/>
              </a:rPr>
              <a:t>Could reassign immediately (as in previous slide)</a:t>
            </a:r>
          </a:p>
          <a:p>
            <a:pPr lvl="1"/>
            <a:r>
              <a:rPr lang="en-US">
                <a:latin typeface="Arial" charset="0"/>
              </a:rPr>
              <a:t>Otherwise, set to NULL</a:t>
            </a:r>
          </a:p>
          <a:p>
            <a:pPr lvl="1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free(p);</a:t>
            </a:r>
          </a:p>
          <a:p>
            <a:pPr lvl="1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 = NULL;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225ACC-3F70-6245-9DA9-60F205BA2E80}" type="datetime1">
              <a:rPr lang="en-US" sz="1200" smtClean="0">
                <a:latin typeface="Garamond" charset="0"/>
              </a:rPr>
              <a:t>11/22/16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30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C06FE2-F5CC-8B45-BEE4-62D7B3BD6BB3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5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8324</TotalTime>
  <Words>1134</Words>
  <Application>Microsoft Macintosh PowerPoint</Application>
  <PresentationFormat>On-screen Show (4:3)</PresentationFormat>
  <Paragraphs>313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EECE.2160 ECE Application Programming</vt:lpstr>
      <vt:lpstr>Lecture outline</vt:lpstr>
      <vt:lpstr>Review: dynamic memory allocation</vt:lpstr>
      <vt:lpstr>Deallocating memory: free()</vt:lpstr>
      <vt:lpstr>Application: arrays</vt:lpstr>
      <vt:lpstr>Example: what does program print?</vt:lpstr>
      <vt:lpstr>Solution</vt:lpstr>
      <vt:lpstr>Pitfalls: memory leaks</vt:lpstr>
      <vt:lpstr>Pitfalls: dangling pointers</vt:lpstr>
      <vt:lpstr>Dynamic allocation and structures</vt:lpstr>
      <vt:lpstr>Data structures</vt:lpstr>
      <vt:lpstr>Pointer-based data structures</vt:lpstr>
      <vt:lpstr>Linked list</vt:lpstr>
      <vt:lpstr>Linked list definition</vt:lpstr>
      <vt:lpstr>Adding to list</vt:lpstr>
      <vt:lpstr>Examples</vt:lpstr>
      <vt:lpstr>Finding item in list</vt:lpstr>
      <vt:lpstr>Solution</vt:lpstr>
      <vt:lpstr>Deleting item from list</vt:lpstr>
      <vt:lpstr>Deleting item from list (continued)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1682</cp:revision>
  <dcterms:created xsi:type="dcterms:W3CDTF">2006-04-03T05:03:01Z</dcterms:created>
  <dcterms:modified xsi:type="dcterms:W3CDTF">2016-11-22T14:59:01Z</dcterms:modified>
</cp:coreProperties>
</file>