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521" r:id="rId4"/>
    <p:sldId id="531" r:id="rId5"/>
    <p:sldId id="522" r:id="rId6"/>
    <p:sldId id="523" r:id="rId7"/>
    <p:sldId id="524" r:id="rId8"/>
    <p:sldId id="525" r:id="rId9"/>
    <p:sldId id="532" r:id="rId10"/>
    <p:sldId id="533" r:id="rId11"/>
    <p:sldId id="534" r:id="rId12"/>
    <p:sldId id="410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48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1943A36D-41F9-4A4C-BBC2-CDEBA1258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3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500FADD-53EE-D848-976B-F480426A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27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732A1B-BEC8-1046-A252-74306207955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60DA4A-722A-5C40-99B7-D0CECA1CEDB0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45747-DE5B-6846-821A-B19D0B925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5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78014-A893-554D-802E-A6D8C34FB609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BC1C3-55A5-BE49-AD0C-D4FA9F612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0D084-F2BD-DE4C-9EA4-F29D9704E14B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DE68-BF85-444A-A980-8678CC449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1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2B2EF-DF57-B94D-B442-F71410AA4FFF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74EE-A1C6-1247-A8D0-62924430E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7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77D47-2820-7147-928C-D32E12328722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7DE34-7332-E34D-A685-548F94C41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DC83-0CCC-8A4C-91E5-FD34BB923731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73DA3-9146-9847-8040-14D6F13C1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DEDCC-1A69-4E40-84FC-15EC2F634D3B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4CD4-0C90-054E-82F1-FC07A4068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5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8868-8604-2C47-AC39-49C2520E1CDD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1C72-FD69-FC42-A457-F15FE7580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47C95-EB07-FC4C-B574-5494909E105F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C9E7-D7B8-0D40-8646-292226E62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ACECA-BFBF-FE49-AE7F-D86D15B543D1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F91A-C63D-8642-82BC-4856D0A11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ADB68-2EB5-B744-B078-DC14101808DE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28CC-558C-3A45-851C-B8686CECC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7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4949A-7747-3941-A512-F8CF0EF69D98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D94A3-1AB4-CB4C-9FD5-AC3EAAE1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8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34AFA-239F-C142-A160-57F01164A7A3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4BEA7-2F8F-DB4B-BECE-E58CA262B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E20E5A16-DA0E-014C-8AEE-D45EF2BF87D9}" type="datetime1">
              <a:rPr lang="en-US"/>
              <a:pPr>
                <a:defRPr/>
              </a:pPr>
              <a:t>11/1/16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847DCD74-54EF-0F4A-81D0-427355E0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  <p:sldLayoutId id="214748484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24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string.h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  <a:cs typeface="+mn-cs"/>
              </a:rPr>
              <a:t> library: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Copying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const char *source);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const char *source,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cs typeface="Courier New" pitchFamily="49" charset="0"/>
              </a:rPr>
              <a:t>strncpy</a:t>
            </a:r>
            <a:r>
              <a:rPr lang="en-US" smtClean="0">
                <a:cs typeface="Courier New" pitchFamily="49" charset="0"/>
              </a:rPr>
              <a:t>() not </a:t>
            </a:r>
            <a:r>
              <a:rPr lang="en-US" dirty="0" smtClean="0">
                <a:cs typeface="Courier New" pitchFamily="49" charset="0"/>
              </a:rPr>
              <a:t>guaranteed to add null terminator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*s2, 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Character-by-character comparison of character values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Returns 0 if s1 == s2, 1 if s1 &gt; s2, -1 if s1 &lt; s2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36E9B2-26E5-8D41-A9CB-61FF4C6818AA}" type="datetime1">
              <a:rPr lang="en-US" sz="1200">
                <a:latin typeface="Garamond" charset="0"/>
              </a:rPr>
              <a:pPr eaLnBrk="1" hangingPunct="1"/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1BCDD1-CF9F-3146-B3FE-6E55E0D2637C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1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Returns # characters before </a:t>
            </a:r>
            <a:r>
              <a:rPr lang="ja-JP" altLang="en-US" sz="2400">
                <a:latin typeface="Courier New" charset="0"/>
                <a:cs typeface="Courier New" charset="0"/>
              </a:rPr>
              <a:t>‘</a:t>
            </a:r>
            <a:r>
              <a:rPr lang="en-US" altLang="ja-JP" sz="2400">
                <a:latin typeface="Courier New" charset="0"/>
                <a:cs typeface="Courier New" charset="0"/>
              </a:rPr>
              <a:t>\0</a:t>
            </a:r>
            <a:r>
              <a:rPr lang="ja-JP" altLang="en-US" sz="2400">
                <a:latin typeface="Courier New" charset="0"/>
                <a:cs typeface="Courier New" charset="0"/>
              </a:rPr>
              <a:t>’</a:t>
            </a:r>
            <a:endParaRPr lang="en-US" altLang="ja-JP" sz="24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latin typeface="Arial" charset="0"/>
                <a:cs typeface="Courier New" charset="0"/>
              </a:rPr>
              <a:t>“</a:t>
            </a:r>
            <a:r>
              <a:rPr lang="en-US" altLang="ja-JP" sz="2800">
                <a:latin typeface="Arial" charset="0"/>
                <a:cs typeface="Courier New" charset="0"/>
              </a:rPr>
              <a:t>Add</a:t>
            </a:r>
            <a:r>
              <a:rPr lang="ja-JP" altLang="en-US" sz="2800">
                <a:latin typeface="Arial" charset="0"/>
                <a:cs typeface="Courier New" charset="0"/>
              </a:rPr>
              <a:t>”</a:t>
            </a:r>
            <a:r>
              <a:rPr lang="en-US" altLang="ja-JP" sz="2800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Returns </a:t>
            </a:r>
            <a:r>
              <a:rPr lang="en-US" sz="2400">
                <a:latin typeface="Courier New" charset="0"/>
                <a:cs typeface="Courier New" charset="0"/>
              </a:rPr>
              <a:t>dest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cs typeface="Courier New" charset="0"/>
              </a:rPr>
              <a:t>strncat() guaranteed to add null terminator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23AF0B-71F6-8F42-BB6B-CE6BA1BDB54C}" type="datetime1">
              <a:rPr lang="en-US" sz="1200">
                <a:latin typeface="Garamond" charset="0"/>
              </a:rPr>
              <a:pPr eaLnBrk="1" hangingPunct="1"/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0D8EDD-5401-B945-B370-F7CD33B5D56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2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2—</a:t>
            </a:r>
            <a:r>
              <a:rPr lang="en-US" u="sng" dirty="0">
                <a:latin typeface="Arial" charset="0"/>
              </a:rPr>
              <a:t>please be on time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6 due 11/7</a:t>
            </a:r>
          </a:p>
          <a:p>
            <a:pPr lvl="1"/>
            <a:r>
              <a:rPr lang="en-US" dirty="0">
                <a:latin typeface="Arial" charset="0"/>
              </a:rPr>
              <a:t>Exam 2 in class 11/4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2C6F59-C5E5-FF4E-95A3-575AD68305AF}" type="datetime1">
              <a:rPr lang="en-US" sz="1200">
                <a:latin typeface="Garamond" charset="0"/>
              </a:rPr>
              <a:pPr eaLnBrk="1" hangingPunct="1"/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293174-DA4C-3F4D-9A3A-AD237B6CAAE3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6 due </a:t>
            </a:r>
            <a:r>
              <a:rPr lang="en-US" dirty="0" smtClean="0">
                <a:latin typeface="Arial" charset="0"/>
              </a:rPr>
              <a:t>11/7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2 in class </a:t>
            </a:r>
            <a:r>
              <a:rPr lang="en-US" dirty="0" smtClean="0">
                <a:latin typeface="Arial" charset="0"/>
              </a:rPr>
              <a:t>11/4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lecture: Exam 2 Preview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5EB07F-B0E5-2A48-B34F-46F742721617}" type="datetime1">
              <a:rPr lang="en-US" sz="1200">
                <a:latin typeface="Garamond" charset="0"/>
              </a:rPr>
              <a:pPr eaLnBrk="1" hangingPunct="1"/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B2655B-23BD-6D45-90BA-8DEDC391BA0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Allowed one 8.5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x 11</a:t>
            </a:r>
            <a:r>
              <a:rPr lang="ja-JP" altLang="en-US" sz="2800" dirty="0">
                <a:latin typeface="Arial" charset="0"/>
              </a:rPr>
              <a:t>”</a:t>
            </a:r>
            <a:r>
              <a:rPr lang="en-US" altLang="ja-JP" sz="2800" dirty="0">
                <a:latin typeface="Arial" charset="0"/>
              </a:rPr>
              <a:t> double-sided note sheet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Exam will last 50 minutes</a:t>
            </a:r>
          </a:p>
          <a:p>
            <a:r>
              <a:rPr lang="en-US" dirty="0">
                <a:latin typeface="Arial" charset="0"/>
              </a:rPr>
              <a:t>Covers material starting after Exam 1, through lecture 21 (lectures 12-</a:t>
            </a:r>
            <a:r>
              <a:rPr lang="en-US" dirty="0" smtClean="0">
                <a:latin typeface="Arial" charset="0"/>
              </a:rPr>
              <a:t>16, 18-23)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Same </a:t>
            </a:r>
            <a:r>
              <a:rPr lang="en-US" sz="2800" dirty="0">
                <a:latin typeface="Arial" charset="0"/>
              </a:rPr>
              <a:t>general format as Exam 1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1 multiple </a:t>
            </a:r>
            <a:r>
              <a:rPr lang="en-US" sz="2400" dirty="0" smtClean="0">
                <a:latin typeface="Arial" charset="0"/>
              </a:rPr>
              <a:t>choice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(strings)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1 code </a:t>
            </a:r>
            <a:r>
              <a:rPr lang="en-US" sz="2400" dirty="0" smtClean="0">
                <a:latin typeface="Arial" charset="0"/>
              </a:rPr>
              <a:t>reading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(arrays)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1 code writing (complete 2 of 3 parts; all 3 for extra credit</a:t>
            </a:r>
            <a:r>
              <a:rPr lang="en-US" sz="2400" dirty="0" smtClean="0">
                <a:latin typeface="Arial" charset="0"/>
              </a:rPr>
              <a:t>) </a:t>
            </a:r>
            <a:r>
              <a:rPr lang="en-US" sz="2400" i="1" dirty="0" smtClean="0">
                <a:solidFill>
                  <a:srgbClr val="FF0000"/>
                </a:solidFill>
                <a:latin typeface="Arial" charset="0"/>
              </a:rPr>
              <a:t>(functions)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9FE5F28-9BAA-5642-9214-0A42F99C7F94}" type="datetime1">
              <a:rPr lang="en-US" sz="1200">
                <a:latin typeface="Garamond" charset="0"/>
              </a:rPr>
              <a:pPr eaLnBrk="1" hangingPunct="1"/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64FD481-A457-5647-9E3A-E71FEA854EFE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for loops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&lt;test&gt;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&lt;change </a:t>
            </a:r>
            <a:r>
              <a:rPr lang="en-US" sz="2400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var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		&lt;statements&gt;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Operators to directly change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x++, x--</a:t>
            </a:r>
            <a:r>
              <a:rPr lang="en-US" dirty="0">
                <a:cs typeface="Courier New" pitchFamily="49" charset="0"/>
              </a:rPr>
              <a:t> 		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 post-increment/decrement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++x, --x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	 pre-increment/decrement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+=, -=, *=, /=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 	 augmented assignment</a:t>
            </a:r>
            <a:endParaRPr lang="en-US" dirty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2F5903-CF84-DC4C-BD2D-C1CA16F0E423}" type="datetime1">
              <a:rPr lang="en-US" sz="1200">
                <a:latin typeface="Garamond" charset="0"/>
              </a:rPr>
              <a:pPr eaLnBrk="1" hangingPunct="1"/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00D2A3-580C-3347-BDFE-667287F5F64E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An optional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Optional 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Must be 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prototyped</a:t>
            </a:r>
            <a:r>
              <a:rPr lang="en-US" sz="2600">
                <a:latin typeface="Arial" charset="0"/>
              </a:rPr>
              <a:t> or written completely prior to use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Arguments can be: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Passed by value</a:t>
            </a:r>
            <a:r>
              <a:rPr lang="en-US" sz="2200">
                <a:latin typeface="Arial" charset="0"/>
              </a:rPr>
              <a:t>: copy of argument is sent to function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Arguments cannot be modified outside function</a:t>
            </a:r>
          </a:p>
          <a:p>
            <a:pPr lvl="1">
              <a:lnSpc>
                <a:spcPct val="9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Passed by address</a:t>
            </a:r>
            <a:r>
              <a:rPr lang="en-US" sz="2200">
                <a:latin typeface="Arial" charset="0"/>
              </a:rPr>
              <a:t>: address of argument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Use pointers or address operator (</a:t>
            </a:r>
            <a:r>
              <a:rPr lang="en-US" sz="1900">
                <a:solidFill>
                  <a:srgbClr val="0000FF"/>
                </a:solidFill>
                <a:latin typeface="Arial" charset="0"/>
              </a:rPr>
              <a:t>&amp;</a:t>
            </a:r>
            <a:r>
              <a:rPr lang="en-US" sz="19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Arguments can be modified outside function—used to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return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 multiple values</a:t>
            </a:r>
            <a:endParaRPr lang="en-US" sz="1900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B1F6D5-A372-284E-93F4-04D95A42D8C0}" type="datetime1">
              <a:rPr lang="en-US" sz="1200">
                <a:latin typeface="Garamond" charset="0"/>
              </a:rPr>
              <a:pPr eaLnBrk="1" hangingPunct="1"/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644713-1B7A-A34D-A2F7-836F0E14316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pointers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latin typeface="Arial" charset="0"/>
              </a:rPr>
              <a:t>Pointer:</a:t>
            </a:r>
            <a:r>
              <a:rPr lang="en-US">
                <a:latin typeface="Arial" charset="0"/>
              </a:rPr>
              <a:t> address of a variable</a:t>
            </a:r>
          </a:p>
          <a:p>
            <a:pPr lvl="1"/>
            <a:r>
              <a:rPr lang="en-US">
                <a:latin typeface="Arial" charset="0"/>
              </a:rPr>
              <a:t>Can get address of existing object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&amp;</a:t>
            </a:r>
          </a:p>
          <a:p>
            <a:pPr lvl="1"/>
            <a:r>
              <a:rPr lang="en-US">
                <a:latin typeface="Arial" charset="0"/>
              </a:rPr>
              <a:t>Can get value of existing pointer using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*</a:t>
            </a:r>
          </a:p>
          <a:p>
            <a:pPr lvl="1"/>
            <a:r>
              <a:rPr lang="en-US">
                <a:latin typeface="Arial" charset="0"/>
              </a:rPr>
              <a:t>Can assign pointers of same type to each other</a:t>
            </a:r>
          </a:p>
          <a:p>
            <a:pPr lvl="1"/>
            <a:r>
              <a:rPr lang="en-US">
                <a:latin typeface="Arial" charset="0"/>
              </a:rPr>
              <a:t>Pointer declaration:</a:t>
            </a:r>
          </a:p>
          <a:p>
            <a:pPr lvl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	&lt;base type&gt;</a:t>
            </a:r>
            <a:r>
              <a:rPr lang="en-US">
                <a:latin typeface="Courier New" charset="0"/>
                <a:cs typeface="Courier New" charset="0"/>
              </a:rPr>
              <a:t>* </a:t>
            </a:r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Base type determines how reference is interpreted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r>
              <a:rPr lang="en-US">
                <a:latin typeface="Arial" charset="0"/>
              </a:rPr>
              <a:t>Use pointers as function arguments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pass by address</a:t>
            </a:r>
            <a:endParaRPr lang="en-US">
              <a:latin typeface="Arial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E44D66-2240-804A-A105-AE52CA91144F}" type="datetime1">
              <a:rPr lang="en-US" sz="1200">
                <a:latin typeface="Garamond" charset="0"/>
              </a:rPr>
              <a:pPr eaLnBrk="1" hangingPunct="1"/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9CA720-62F7-2346-83AB-8FE9F299E4B6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 &amp; pointers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Arrays: groups of data with same type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x[10]</a:t>
            </a:r>
            <a:r>
              <a:rPr lang="en-US">
                <a:latin typeface="Arial" charset="0"/>
              </a:rPr>
              <a:t> has 10 elements, </a:t>
            </a:r>
            <a:r>
              <a:rPr lang="en-US">
                <a:latin typeface="Courier New" charset="0"/>
                <a:cs typeface="Courier New" charset="0"/>
              </a:rPr>
              <a:t>x[0]</a:t>
            </a:r>
            <a:r>
              <a:rPr lang="en-US">
                <a:latin typeface="Arial" charset="0"/>
              </a:rPr>
              <a:t> through </a:t>
            </a:r>
            <a:r>
              <a:rPr lang="en-US">
                <a:latin typeface="Courier New" charset="0"/>
                <a:cs typeface="Courier New" charset="0"/>
              </a:rPr>
              <a:t>x[9]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Can also define with initial values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double list[] = {1.2, 0.75, -3.233};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Must be sure to access inside bounds</a:t>
            </a:r>
          </a:p>
          <a:p>
            <a:r>
              <a:rPr lang="en-US">
                <a:latin typeface="Arial" charset="0"/>
                <a:cs typeface="Courier New" charset="0"/>
              </a:rPr>
              <a:t>Array name </a:t>
            </a:r>
            <a:r>
              <a:rPr lang="en-US" u="sng">
                <a:latin typeface="Arial" charset="0"/>
                <a:cs typeface="Courier New" charset="0"/>
              </a:rPr>
              <a:t>is</a:t>
            </a:r>
            <a:r>
              <a:rPr lang="en-US">
                <a:latin typeface="Arial" charset="0"/>
                <a:cs typeface="Courier New" charset="0"/>
              </a:rPr>
              <a:t> a pointer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Arrays are always passed by address to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Should pass size of array as additional argument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e.g. void f(int arr[], int n);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B8B793-E982-4E46-B51E-53F6E3DC4229}" type="datetime1">
              <a:rPr lang="en-US" sz="1200">
                <a:latin typeface="Garamond" charset="0"/>
              </a:rPr>
              <a:pPr eaLnBrk="1" hangingPunct="1"/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6127C-A09E-8F42-BDE3-4E2FAF94D70B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2D arrays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Example (see below): </a:t>
            </a:r>
            <a:r>
              <a:rPr lang="en-US" sz="2200">
                <a:latin typeface="Courier New" charset="0"/>
                <a:cs typeface="Courier New" charset="0"/>
              </a:rPr>
              <a:t>int x[3][4];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Initialize:</a:t>
            </a:r>
            <a:r>
              <a:rPr lang="en-US" sz="2200">
                <a:latin typeface="Courier New" charset="0"/>
                <a:cs typeface="Courier New" charset="0"/>
              </a:rPr>
              <a:t> int y[3][4]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Courier New" charset="0"/>
                <a:cs typeface="Courier New" charset="0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Typically used with nested for loops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Can pass to functions—must specify # columns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e.g. void f2(int arr[ ][4], int nRows);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2200"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47DB5D-79DF-9F4B-B4F3-DF8103B58F02}" type="datetime1">
              <a:rPr lang="en-US" sz="1200">
                <a:latin typeface="Garamond" charset="0"/>
              </a:rPr>
              <a:pPr eaLnBrk="1" hangingPunct="1"/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458C4A-834F-CE41-871B-3B68AB0193EE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Arial" charset="0"/>
              </a:rPr>
              <a:t>Represented as character arrays</a:t>
            </a:r>
          </a:p>
          <a:p>
            <a:r>
              <a:rPr lang="en-US" sz="2800" dirty="0">
                <a:latin typeface="Arial" charset="0"/>
              </a:rPr>
              <a:t>Can be initialized using string constants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r>
              <a:rPr lang="en-US" sz="2800" dirty="0">
                <a:latin typeface="Arial" charset="0"/>
              </a:rPr>
              <a:t>Can access individual elements</a:t>
            </a:r>
          </a:p>
          <a:p>
            <a:pPr lvl="1"/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400" dirty="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400" dirty="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Can print directly or with formatting</a:t>
            </a:r>
          </a:p>
          <a:p>
            <a:pPr lvl="1"/>
            <a:r>
              <a:rPr lang="en-US" sz="2400" dirty="0">
                <a:latin typeface="Arial" charset="0"/>
              </a:rPr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sz="2400" dirty="0">
                <a:latin typeface="Arial" charset="0"/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“</a:t>
            </a:r>
            <a:r>
              <a:rPr lang="en-US" altLang="ja-JP" sz="2400" dirty="0">
                <a:latin typeface="Courier New" charset="0"/>
                <a:cs typeface="Courier New" charset="0"/>
              </a:rPr>
              <a:t>%s\n</a:t>
            </a:r>
            <a:r>
              <a:rPr lang="ja-JP" altLang="en-US" sz="2400" dirty="0">
                <a:latin typeface="Courier New" charset="0"/>
                <a:cs typeface="Courier New" charset="0"/>
              </a:rPr>
              <a:t>”</a:t>
            </a:r>
            <a:r>
              <a:rPr lang="en-US" altLang="ja-JP" sz="2400" dirty="0">
                <a:latin typeface="Courier New" charset="0"/>
                <a:cs typeface="Courier New" charset="0"/>
              </a:rPr>
              <a:t>, 						 	hello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);</a:t>
            </a:r>
          </a:p>
          <a:p>
            <a:r>
              <a:rPr lang="en-US" altLang="ja-JP" sz="2800" dirty="0" smtClean="0">
                <a:latin typeface="Arial"/>
                <a:cs typeface="Arial"/>
              </a:rPr>
              <a:t>Reading strings: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(“%s”,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altLang="ja-JP" sz="2400" dirty="0" smtClean="0">
                <a:latin typeface="Arial"/>
                <a:cs typeface="Arial"/>
              </a:rPr>
              <a:t>Reads all characters up to (but not including) first space, tab, or newline</a:t>
            </a:r>
            <a:endParaRPr lang="en-US" altLang="ja-JP" sz="2400" dirty="0">
              <a:latin typeface="Arial"/>
              <a:cs typeface="Arial"/>
            </a:endParaRPr>
          </a:p>
          <a:p>
            <a:r>
              <a:rPr lang="en-US" sz="2800" dirty="0">
                <a:latin typeface="Arial" charset="0"/>
              </a:rPr>
              <a:t>Must leave enough room for terminating 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‘</a:t>
            </a:r>
            <a:r>
              <a:rPr lang="en-US" altLang="ja-JP" sz="2800" dirty="0">
                <a:latin typeface="Courier New" charset="0"/>
                <a:cs typeface="Courier New" charset="0"/>
              </a:rPr>
              <a:t>\0</a:t>
            </a:r>
            <a:r>
              <a:rPr lang="ja-JP" altLang="en-US" sz="2800" dirty="0">
                <a:latin typeface="Courier New" charset="0"/>
                <a:cs typeface="Courier New" charset="0"/>
              </a:rPr>
              <a:t>’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F0398E-46F2-EF42-8168-2E8AAE845CCB}" type="datetime1">
              <a:rPr lang="en-US" sz="1200">
                <a:latin typeface="Garamond" charset="0"/>
              </a:rPr>
              <a:pPr eaLnBrk="1" hangingPunct="1"/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Preview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DB60E1-8167-7D48-B2C2-B7C9F249252B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1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16280</TotalTime>
  <Words>806</Words>
  <Application>Microsoft Macintosh PowerPoint</Application>
  <PresentationFormat>On-screen Show (4:3)</PresentationFormat>
  <Paragraphs>180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EECE.2160 ECE Application Programming</vt:lpstr>
      <vt:lpstr>Lecture outline</vt:lpstr>
      <vt:lpstr>Exam 2 notes</vt:lpstr>
      <vt:lpstr>Review: for loops</vt:lpstr>
      <vt:lpstr>Review: functions</vt:lpstr>
      <vt:lpstr>Review: pointers</vt:lpstr>
      <vt:lpstr>Review: arrays &amp; pointers</vt:lpstr>
      <vt:lpstr>Review: 2D arrays</vt:lpstr>
      <vt:lpstr>Review: strings</vt:lpstr>
      <vt:lpstr>Review: String functions</vt:lpstr>
      <vt:lpstr>Review: String functions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1705</cp:revision>
  <dcterms:created xsi:type="dcterms:W3CDTF">2006-04-03T05:03:01Z</dcterms:created>
  <dcterms:modified xsi:type="dcterms:W3CDTF">2016-11-02T01:07:07Z</dcterms:modified>
</cp:coreProperties>
</file>