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2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509" r:id="rId4"/>
    <p:sldId id="513" r:id="rId5"/>
    <p:sldId id="514" r:id="rId6"/>
    <p:sldId id="515" r:id="rId7"/>
    <p:sldId id="516" r:id="rId8"/>
    <p:sldId id="517" r:id="rId9"/>
    <p:sldId id="507" r:id="rId10"/>
    <p:sldId id="508" r:id="rId11"/>
    <p:sldId id="410" r:id="rId12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448" y="-28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5" d="100"/>
          <a:sy n="75" d="100"/>
        </p:scale>
        <p:origin x="-1548" y="-8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handoutMaster" Target="handoutMasters/handout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25E8251-A0E9-634C-9599-3DFF0431B8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91636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A573D6B-9D99-FE44-89F3-2F1DFD60CB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13321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557BC0B-7799-2141-A4F0-1D1C6528FA0F}" type="slidenum">
              <a:rPr lang="en-US" sz="1200">
                <a:cs typeface="Arial" charset="0"/>
              </a:rPr>
              <a:pPr eaLnBrk="1" hangingPunct="1"/>
              <a:t>2</a:t>
            </a:fld>
            <a:endParaRPr lang="en-US" sz="1200">
              <a:cs typeface="Arial" charset="0"/>
            </a:endParaRPr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4290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327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5052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AF3C7D-1CA9-A149-8497-A8D17F2FA3C6}" type="datetime1">
              <a:rPr lang="en-US" smtClean="0"/>
              <a:t>10/30/16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23</a:t>
            </a: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014889-257B-6F47-8AFB-CBF8C43AF6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8582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751A43-135E-AC47-83A0-91455CF239CC}" type="datetime1">
              <a:rPr lang="en-US" smtClean="0"/>
              <a:t>10/30/16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23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4641A5-6E24-924E-9D08-160ABAB751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3734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5A63AA-E992-5F49-8892-2161EA764DC6}" type="datetime1">
              <a:rPr lang="en-US" smtClean="0"/>
              <a:t>10/30/16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23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B1BF9E-C34E-FF45-A3E5-B3D968EB27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1481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8229600" cy="2417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713163"/>
            <a:ext cx="8229600" cy="24177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667DB1-B5E5-514B-9181-1E78EBF02015}" type="datetime1">
              <a:rPr lang="en-US" smtClean="0"/>
              <a:t>10/30/16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23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52AFB1-79C3-B348-9C1A-B976DA6D35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8205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9C5FA3-C548-C240-A1C8-E04D83142CC9}" type="datetime1">
              <a:rPr lang="en-US" smtClean="0"/>
              <a:t>10/30/16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23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D3423D-64F0-3E41-A96E-BB7A1CC1C1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4527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60FFEA-4473-3E4A-8A8E-F3BDE6AF2325}" type="datetime1">
              <a:rPr lang="en-US" smtClean="0"/>
              <a:t>10/30/16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23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29CFE6-C5D5-024F-8CE3-7E4D4E1004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4424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35EBB4-BAC3-5E41-9F9F-E5F3D7197136}" type="datetime1">
              <a:rPr lang="en-US" smtClean="0"/>
              <a:t>10/30/16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23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F8F8AF-611E-B842-9EB7-41DB0AAF67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8441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30716C-4704-734A-A262-C1E896EF9536}" type="datetime1">
              <a:rPr lang="en-US" smtClean="0"/>
              <a:t>10/30/16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23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658F30-D49A-B24E-8C89-E31321571D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0658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654A73-8BD8-FC46-AB90-36E448097932}" type="datetime1">
              <a:rPr lang="en-US" smtClean="0"/>
              <a:t>10/30/16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23</a:t>
            </a: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8E432F-E896-354B-A4DB-FE5EA787C7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8986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900565-5740-5446-98B9-5CFC7EC5E952}" type="datetime1">
              <a:rPr lang="en-US" smtClean="0"/>
              <a:t>10/30/16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23</a:t>
            </a: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94166D-38EE-AF43-9327-8BEBD48990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9193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4F384E-1F59-094D-ABD9-4378AEAA714C}" type="datetime1">
              <a:rPr lang="en-US" smtClean="0"/>
              <a:t>10/30/16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23</a:t>
            </a: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3B8AB0-AD99-1649-A3F7-7918F018AC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844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05A04D-9D94-0D4B-AC5A-79729FCE6A80}" type="datetime1">
              <a:rPr lang="en-US" smtClean="0"/>
              <a:t>10/30/16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23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4344F4-6149-4045-9258-0B4842A544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3826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2B4D1F-DC06-B249-9D40-6CB88BB788B6}" type="datetime1">
              <a:rPr lang="en-US" smtClean="0"/>
              <a:t>10/30/16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23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E115B5-8D45-6348-9427-E215CC1385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5136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498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66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charset="0"/>
              </a:defRPr>
            </a:lvl1pPr>
          </a:lstStyle>
          <a:p>
            <a:pPr>
              <a:defRPr/>
            </a:pPr>
            <a:fld id="{5527361D-799A-8146-ADB3-501C28FA60EC}" type="datetime1">
              <a:rPr lang="en-US" smtClean="0"/>
              <a:t>10/30/16</a:t>
            </a:fld>
            <a:endParaRPr lang="en-US"/>
          </a:p>
        </p:txBody>
      </p:sp>
      <p:sp>
        <p:nvSpPr>
          <p:cNvPr id="3266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en-US" altLang="en-US" smtClean="0"/>
              <a:t>ECE Application Programming: Lecture 23</a:t>
            </a:r>
            <a:endParaRPr lang="en-US" altLang="en-US"/>
          </a:p>
        </p:txBody>
      </p:sp>
      <p:sp>
        <p:nvSpPr>
          <p:cNvPr id="3266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aramond" charset="0"/>
              </a:defRPr>
            </a:lvl1pPr>
          </a:lstStyle>
          <a:p>
            <a:pPr>
              <a:defRPr/>
            </a:pPr>
            <a:fld id="{B83408AC-AA72-3347-9A60-99EAAD7C2A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801" r:id="rId1"/>
    <p:sldLayoutId id="2147484789" r:id="rId2"/>
    <p:sldLayoutId id="2147484790" r:id="rId3"/>
    <p:sldLayoutId id="2147484791" r:id="rId4"/>
    <p:sldLayoutId id="2147484792" r:id="rId5"/>
    <p:sldLayoutId id="2147484793" r:id="rId6"/>
    <p:sldLayoutId id="2147484794" r:id="rId7"/>
    <p:sldLayoutId id="2147484795" r:id="rId8"/>
    <p:sldLayoutId id="2147484796" r:id="rId9"/>
    <p:sldLayoutId id="2147484797" r:id="rId10"/>
    <p:sldLayoutId id="2147484798" r:id="rId11"/>
    <p:sldLayoutId id="2147484799" r:id="rId12"/>
    <p:sldLayoutId id="2147484800" r:id="rId13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30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charset="0"/>
        <a:buChar char="q"/>
        <a:defRPr sz="2600">
          <a:solidFill>
            <a:schemeClr val="tx1"/>
          </a:solidFill>
          <a:latin typeface="+mn-lt"/>
          <a:ea typeface="ＭＳ Ｐゴシック" charset="0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2200">
          <a:solidFill>
            <a:schemeClr val="tx1"/>
          </a:solidFill>
          <a:latin typeface="+mn-lt"/>
          <a:ea typeface="ＭＳ Ｐゴシック" charset="0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q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0"/>
        <a:buChar char="§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295400"/>
            <a:ext cx="7623175" cy="2133600"/>
          </a:xfrm>
        </p:spPr>
        <p:txBody>
          <a:bodyPr/>
          <a:lstStyle/>
          <a:p>
            <a:pPr algn="ctr" eaLnBrk="1" hangingPunct="1"/>
            <a:r>
              <a:rPr lang="en-US" sz="4600" dirty="0" smtClean="0">
                <a:latin typeface="Garamond" charset="0"/>
              </a:rPr>
              <a:t>EECE.2160</a:t>
            </a:r>
            <a:r>
              <a:rPr lang="en-US" sz="4600" dirty="0">
                <a:latin typeface="Garamond" charset="0"/>
              </a:rPr>
              <a:t/>
            </a:r>
            <a:br>
              <a:rPr lang="en-US" sz="4600" dirty="0">
                <a:latin typeface="Garamond" charset="0"/>
              </a:rPr>
            </a:br>
            <a:r>
              <a:rPr lang="en-US" sz="4600" dirty="0">
                <a:latin typeface="Garamond" charset="0"/>
              </a:rPr>
              <a:t>ECE Application Programming</a:t>
            </a:r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505200"/>
            <a:ext cx="9144000" cy="3048000"/>
          </a:xfrm>
        </p:spPr>
        <p:txBody>
          <a:bodyPr>
            <a:normAutofit/>
          </a:bodyPr>
          <a:lstStyle/>
          <a:p>
            <a:pPr algn="ctr"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en-US" dirty="0" smtClean="0">
                <a:latin typeface="Arial" charset="0"/>
              </a:rPr>
              <a:t>Instructors:  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en-US" dirty="0" smtClean="0">
                <a:latin typeface="Arial" charset="0"/>
              </a:rPr>
              <a:t>Dr</a:t>
            </a:r>
            <a:r>
              <a:rPr lang="en-US" dirty="0">
                <a:latin typeface="Arial" charset="0"/>
              </a:rPr>
              <a:t>. Michael </a:t>
            </a:r>
            <a:r>
              <a:rPr lang="en-US" dirty="0" smtClean="0">
                <a:latin typeface="Arial" charset="0"/>
              </a:rPr>
              <a:t>Geiger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en-US" dirty="0" smtClean="0">
                <a:latin typeface="Arial" charset="0"/>
              </a:rPr>
              <a:t>Fall 2016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  <a:defRPr/>
            </a:pP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en-US" b="1" dirty="0">
                <a:solidFill>
                  <a:srgbClr val="0000FF"/>
                </a:solidFill>
                <a:latin typeface="Arial" charset="0"/>
              </a:rPr>
              <a:t>Lecture </a:t>
            </a:r>
            <a:r>
              <a:rPr lang="en-US" b="1" dirty="0" smtClean="0">
                <a:solidFill>
                  <a:srgbClr val="0000FF"/>
                </a:solidFill>
                <a:latin typeface="Arial" charset="0"/>
              </a:rPr>
              <a:t>23</a:t>
            </a:r>
            <a:endParaRPr lang="en-US" b="1" dirty="0">
              <a:solidFill>
                <a:srgbClr val="0000FF"/>
              </a:solidFill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en-US" dirty="0" smtClean="0">
                <a:latin typeface="Arial" charset="0"/>
              </a:rPr>
              <a:t>Character arrays and strings</a:t>
            </a:r>
            <a:endParaRPr lang="en-US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 solution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s1 = 16				</a:t>
            </a:r>
            <a:r>
              <a:rPr lang="en-US" dirty="0" smtClean="0">
                <a:ea typeface="+mn-ea"/>
                <a:cs typeface="Courier New" pitchFamily="49" charset="0"/>
                <a:sym typeface="Wingdings" pitchFamily="2" charset="2"/>
              </a:rPr>
              <a:t>Initial value of s1</a:t>
            </a:r>
            <a:endParaRPr lang="en-US" dirty="0" smtClean="0">
              <a:latin typeface="Courier New" pitchFamily="49" charset="0"/>
              <a:ea typeface="+mn-ea"/>
              <a:cs typeface="Courier New" pitchFamily="49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Length of s1 = 2</a:t>
            </a:r>
          </a:p>
          <a:p>
            <a:pPr>
              <a:buFont typeface="Wingdings" pitchFamily="2" charset="2"/>
              <a:buNone/>
              <a:defRPr/>
            </a:pPr>
            <a:endParaRPr lang="en-US" dirty="0" smtClean="0">
              <a:latin typeface="Courier New" pitchFamily="49" charset="0"/>
              <a:ea typeface="+mn-ea"/>
              <a:cs typeface="Courier New" pitchFamily="49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6						</a:t>
            </a:r>
            <a:r>
              <a:rPr lang="en-US" dirty="0" smtClean="0">
                <a:ea typeface="+mn-ea"/>
                <a:cs typeface="Courier New" pitchFamily="49" charset="0"/>
                <a:sym typeface="Wingdings" pitchFamily="2" charset="2"/>
              </a:rPr>
              <a:t> s1[1]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s1 = 16.216			</a:t>
            </a:r>
            <a:r>
              <a:rPr lang="en-US" dirty="0" smtClean="0">
                <a:ea typeface="+mn-ea"/>
                <a:cs typeface="Courier New" pitchFamily="49" charset="0"/>
                <a:sym typeface="Wingdings" pitchFamily="2" charset="2"/>
              </a:rPr>
              <a:t> s1 after </a:t>
            </a:r>
            <a:r>
              <a:rPr lang="en-US" dirty="0" err="1" smtClean="0">
                <a:ea typeface="+mn-ea"/>
                <a:cs typeface="Courier New" pitchFamily="49" charset="0"/>
                <a:sym typeface="Wingdings" pitchFamily="2" charset="2"/>
              </a:rPr>
              <a:t>strncat</a:t>
            </a:r>
            <a:r>
              <a:rPr lang="en-US" dirty="0" smtClean="0">
                <a:ea typeface="+mn-ea"/>
                <a:cs typeface="Courier New" pitchFamily="49" charset="0"/>
                <a:sym typeface="Wingdings" pitchFamily="2" charset="2"/>
              </a:rPr>
              <a:t>()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Length of s1 = 6</a:t>
            </a:r>
          </a:p>
          <a:p>
            <a:pPr>
              <a:buFont typeface="Wingdings" pitchFamily="2" charset="2"/>
              <a:buNone/>
              <a:defRPr/>
            </a:pPr>
            <a:endParaRPr lang="en-US" dirty="0" smtClean="0">
              <a:latin typeface="Courier New" pitchFamily="49" charset="0"/>
              <a:ea typeface="+mn-ea"/>
              <a:cs typeface="Courier New" pitchFamily="49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Enter two strings: </a:t>
            </a:r>
            <a:r>
              <a:rPr lang="en-US" u="sng" dirty="0" smtClean="0">
                <a:latin typeface="Courier New" pitchFamily="49" charset="0"/>
                <a:ea typeface="+mn-ea"/>
                <a:cs typeface="Courier New" pitchFamily="49" charset="0"/>
              </a:rPr>
              <a:t>ABC ABD</a:t>
            </a:r>
            <a:endParaRPr lang="en-US" dirty="0" smtClean="0">
              <a:latin typeface="Courier New" pitchFamily="49" charset="0"/>
              <a:ea typeface="+mn-ea"/>
              <a:cs typeface="Courier New" pitchFamily="49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ABC &lt; ABD			</a:t>
            </a:r>
            <a:r>
              <a:rPr lang="en-US" dirty="0" smtClean="0">
                <a:ea typeface="+mn-ea"/>
                <a:cs typeface="Courier New" pitchFamily="49" charset="0"/>
                <a:sym typeface="Wingdings" pitchFamily="2" charset="2"/>
              </a:rPr>
              <a:t> Result of </a:t>
            </a:r>
            <a:r>
              <a:rPr lang="en-US" dirty="0" err="1" smtClean="0">
                <a:ea typeface="+mn-ea"/>
                <a:cs typeface="Courier New" pitchFamily="49" charset="0"/>
                <a:sym typeface="Wingdings" pitchFamily="2" charset="2"/>
              </a:rPr>
              <a:t>strncmp</a:t>
            </a:r>
            <a:r>
              <a:rPr lang="en-US" dirty="0" smtClean="0">
                <a:ea typeface="+mn-ea"/>
                <a:cs typeface="Courier New" pitchFamily="49" charset="0"/>
                <a:sym typeface="Wingdings" pitchFamily="2" charset="2"/>
              </a:rPr>
              <a:t>()</a:t>
            </a:r>
            <a:endParaRPr lang="en-US" dirty="0" smtClean="0">
              <a:latin typeface="Courier New" pitchFamily="49" charset="0"/>
              <a:ea typeface="+mn-ea"/>
              <a:cs typeface="Courier New" pitchFamily="49" charset="0"/>
            </a:endParaRPr>
          </a:p>
          <a:p>
            <a:pPr>
              <a:buFont typeface="Wingdings" pitchFamily="2" charset="2"/>
              <a:buNone/>
              <a:defRPr/>
            </a:pPr>
            <a:endParaRPr lang="en-US" dirty="0">
              <a:latin typeface="Courier New" pitchFamily="49" charset="0"/>
              <a:ea typeface="+mn-ea"/>
              <a:cs typeface="Courier New" pitchFamily="49" charset="0"/>
            </a:endParaRPr>
          </a:p>
        </p:txBody>
      </p:sp>
      <p:sp>
        <p:nvSpPr>
          <p:cNvPr id="26627" name="Date Placeholder 4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CAFD4660-D642-124F-BBB0-A8898ADE8747}" type="datetime1">
              <a:rPr lang="en-US" sz="1200" smtClean="0">
                <a:latin typeface="Garamond" charset="0"/>
                <a:cs typeface="Arial" charset="0"/>
              </a:rPr>
              <a:t>10/30/16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23</a:t>
            </a:r>
            <a:endParaRPr lang="en-US" altLang="en-US"/>
          </a:p>
        </p:txBody>
      </p:sp>
      <p:sp>
        <p:nvSpPr>
          <p:cNvPr id="26629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EBA00BFF-6F30-D348-9DEE-A61DE5213C31}" type="slidenum">
              <a:rPr lang="en-US" sz="1200">
                <a:latin typeface="Garamond" charset="0"/>
                <a:cs typeface="Arial" charset="0"/>
              </a:rPr>
              <a:pPr eaLnBrk="1" hangingPunct="1"/>
              <a:t>10</a:t>
            </a:fld>
            <a:endParaRPr lang="en-US" sz="1200">
              <a:latin typeface="Garamond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06753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Final notes</a:t>
            </a:r>
          </a:p>
        </p:txBody>
      </p:sp>
      <p:sp>
        <p:nvSpPr>
          <p:cNvPr id="40962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Arial" charset="0"/>
              </a:rPr>
              <a:t>Next time</a:t>
            </a:r>
          </a:p>
          <a:p>
            <a:pPr lvl="1"/>
            <a:r>
              <a:rPr lang="en-US" dirty="0" smtClean="0">
                <a:latin typeface="Arial" charset="0"/>
              </a:rPr>
              <a:t>Exam 2 Preview</a:t>
            </a:r>
            <a:endParaRPr lang="en-US" dirty="0">
              <a:latin typeface="Arial" charset="0"/>
            </a:endParaRPr>
          </a:p>
          <a:p>
            <a:r>
              <a:rPr lang="en-US" dirty="0">
                <a:latin typeface="Arial" charset="0"/>
              </a:rPr>
              <a:t>Reminders:</a:t>
            </a:r>
          </a:p>
          <a:p>
            <a:pPr lvl="1"/>
            <a:r>
              <a:rPr lang="en-US" dirty="0">
                <a:latin typeface="Arial" charset="0"/>
              </a:rPr>
              <a:t>Program 6 due 11/7</a:t>
            </a:r>
          </a:p>
          <a:p>
            <a:pPr lvl="1"/>
            <a:r>
              <a:rPr lang="en-US" dirty="0">
                <a:latin typeface="Arial" charset="0"/>
              </a:rPr>
              <a:t>Exam 2 in class 11/4</a:t>
            </a:r>
          </a:p>
          <a:p>
            <a:pPr lvl="2"/>
            <a:r>
              <a:rPr lang="en-US" dirty="0">
                <a:latin typeface="Arial" charset="0"/>
              </a:rPr>
              <a:t>Will be allowed one double-sided 8.5” x 11” note sheet</a:t>
            </a:r>
          </a:p>
          <a:p>
            <a:pPr lvl="2"/>
            <a:r>
              <a:rPr lang="en-US">
                <a:latin typeface="Arial" charset="0"/>
              </a:rPr>
              <a:t>Covers material starting after Exam 1, through lecture 21 (lectures 12-16, 18-23)</a:t>
            </a:r>
            <a:endParaRPr lang="en-US" dirty="0">
              <a:latin typeface="Arial" charset="0"/>
            </a:endParaRPr>
          </a:p>
        </p:txBody>
      </p:sp>
      <p:sp>
        <p:nvSpPr>
          <p:cNvPr id="40963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45CED821-B087-5848-80E9-4CFE8BBE01BE}" type="datetime1">
              <a:rPr lang="en-US" sz="1200" smtClean="0">
                <a:latin typeface="Garamond" charset="0"/>
              </a:rPr>
              <a:t>10/30/16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23</a:t>
            </a:r>
            <a:endParaRPr lang="en-US" altLang="en-US"/>
          </a:p>
        </p:txBody>
      </p:sp>
      <p:sp>
        <p:nvSpPr>
          <p:cNvPr id="4096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995840FA-E6F5-0343-A066-8FDDE6435D57}" type="slidenum">
              <a:rPr lang="en-US" sz="1200">
                <a:latin typeface="Garamond" charset="0"/>
              </a:rPr>
              <a:pPr eaLnBrk="1" hangingPunct="1"/>
              <a:t>11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Lecture outline</a:t>
            </a:r>
          </a:p>
        </p:txBody>
      </p:sp>
      <p:sp>
        <p:nvSpPr>
          <p:cNvPr id="18434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latin typeface="Arial" charset="0"/>
              </a:rPr>
              <a:t>Announcements/reminders</a:t>
            </a:r>
          </a:p>
          <a:p>
            <a:pPr lvl="1"/>
            <a:r>
              <a:rPr lang="en-US" dirty="0" smtClean="0">
                <a:latin typeface="Arial" charset="0"/>
              </a:rPr>
              <a:t>Program </a:t>
            </a:r>
            <a:r>
              <a:rPr lang="en-US" dirty="0">
                <a:latin typeface="Arial" charset="0"/>
              </a:rPr>
              <a:t>6 due </a:t>
            </a:r>
            <a:r>
              <a:rPr lang="en-US" dirty="0" smtClean="0">
                <a:latin typeface="Arial" charset="0"/>
              </a:rPr>
              <a:t>11/7</a:t>
            </a:r>
            <a:endParaRPr lang="en-US" dirty="0">
              <a:latin typeface="Arial" charset="0"/>
            </a:endParaRPr>
          </a:p>
          <a:p>
            <a:pPr lvl="1"/>
            <a:r>
              <a:rPr lang="en-US" dirty="0" smtClean="0">
                <a:latin typeface="Arial" charset="0"/>
              </a:rPr>
              <a:t>Exam </a:t>
            </a:r>
            <a:r>
              <a:rPr lang="en-US" dirty="0">
                <a:latin typeface="Arial" charset="0"/>
              </a:rPr>
              <a:t>2 in class </a:t>
            </a:r>
            <a:r>
              <a:rPr lang="en-US" dirty="0" smtClean="0">
                <a:latin typeface="Arial" charset="0"/>
              </a:rPr>
              <a:t>11/4</a:t>
            </a:r>
            <a:endParaRPr lang="en-US" dirty="0">
              <a:latin typeface="Arial" charset="0"/>
            </a:endParaRPr>
          </a:p>
          <a:p>
            <a:pPr lvl="2"/>
            <a:r>
              <a:rPr lang="en-US" dirty="0">
                <a:latin typeface="Arial" charset="0"/>
              </a:rPr>
              <a:t>Will be allowed one double-sided 8.5” x 11” note sheet</a:t>
            </a:r>
          </a:p>
          <a:p>
            <a:pPr lvl="2"/>
            <a:r>
              <a:rPr lang="en-US" dirty="0">
                <a:latin typeface="Arial" charset="0"/>
              </a:rPr>
              <a:t>Covers material starting after Exam 1, through </a:t>
            </a:r>
            <a:r>
              <a:rPr lang="en-US" dirty="0" smtClean="0">
                <a:latin typeface="Arial" charset="0"/>
              </a:rPr>
              <a:t>lecture 21 (</a:t>
            </a:r>
            <a:r>
              <a:rPr lang="en-US" dirty="0">
                <a:latin typeface="Arial" charset="0"/>
              </a:rPr>
              <a:t>lectures </a:t>
            </a:r>
            <a:r>
              <a:rPr lang="en-US" dirty="0" smtClean="0">
                <a:latin typeface="Arial" charset="0"/>
              </a:rPr>
              <a:t>12-16, 18-23)</a:t>
            </a:r>
          </a:p>
          <a:p>
            <a:r>
              <a:rPr lang="en-US" dirty="0" smtClean="0">
                <a:latin typeface="Arial" charset="0"/>
              </a:rPr>
              <a:t>Review</a:t>
            </a:r>
            <a:endParaRPr lang="en-US" dirty="0">
              <a:latin typeface="Arial" charset="0"/>
            </a:endParaRPr>
          </a:p>
          <a:p>
            <a:pPr lvl="1"/>
            <a:r>
              <a:rPr lang="en-US" dirty="0" smtClean="0">
                <a:latin typeface="Arial" charset="0"/>
              </a:rPr>
              <a:t>2-D arrays and functions</a:t>
            </a:r>
          </a:p>
          <a:p>
            <a:pPr lvl="1"/>
            <a:r>
              <a:rPr lang="en-US" dirty="0" smtClean="0">
                <a:latin typeface="Arial" charset="0"/>
              </a:rPr>
              <a:t>Character arrays and strings</a:t>
            </a:r>
            <a:endParaRPr lang="en-US" dirty="0">
              <a:latin typeface="Arial" charset="0"/>
            </a:endParaRPr>
          </a:p>
          <a:p>
            <a:r>
              <a:rPr lang="en-US" dirty="0">
                <a:latin typeface="Arial" charset="0"/>
              </a:rPr>
              <a:t>Today’s lecture</a:t>
            </a:r>
          </a:p>
          <a:p>
            <a:pPr lvl="1"/>
            <a:r>
              <a:rPr lang="en-US" dirty="0" smtClean="0">
                <a:latin typeface="Arial" charset="0"/>
              </a:rPr>
              <a:t>More on strings</a:t>
            </a:r>
            <a:endParaRPr lang="en-US" dirty="0">
              <a:latin typeface="Arial" charset="0"/>
            </a:endParaRPr>
          </a:p>
        </p:txBody>
      </p:sp>
      <p:sp>
        <p:nvSpPr>
          <p:cNvPr id="18435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C574FF9F-3402-164F-A82F-A5422AA3F640}" type="datetime1">
              <a:rPr lang="en-US" sz="1200" smtClean="0">
                <a:latin typeface="Garamond" charset="0"/>
              </a:rPr>
              <a:t>10/30/16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23</a:t>
            </a:r>
            <a:endParaRPr lang="en-US" altLang="en-US" dirty="0"/>
          </a:p>
        </p:txBody>
      </p:sp>
      <p:sp>
        <p:nvSpPr>
          <p:cNvPr id="1843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89F8E4B5-312C-7642-92D5-9DCEDFEF1852}" type="slidenum">
              <a:rPr lang="en-US" sz="1200">
                <a:latin typeface="Garamond" charset="0"/>
              </a:rPr>
              <a:pPr eaLnBrk="1" hangingPunct="1"/>
              <a:t>2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Review: 2D arrays</a:t>
            </a:r>
          </a:p>
        </p:txBody>
      </p:sp>
      <p:sp>
        <p:nvSpPr>
          <p:cNvPr id="25602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257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600">
                <a:latin typeface="Arial" charset="0"/>
                <a:cs typeface="Courier New" charset="0"/>
              </a:rPr>
              <a:t>Declared similarly to 1D arrays</a:t>
            </a:r>
          </a:p>
          <a:p>
            <a:pPr lvl="1">
              <a:lnSpc>
                <a:spcPct val="80000"/>
              </a:lnSpc>
            </a:pPr>
            <a:r>
              <a:rPr lang="en-US" sz="2200">
                <a:latin typeface="Arial" charset="0"/>
                <a:cs typeface="Courier New" charset="0"/>
              </a:rPr>
              <a:t>Example (see below): </a:t>
            </a:r>
            <a:r>
              <a:rPr lang="en-US" sz="2200">
                <a:latin typeface="Courier New" charset="0"/>
                <a:cs typeface="Courier New" charset="0"/>
              </a:rPr>
              <a:t>int x[3][4];</a:t>
            </a:r>
          </a:p>
          <a:p>
            <a:pPr>
              <a:lnSpc>
                <a:spcPct val="80000"/>
              </a:lnSpc>
            </a:pPr>
            <a:r>
              <a:rPr lang="en-US" sz="2600">
                <a:latin typeface="Arial" charset="0"/>
                <a:cs typeface="Courier New" charset="0"/>
              </a:rPr>
              <a:t>Index elements similarly to 1-D arrays</a:t>
            </a:r>
          </a:p>
          <a:p>
            <a:pPr>
              <a:lnSpc>
                <a:spcPct val="80000"/>
              </a:lnSpc>
            </a:pPr>
            <a:endParaRPr lang="en-US" sz="2600">
              <a:latin typeface="Arial" charset="0"/>
              <a:cs typeface="Courier New" charset="0"/>
            </a:endParaRPr>
          </a:p>
          <a:p>
            <a:pPr>
              <a:lnSpc>
                <a:spcPct val="80000"/>
              </a:lnSpc>
            </a:pPr>
            <a:endParaRPr lang="en-US" sz="2600">
              <a:latin typeface="Arial" charset="0"/>
              <a:cs typeface="Courier New" charset="0"/>
            </a:endParaRPr>
          </a:p>
          <a:p>
            <a:pPr>
              <a:lnSpc>
                <a:spcPct val="80000"/>
              </a:lnSpc>
            </a:pPr>
            <a:endParaRPr lang="en-US" sz="2600">
              <a:latin typeface="Arial" charset="0"/>
              <a:cs typeface="Courier New" charset="0"/>
            </a:endParaRPr>
          </a:p>
          <a:p>
            <a:pPr>
              <a:lnSpc>
                <a:spcPct val="80000"/>
              </a:lnSpc>
            </a:pPr>
            <a:endParaRPr lang="en-US" sz="2600">
              <a:latin typeface="Arial" charset="0"/>
              <a:cs typeface="Courier New" charset="0"/>
            </a:endParaRPr>
          </a:p>
          <a:p>
            <a:pPr lvl="1">
              <a:lnSpc>
                <a:spcPct val="80000"/>
              </a:lnSpc>
            </a:pPr>
            <a:r>
              <a:rPr lang="en-US" sz="2200">
                <a:latin typeface="Arial" charset="0"/>
                <a:cs typeface="Courier New" charset="0"/>
              </a:rPr>
              <a:t>Initialize:</a:t>
            </a:r>
            <a:r>
              <a:rPr lang="en-US" sz="2200">
                <a:latin typeface="Courier New" charset="0"/>
                <a:cs typeface="Courier New" charset="0"/>
              </a:rPr>
              <a:t> int y[3][4] = </a:t>
            </a:r>
          </a:p>
          <a:p>
            <a:pPr lvl="1">
              <a:lnSpc>
                <a:spcPct val="80000"/>
              </a:lnSpc>
              <a:buFont typeface="Wingdings" charset="0"/>
              <a:buNone/>
            </a:pPr>
            <a:r>
              <a:rPr lang="en-US" sz="2200">
                <a:latin typeface="Courier New" charset="0"/>
                <a:cs typeface="Courier New" charset="0"/>
              </a:rPr>
              <a:t>					{ {1, 2, 3, 4}, </a:t>
            </a:r>
          </a:p>
          <a:p>
            <a:pPr lvl="1">
              <a:lnSpc>
                <a:spcPct val="80000"/>
              </a:lnSpc>
              <a:buFont typeface="Wingdings" charset="0"/>
              <a:buNone/>
            </a:pPr>
            <a:r>
              <a:rPr lang="en-US" sz="2200">
                <a:latin typeface="Courier New" charset="0"/>
                <a:cs typeface="Courier New" charset="0"/>
              </a:rPr>
              <a:t>					  {5, 6, 7, 8},</a:t>
            </a:r>
          </a:p>
          <a:p>
            <a:pPr lvl="1">
              <a:lnSpc>
                <a:spcPct val="80000"/>
              </a:lnSpc>
              <a:buFont typeface="Wingdings" charset="0"/>
              <a:buNone/>
            </a:pPr>
            <a:r>
              <a:rPr lang="en-US" sz="2200">
                <a:latin typeface="Courier New" charset="0"/>
                <a:cs typeface="Courier New" charset="0"/>
              </a:rPr>
              <a:t>					  {9, 10, 11, 12} };</a:t>
            </a:r>
          </a:p>
          <a:p>
            <a:pPr>
              <a:lnSpc>
                <a:spcPct val="80000"/>
              </a:lnSpc>
            </a:pPr>
            <a:r>
              <a:rPr lang="en-US" sz="2600">
                <a:latin typeface="Arial" charset="0"/>
                <a:cs typeface="Courier New" charset="0"/>
              </a:rPr>
              <a:t>Typically used with nested for loops</a:t>
            </a:r>
          </a:p>
          <a:p>
            <a:pPr>
              <a:lnSpc>
                <a:spcPct val="80000"/>
              </a:lnSpc>
            </a:pPr>
            <a:r>
              <a:rPr lang="en-US" sz="2600">
                <a:latin typeface="Arial" charset="0"/>
                <a:cs typeface="Courier New" charset="0"/>
              </a:rPr>
              <a:t>Can pass to functions—must specify # columns</a:t>
            </a:r>
          </a:p>
          <a:p>
            <a:pPr lvl="1">
              <a:lnSpc>
                <a:spcPct val="80000"/>
              </a:lnSpc>
            </a:pPr>
            <a:r>
              <a:rPr lang="en-US" sz="2200">
                <a:latin typeface="Arial" charset="0"/>
                <a:cs typeface="Courier New" charset="0"/>
              </a:rPr>
              <a:t>e.g. void f2(int arr[ ][4], int nRows);</a:t>
            </a:r>
          </a:p>
          <a:p>
            <a:pPr lvl="1">
              <a:lnSpc>
                <a:spcPct val="80000"/>
              </a:lnSpc>
              <a:buFont typeface="Wingdings" charset="0"/>
              <a:buNone/>
            </a:pPr>
            <a:endParaRPr lang="en-US" sz="2200">
              <a:latin typeface="Arial" charset="0"/>
              <a:cs typeface="Courier New" charset="0"/>
            </a:endParaRPr>
          </a:p>
          <a:p>
            <a:pPr lvl="1">
              <a:lnSpc>
                <a:spcPct val="80000"/>
              </a:lnSpc>
              <a:buFont typeface="Wingdings" charset="0"/>
              <a:buNone/>
            </a:pPr>
            <a:endParaRPr lang="en-US" sz="2200">
              <a:latin typeface="Courier New" charset="0"/>
              <a:cs typeface="Courier New" charset="0"/>
            </a:endParaRPr>
          </a:p>
        </p:txBody>
      </p:sp>
      <p:sp>
        <p:nvSpPr>
          <p:cNvPr id="25603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50109EC5-A602-6348-B89A-F844123CC068}" type="datetime1">
              <a:rPr lang="en-US" sz="1200" smtClean="0">
                <a:latin typeface="Garamond" charset="0"/>
              </a:rPr>
              <a:t>10/30/16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23</a:t>
            </a:r>
            <a:endParaRPr lang="en-US" altLang="en-US"/>
          </a:p>
        </p:txBody>
      </p:sp>
      <p:sp>
        <p:nvSpPr>
          <p:cNvPr id="2560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09C98B0-6923-364D-8A28-C3980EF2161F}" type="slidenum">
              <a:rPr lang="en-US" sz="1200">
                <a:latin typeface="Garamond" charset="0"/>
              </a:rPr>
              <a:pPr eaLnBrk="1" hangingPunct="1"/>
              <a:t>3</a:t>
            </a:fld>
            <a:endParaRPr lang="en-US" sz="1200">
              <a:latin typeface="Garamond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371600" y="2133600"/>
          <a:ext cx="6096000" cy="147796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365736"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 marT="45708" marB="4570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+mn-lt"/>
                          <a:cs typeface="Courier New" pitchFamily="49" charset="0"/>
                        </a:rPr>
                        <a:t>Col.</a:t>
                      </a: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latin typeface="+mn-lt"/>
                          <a:cs typeface="Courier New" pitchFamily="49" charset="0"/>
                        </a:rPr>
                        <a:t> 0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 marT="45708" marB="4570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+mn-lt"/>
                          <a:cs typeface="Courier New" pitchFamily="49" charset="0"/>
                        </a:rPr>
                        <a:t>Col. 1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 marT="45708" marB="4570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+mn-lt"/>
                          <a:cs typeface="Courier New" pitchFamily="49" charset="0"/>
                        </a:rPr>
                        <a:t>Col. 2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 marT="45708" marB="4570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+mn-lt"/>
                          <a:cs typeface="Courier New" pitchFamily="49" charset="0"/>
                        </a:rPr>
                        <a:t>Col. 3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 marT="45708" marB="4570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742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+mn-lt"/>
                          <a:cs typeface="Courier New" pitchFamily="49" charset="0"/>
                        </a:rPr>
                        <a:t>Row 0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 marT="45708" marB="4570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x[0][0]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x[0][1]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x[0][2]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x[0][3]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742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+mn-lt"/>
                          <a:cs typeface="Courier New" pitchFamily="49" charset="0"/>
                        </a:rPr>
                        <a:t>Row 1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 marT="45708" marB="4570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x[1][0]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x[1][1]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x[1][2]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x[1][3]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742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+mn-lt"/>
                          <a:cs typeface="Courier New" pitchFamily="49" charset="0"/>
                        </a:rPr>
                        <a:t>Row 2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 marT="45708" marB="4570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x[2][0]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x[2][1]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x[2][2]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x[2][3]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756267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Strings in C</a:t>
            </a:r>
          </a:p>
        </p:txBody>
      </p:sp>
      <p:sp>
        <p:nvSpPr>
          <p:cNvPr id="20482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6412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300">
                <a:latin typeface="Arial" charset="0"/>
              </a:rPr>
              <a:t>Strings in C: null-terminated arrays of characters</a:t>
            </a:r>
          </a:p>
          <a:p>
            <a:pPr lvl="1">
              <a:lnSpc>
                <a:spcPct val="80000"/>
              </a:lnSpc>
            </a:pPr>
            <a:r>
              <a:rPr lang="ja-JP" altLang="en-US" sz="2000">
                <a:latin typeface="Courier New" charset="0"/>
                <a:cs typeface="Courier New" charset="0"/>
              </a:rPr>
              <a:t>“</a:t>
            </a:r>
            <a:r>
              <a:rPr lang="en-US" altLang="ja-JP" sz="2000">
                <a:latin typeface="Courier New" charset="0"/>
                <a:cs typeface="Courier New" charset="0"/>
              </a:rPr>
              <a:t>Hello</a:t>
            </a:r>
            <a:r>
              <a:rPr lang="ja-JP" altLang="en-US" sz="2000">
                <a:latin typeface="Courier New" charset="0"/>
                <a:cs typeface="Courier New" charset="0"/>
              </a:rPr>
              <a:t>”</a:t>
            </a:r>
            <a:r>
              <a:rPr lang="en-US" altLang="ja-JP" sz="2000">
                <a:latin typeface="Courier New" charset="0"/>
                <a:cs typeface="Courier New" charset="0"/>
                <a:sym typeface="Wingdings" charset="0"/>
              </a:rPr>
              <a:t>{</a:t>
            </a:r>
            <a:r>
              <a:rPr lang="ja-JP" altLang="en-US" sz="2000">
                <a:latin typeface="Courier New" charset="0"/>
                <a:cs typeface="Courier New" charset="0"/>
                <a:sym typeface="Wingdings" charset="0"/>
              </a:rPr>
              <a:t>‘</a:t>
            </a:r>
            <a:r>
              <a:rPr lang="en-US" altLang="ja-JP" sz="2000">
                <a:latin typeface="Courier New" charset="0"/>
                <a:cs typeface="Courier New" charset="0"/>
                <a:sym typeface="Wingdings" charset="0"/>
              </a:rPr>
              <a:t>H</a:t>
            </a:r>
            <a:r>
              <a:rPr lang="ja-JP" altLang="en-US" sz="2000">
                <a:latin typeface="Courier New" charset="0"/>
                <a:cs typeface="Courier New" charset="0"/>
                <a:sym typeface="Wingdings" charset="0"/>
              </a:rPr>
              <a:t>’</a:t>
            </a:r>
            <a:r>
              <a:rPr lang="en-US" altLang="ja-JP" sz="2000">
                <a:latin typeface="Courier New" charset="0"/>
                <a:cs typeface="Courier New" charset="0"/>
                <a:sym typeface="Wingdings" charset="0"/>
              </a:rPr>
              <a:t>, </a:t>
            </a:r>
            <a:r>
              <a:rPr lang="ja-JP" altLang="en-US" sz="2000">
                <a:latin typeface="Courier New" charset="0"/>
                <a:cs typeface="Courier New" charset="0"/>
                <a:sym typeface="Wingdings" charset="0"/>
              </a:rPr>
              <a:t>‘</a:t>
            </a:r>
            <a:r>
              <a:rPr lang="en-US" altLang="ja-JP" sz="2000">
                <a:latin typeface="Courier New" charset="0"/>
                <a:cs typeface="Courier New" charset="0"/>
                <a:sym typeface="Wingdings" charset="0"/>
              </a:rPr>
              <a:t>e</a:t>
            </a:r>
            <a:r>
              <a:rPr lang="ja-JP" altLang="en-US" sz="2000">
                <a:latin typeface="Courier New" charset="0"/>
                <a:cs typeface="Courier New" charset="0"/>
                <a:sym typeface="Wingdings" charset="0"/>
              </a:rPr>
              <a:t>’</a:t>
            </a:r>
            <a:r>
              <a:rPr lang="en-US" altLang="ja-JP" sz="2000">
                <a:latin typeface="Courier New" charset="0"/>
                <a:cs typeface="Courier New" charset="0"/>
                <a:sym typeface="Wingdings" charset="0"/>
              </a:rPr>
              <a:t>, </a:t>
            </a:r>
            <a:r>
              <a:rPr lang="ja-JP" altLang="en-US" sz="2000">
                <a:latin typeface="Courier New" charset="0"/>
                <a:cs typeface="Courier New" charset="0"/>
                <a:sym typeface="Wingdings" charset="0"/>
              </a:rPr>
              <a:t>‘</a:t>
            </a:r>
            <a:r>
              <a:rPr lang="en-US" altLang="ja-JP" sz="2000">
                <a:latin typeface="Courier New" charset="0"/>
                <a:cs typeface="Courier New" charset="0"/>
                <a:sym typeface="Wingdings" charset="0"/>
              </a:rPr>
              <a:t>l</a:t>
            </a:r>
            <a:r>
              <a:rPr lang="ja-JP" altLang="en-US" sz="2000">
                <a:latin typeface="Courier New" charset="0"/>
                <a:cs typeface="Courier New" charset="0"/>
                <a:sym typeface="Wingdings" charset="0"/>
              </a:rPr>
              <a:t>’</a:t>
            </a:r>
            <a:r>
              <a:rPr lang="en-US" altLang="ja-JP" sz="2000">
                <a:latin typeface="Courier New" charset="0"/>
                <a:cs typeface="Courier New" charset="0"/>
                <a:sym typeface="Wingdings" charset="0"/>
              </a:rPr>
              <a:t>, </a:t>
            </a:r>
            <a:r>
              <a:rPr lang="ja-JP" altLang="en-US" sz="2000">
                <a:latin typeface="Courier New" charset="0"/>
                <a:cs typeface="Courier New" charset="0"/>
                <a:sym typeface="Wingdings" charset="0"/>
              </a:rPr>
              <a:t>‘</a:t>
            </a:r>
            <a:r>
              <a:rPr lang="en-US" altLang="ja-JP" sz="2000">
                <a:latin typeface="Courier New" charset="0"/>
                <a:cs typeface="Courier New" charset="0"/>
                <a:sym typeface="Wingdings" charset="0"/>
              </a:rPr>
              <a:t>l</a:t>
            </a:r>
            <a:r>
              <a:rPr lang="ja-JP" altLang="en-US" sz="2000">
                <a:latin typeface="Courier New" charset="0"/>
                <a:cs typeface="Courier New" charset="0"/>
                <a:sym typeface="Wingdings" charset="0"/>
              </a:rPr>
              <a:t>’</a:t>
            </a:r>
            <a:r>
              <a:rPr lang="en-US" altLang="ja-JP" sz="2000">
                <a:latin typeface="Courier New" charset="0"/>
                <a:cs typeface="Courier New" charset="0"/>
                <a:sym typeface="Wingdings" charset="0"/>
              </a:rPr>
              <a:t>, </a:t>
            </a:r>
            <a:r>
              <a:rPr lang="ja-JP" altLang="en-US" sz="2000">
                <a:latin typeface="Courier New" charset="0"/>
                <a:cs typeface="Courier New" charset="0"/>
                <a:sym typeface="Wingdings" charset="0"/>
              </a:rPr>
              <a:t>‘</a:t>
            </a:r>
            <a:r>
              <a:rPr lang="en-US" altLang="ja-JP" sz="2000">
                <a:latin typeface="Courier New" charset="0"/>
                <a:cs typeface="Courier New" charset="0"/>
                <a:sym typeface="Wingdings" charset="0"/>
              </a:rPr>
              <a:t>o</a:t>
            </a:r>
            <a:r>
              <a:rPr lang="ja-JP" altLang="en-US" sz="2000">
                <a:latin typeface="Courier New" charset="0"/>
                <a:cs typeface="Courier New" charset="0"/>
                <a:sym typeface="Wingdings" charset="0"/>
              </a:rPr>
              <a:t>’</a:t>
            </a:r>
            <a:r>
              <a:rPr lang="en-US" altLang="ja-JP" sz="2000">
                <a:latin typeface="Courier New" charset="0"/>
                <a:cs typeface="Courier New" charset="0"/>
                <a:sym typeface="Wingdings" charset="0"/>
              </a:rPr>
              <a:t>, 0}</a:t>
            </a:r>
            <a:endParaRPr lang="en-US" altLang="ja-JP" sz="2000">
              <a:latin typeface="Courier New" charset="0"/>
              <a:cs typeface="Courier New" charset="0"/>
            </a:endParaRPr>
          </a:p>
          <a:p>
            <a:pPr lvl="1">
              <a:lnSpc>
                <a:spcPct val="80000"/>
              </a:lnSpc>
            </a:pPr>
            <a:r>
              <a:rPr lang="en-US" sz="2000">
                <a:latin typeface="Arial" charset="0"/>
              </a:rPr>
              <a:t>Null character = 0 = </a:t>
            </a:r>
            <a:r>
              <a:rPr lang="ja-JP" altLang="en-US" sz="2000">
                <a:latin typeface="Courier New" charset="0"/>
                <a:cs typeface="Courier New" charset="0"/>
              </a:rPr>
              <a:t>‘</a:t>
            </a:r>
            <a:r>
              <a:rPr lang="en-US" altLang="ja-JP" sz="2000">
                <a:latin typeface="Courier New" charset="0"/>
                <a:cs typeface="Courier New" charset="0"/>
              </a:rPr>
              <a:t>\0</a:t>
            </a:r>
            <a:r>
              <a:rPr lang="ja-JP" altLang="en-US" sz="2000">
                <a:latin typeface="Courier New" charset="0"/>
                <a:cs typeface="Courier New" charset="0"/>
              </a:rPr>
              <a:t>’</a:t>
            </a:r>
            <a:endParaRPr lang="en-US" altLang="ja-JP" sz="2000">
              <a:latin typeface="Courier New" charset="0"/>
              <a:cs typeface="Courier New" charset="0"/>
            </a:endParaRPr>
          </a:p>
          <a:p>
            <a:pPr>
              <a:lnSpc>
                <a:spcPct val="80000"/>
              </a:lnSpc>
            </a:pPr>
            <a:r>
              <a:rPr lang="en-US" sz="2300">
                <a:latin typeface="Arial" charset="0"/>
              </a:rPr>
              <a:t>Can declare array to hold string</a:t>
            </a:r>
          </a:p>
          <a:p>
            <a:pPr lvl="1">
              <a:lnSpc>
                <a:spcPct val="80000"/>
              </a:lnSpc>
            </a:pPr>
            <a:r>
              <a:rPr lang="en-US" sz="2000">
                <a:latin typeface="Arial" charset="0"/>
              </a:rPr>
              <a:t>Need space to hold null: </a:t>
            </a:r>
            <a:r>
              <a:rPr lang="en-US" sz="2000">
                <a:latin typeface="Courier New" charset="0"/>
                <a:cs typeface="Courier New" charset="0"/>
              </a:rPr>
              <a:t>char hello[5]</a:t>
            </a:r>
            <a:r>
              <a:rPr lang="en-US" sz="2000">
                <a:latin typeface="Arial" charset="0"/>
                <a:cs typeface="Courier New" charset="0"/>
              </a:rPr>
              <a:t> would be </a:t>
            </a:r>
            <a:r>
              <a:rPr lang="en-US" sz="2000">
                <a:latin typeface="Arial" charset="0"/>
                <a:sym typeface="Wingdings" charset="0"/>
              </a:rPr>
              <a:t>too small</a:t>
            </a:r>
          </a:p>
          <a:p>
            <a:pPr lvl="1">
              <a:lnSpc>
                <a:spcPct val="80000"/>
              </a:lnSpc>
            </a:pPr>
            <a:r>
              <a:rPr lang="en-US" sz="2000">
                <a:latin typeface="Arial" charset="0"/>
                <a:cs typeface="Courier New" charset="0"/>
                <a:sym typeface="Wingdings" charset="0"/>
              </a:rPr>
              <a:t>Can use string constants to directly initialize</a:t>
            </a:r>
          </a:p>
          <a:p>
            <a:pPr lvl="1">
              <a:lnSpc>
                <a:spcPct val="80000"/>
              </a:lnSpc>
              <a:buFont typeface="Wingdings" charset="0"/>
              <a:buNone/>
            </a:pPr>
            <a:r>
              <a:rPr lang="en-US" sz="2000">
                <a:latin typeface="Arial" charset="0"/>
                <a:cs typeface="Courier New" charset="0"/>
                <a:sym typeface="Wingdings" charset="0"/>
              </a:rPr>
              <a:t>	</a:t>
            </a:r>
            <a:r>
              <a:rPr lang="en-US" sz="2000">
                <a:latin typeface="Courier New" charset="0"/>
                <a:cs typeface="Courier New" charset="0"/>
                <a:sym typeface="Wingdings" charset="0"/>
              </a:rPr>
              <a:t>char hello[] = </a:t>
            </a:r>
            <a:r>
              <a:rPr lang="ja-JP" altLang="en-US" sz="2000">
                <a:latin typeface="Courier New" charset="0"/>
                <a:cs typeface="Courier New" charset="0"/>
                <a:sym typeface="Wingdings" charset="0"/>
              </a:rPr>
              <a:t>“</a:t>
            </a:r>
            <a:r>
              <a:rPr lang="en-US" altLang="ja-JP" sz="2000">
                <a:latin typeface="Courier New" charset="0"/>
                <a:cs typeface="Courier New" charset="0"/>
                <a:sym typeface="Wingdings" charset="0"/>
              </a:rPr>
              <a:t>Hello</a:t>
            </a:r>
            <a:r>
              <a:rPr lang="ja-JP" altLang="en-US" sz="2000">
                <a:latin typeface="Courier New" charset="0"/>
                <a:cs typeface="Courier New" charset="0"/>
                <a:sym typeface="Wingdings" charset="0"/>
              </a:rPr>
              <a:t>”</a:t>
            </a:r>
            <a:r>
              <a:rPr lang="en-US" altLang="ja-JP" sz="2000">
                <a:latin typeface="Courier New" charset="0"/>
                <a:cs typeface="Courier New" charset="0"/>
                <a:sym typeface="Wingdings" charset="0"/>
              </a:rPr>
              <a:t>;</a:t>
            </a:r>
            <a:endParaRPr lang="en-US" altLang="ja-JP" sz="2000">
              <a:latin typeface="Arial" charset="0"/>
              <a:cs typeface="Courier New" charset="0"/>
            </a:endParaRPr>
          </a:p>
          <a:p>
            <a:pPr lvl="1">
              <a:lnSpc>
                <a:spcPct val="80000"/>
              </a:lnSpc>
            </a:pPr>
            <a:r>
              <a:rPr lang="en-US" sz="2000">
                <a:latin typeface="Arial" charset="0"/>
                <a:cs typeface="Courier New" charset="0"/>
                <a:sym typeface="Wingdings" charset="0"/>
              </a:rPr>
              <a:t>Equivalent to:</a:t>
            </a:r>
          </a:p>
          <a:p>
            <a:pPr lvl="1">
              <a:lnSpc>
                <a:spcPct val="80000"/>
              </a:lnSpc>
              <a:buFont typeface="Wingdings" charset="0"/>
              <a:buNone/>
            </a:pPr>
            <a:r>
              <a:rPr lang="en-US" sz="2000">
                <a:latin typeface="Arial" charset="0"/>
                <a:cs typeface="Courier New" charset="0"/>
                <a:sym typeface="Wingdings" charset="0"/>
              </a:rPr>
              <a:t>	</a:t>
            </a:r>
            <a:r>
              <a:rPr lang="en-US" sz="2000">
                <a:latin typeface="Courier New" charset="0"/>
                <a:cs typeface="Courier New" charset="0"/>
                <a:sym typeface="Wingdings" charset="0"/>
              </a:rPr>
              <a:t>char hello[6];</a:t>
            </a:r>
          </a:p>
          <a:p>
            <a:pPr lvl="1">
              <a:lnSpc>
                <a:spcPct val="80000"/>
              </a:lnSpc>
              <a:buFont typeface="Wingdings" charset="0"/>
              <a:buNone/>
            </a:pPr>
            <a:r>
              <a:rPr lang="en-US" sz="2000">
                <a:latin typeface="Courier New" charset="0"/>
                <a:cs typeface="Courier New" charset="0"/>
                <a:sym typeface="Wingdings" charset="0"/>
              </a:rPr>
              <a:t>	hello[0] = </a:t>
            </a:r>
            <a:r>
              <a:rPr lang="ja-JP" altLang="en-US" sz="2000">
                <a:latin typeface="Courier New" charset="0"/>
                <a:cs typeface="Courier New" charset="0"/>
                <a:sym typeface="Wingdings" charset="0"/>
              </a:rPr>
              <a:t>‘</a:t>
            </a:r>
            <a:r>
              <a:rPr lang="en-US" altLang="ja-JP" sz="2000">
                <a:latin typeface="Courier New" charset="0"/>
                <a:cs typeface="Courier New" charset="0"/>
                <a:sym typeface="Wingdings" charset="0"/>
              </a:rPr>
              <a:t>H</a:t>
            </a:r>
            <a:r>
              <a:rPr lang="ja-JP" altLang="en-US" sz="2000">
                <a:latin typeface="Courier New" charset="0"/>
                <a:cs typeface="Courier New" charset="0"/>
                <a:sym typeface="Wingdings" charset="0"/>
              </a:rPr>
              <a:t>’</a:t>
            </a:r>
            <a:r>
              <a:rPr lang="en-US" altLang="ja-JP" sz="2000">
                <a:latin typeface="Courier New" charset="0"/>
                <a:cs typeface="Courier New" charset="0"/>
                <a:sym typeface="Wingdings" charset="0"/>
              </a:rPr>
              <a:t>;</a:t>
            </a:r>
          </a:p>
          <a:p>
            <a:pPr lvl="1">
              <a:lnSpc>
                <a:spcPct val="80000"/>
              </a:lnSpc>
              <a:buFont typeface="Wingdings" charset="0"/>
              <a:buNone/>
            </a:pPr>
            <a:r>
              <a:rPr lang="en-US" sz="2000">
                <a:latin typeface="Courier New" charset="0"/>
                <a:cs typeface="Courier New" charset="0"/>
                <a:sym typeface="Wingdings" charset="0"/>
              </a:rPr>
              <a:t>	hello[1] = </a:t>
            </a:r>
            <a:r>
              <a:rPr lang="ja-JP" altLang="en-US" sz="2000">
                <a:latin typeface="Courier New" charset="0"/>
                <a:cs typeface="Courier New" charset="0"/>
                <a:sym typeface="Wingdings" charset="0"/>
              </a:rPr>
              <a:t>‘</a:t>
            </a:r>
            <a:r>
              <a:rPr lang="en-US" altLang="ja-JP" sz="2000">
                <a:latin typeface="Courier New" charset="0"/>
                <a:cs typeface="Courier New" charset="0"/>
                <a:sym typeface="Wingdings" charset="0"/>
              </a:rPr>
              <a:t>e</a:t>
            </a:r>
            <a:r>
              <a:rPr lang="ja-JP" altLang="en-US" sz="2000">
                <a:latin typeface="Courier New" charset="0"/>
                <a:cs typeface="Courier New" charset="0"/>
                <a:sym typeface="Wingdings" charset="0"/>
              </a:rPr>
              <a:t>’</a:t>
            </a:r>
            <a:r>
              <a:rPr lang="en-US" altLang="ja-JP" sz="2000">
                <a:latin typeface="Courier New" charset="0"/>
                <a:cs typeface="Courier New" charset="0"/>
                <a:sym typeface="Wingdings" charset="0"/>
              </a:rPr>
              <a:t>;</a:t>
            </a:r>
          </a:p>
          <a:p>
            <a:pPr lvl="1">
              <a:lnSpc>
                <a:spcPct val="80000"/>
              </a:lnSpc>
              <a:buFont typeface="Wingdings" charset="0"/>
              <a:buNone/>
            </a:pPr>
            <a:r>
              <a:rPr lang="en-US" sz="2000">
                <a:latin typeface="Courier New" charset="0"/>
                <a:cs typeface="Courier New" charset="0"/>
                <a:sym typeface="Wingdings" charset="0"/>
              </a:rPr>
              <a:t>	hello[2] = </a:t>
            </a:r>
            <a:r>
              <a:rPr lang="ja-JP" altLang="en-US" sz="2000">
                <a:latin typeface="Courier New" charset="0"/>
                <a:cs typeface="Courier New" charset="0"/>
                <a:sym typeface="Wingdings" charset="0"/>
              </a:rPr>
              <a:t>‘</a:t>
            </a:r>
            <a:r>
              <a:rPr lang="en-US" altLang="ja-JP" sz="2000">
                <a:latin typeface="Courier New" charset="0"/>
                <a:cs typeface="Courier New" charset="0"/>
                <a:sym typeface="Wingdings" charset="0"/>
              </a:rPr>
              <a:t>l</a:t>
            </a:r>
            <a:r>
              <a:rPr lang="ja-JP" altLang="en-US" sz="2000">
                <a:latin typeface="Courier New" charset="0"/>
                <a:cs typeface="Courier New" charset="0"/>
                <a:sym typeface="Wingdings" charset="0"/>
              </a:rPr>
              <a:t>’</a:t>
            </a:r>
            <a:r>
              <a:rPr lang="en-US" altLang="ja-JP" sz="2000">
                <a:latin typeface="Courier New" charset="0"/>
                <a:cs typeface="Courier New" charset="0"/>
                <a:sym typeface="Wingdings" charset="0"/>
              </a:rPr>
              <a:t>;</a:t>
            </a:r>
          </a:p>
          <a:p>
            <a:pPr lvl="1">
              <a:lnSpc>
                <a:spcPct val="80000"/>
              </a:lnSpc>
              <a:buFont typeface="Wingdings" charset="0"/>
              <a:buNone/>
            </a:pPr>
            <a:r>
              <a:rPr lang="en-US" sz="2000">
                <a:latin typeface="Courier New" charset="0"/>
                <a:cs typeface="Courier New" charset="0"/>
                <a:sym typeface="Wingdings" charset="0"/>
              </a:rPr>
              <a:t>	hello[3] = </a:t>
            </a:r>
            <a:r>
              <a:rPr lang="ja-JP" altLang="en-US" sz="2000">
                <a:latin typeface="Courier New" charset="0"/>
                <a:cs typeface="Courier New" charset="0"/>
                <a:sym typeface="Wingdings" charset="0"/>
              </a:rPr>
              <a:t>‘</a:t>
            </a:r>
            <a:r>
              <a:rPr lang="en-US" altLang="ja-JP" sz="2000">
                <a:latin typeface="Courier New" charset="0"/>
                <a:cs typeface="Courier New" charset="0"/>
                <a:sym typeface="Wingdings" charset="0"/>
              </a:rPr>
              <a:t>l</a:t>
            </a:r>
            <a:r>
              <a:rPr lang="ja-JP" altLang="en-US" sz="2000">
                <a:latin typeface="Courier New" charset="0"/>
                <a:cs typeface="Courier New" charset="0"/>
                <a:sym typeface="Wingdings" charset="0"/>
              </a:rPr>
              <a:t>’</a:t>
            </a:r>
            <a:r>
              <a:rPr lang="en-US" altLang="ja-JP" sz="2000">
                <a:latin typeface="Courier New" charset="0"/>
                <a:cs typeface="Courier New" charset="0"/>
                <a:sym typeface="Wingdings" charset="0"/>
              </a:rPr>
              <a:t>;</a:t>
            </a:r>
          </a:p>
          <a:p>
            <a:pPr lvl="1">
              <a:lnSpc>
                <a:spcPct val="80000"/>
              </a:lnSpc>
              <a:buFont typeface="Wingdings" charset="0"/>
              <a:buNone/>
            </a:pPr>
            <a:r>
              <a:rPr lang="en-US" sz="2000">
                <a:latin typeface="Courier New" charset="0"/>
                <a:cs typeface="Courier New" charset="0"/>
                <a:sym typeface="Wingdings" charset="0"/>
              </a:rPr>
              <a:t>	hello[4] = </a:t>
            </a:r>
            <a:r>
              <a:rPr lang="ja-JP" altLang="en-US" sz="2000">
                <a:latin typeface="Courier New" charset="0"/>
                <a:cs typeface="Courier New" charset="0"/>
                <a:sym typeface="Wingdings" charset="0"/>
              </a:rPr>
              <a:t>‘</a:t>
            </a:r>
            <a:r>
              <a:rPr lang="en-US" altLang="ja-JP" sz="2000">
                <a:latin typeface="Courier New" charset="0"/>
                <a:cs typeface="Courier New" charset="0"/>
                <a:sym typeface="Wingdings" charset="0"/>
              </a:rPr>
              <a:t>o</a:t>
            </a:r>
            <a:r>
              <a:rPr lang="ja-JP" altLang="en-US" sz="2000">
                <a:latin typeface="Courier New" charset="0"/>
                <a:cs typeface="Courier New" charset="0"/>
                <a:sym typeface="Wingdings" charset="0"/>
              </a:rPr>
              <a:t>’</a:t>
            </a:r>
            <a:r>
              <a:rPr lang="en-US" altLang="ja-JP" sz="2000">
                <a:latin typeface="Courier New" charset="0"/>
                <a:cs typeface="Courier New" charset="0"/>
                <a:sym typeface="Wingdings" charset="0"/>
              </a:rPr>
              <a:t>;</a:t>
            </a:r>
          </a:p>
          <a:p>
            <a:pPr lvl="1">
              <a:lnSpc>
                <a:spcPct val="80000"/>
              </a:lnSpc>
              <a:buFont typeface="Wingdings" charset="0"/>
              <a:buNone/>
            </a:pPr>
            <a:r>
              <a:rPr lang="en-US" sz="2000">
                <a:latin typeface="Courier New" charset="0"/>
                <a:cs typeface="Courier New" charset="0"/>
                <a:sym typeface="Wingdings" charset="0"/>
              </a:rPr>
              <a:t>	hello[5] = 0	   --OR--	hello[5] = </a:t>
            </a:r>
            <a:r>
              <a:rPr lang="ja-JP" altLang="en-US" sz="2000">
                <a:latin typeface="Courier New" charset="0"/>
                <a:cs typeface="Courier New" charset="0"/>
                <a:sym typeface="Wingdings" charset="0"/>
              </a:rPr>
              <a:t>‘</a:t>
            </a:r>
            <a:r>
              <a:rPr lang="en-US" altLang="ja-JP" sz="2000">
                <a:latin typeface="Courier New" charset="0"/>
                <a:cs typeface="Courier New" charset="0"/>
                <a:sym typeface="Wingdings" charset="0"/>
              </a:rPr>
              <a:t>\0</a:t>
            </a:r>
            <a:r>
              <a:rPr lang="ja-JP" altLang="en-US" sz="2000">
                <a:latin typeface="Courier New" charset="0"/>
                <a:cs typeface="Courier New" charset="0"/>
                <a:sym typeface="Wingdings" charset="0"/>
              </a:rPr>
              <a:t>’</a:t>
            </a:r>
            <a:r>
              <a:rPr lang="en-US" altLang="ja-JP" sz="2000">
                <a:latin typeface="Courier New" charset="0"/>
                <a:cs typeface="Courier New" charset="0"/>
                <a:sym typeface="Wingdings" charset="0"/>
              </a:rPr>
              <a:t>;</a:t>
            </a:r>
            <a:endParaRPr lang="en-US" sz="2000">
              <a:latin typeface="Courier New" charset="0"/>
              <a:cs typeface="Courier New" charset="0"/>
              <a:sym typeface="Wingdings" charset="0"/>
            </a:endParaRPr>
          </a:p>
        </p:txBody>
      </p:sp>
      <p:sp>
        <p:nvSpPr>
          <p:cNvPr id="20483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67114149-7234-0347-A79C-A76E04A0A6D4}" type="datetime1">
              <a:rPr lang="en-US" sz="1200" smtClean="0">
                <a:latin typeface="Garamond" charset="0"/>
                <a:cs typeface="Arial" charset="0"/>
              </a:rPr>
              <a:t>10/30/16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23</a:t>
            </a:r>
            <a:endParaRPr lang="en-US" altLang="en-US"/>
          </a:p>
        </p:txBody>
      </p:sp>
      <p:sp>
        <p:nvSpPr>
          <p:cNvPr id="2048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E4D82A59-3716-D24B-9BF5-562DCA8E0DCF}" type="slidenum">
              <a:rPr lang="en-US" sz="1200">
                <a:latin typeface="Garamond" charset="0"/>
                <a:cs typeface="Arial" charset="0"/>
              </a:rPr>
              <a:pPr eaLnBrk="1" hangingPunct="1"/>
              <a:t>4</a:t>
            </a:fld>
            <a:endParaRPr lang="en-US" sz="1200">
              <a:latin typeface="Garamond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73881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Strings, output, and functions</a:t>
            </a:r>
          </a:p>
        </p:txBody>
      </p:sp>
      <p:sp>
        <p:nvSpPr>
          <p:cNvPr id="2150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Can pass string as array or pointer: </a:t>
            </a:r>
            <a:r>
              <a:rPr lang="en-US">
                <a:latin typeface="Courier New" charset="0"/>
                <a:cs typeface="Courier New" charset="0"/>
              </a:rPr>
              <a:t>char *</a:t>
            </a:r>
          </a:p>
          <a:p>
            <a:pPr lvl="1"/>
            <a:r>
              <a:rPr lang="en-US">
                <a:latin typeface="Courier New" charset="0"/>
                <a:cs typeface="Courier New" charset="0"/>
              </a:rPr>
              <a:t>printf()</a:t>
            </a:r>
            <a:r>
              <a:rPr lang="en-US">
                <a:latin typeface="Arial" charset="0"/>
              </a:rPr>
              <a:t>, </a:t>
            </a:r>
            <a:r>
              <a:rPr lang="en-US">
                <a:latin typeface="Courier New" charset="0"/>
                <a:cs typeface="Courier New" charset="0"/>
              </a:rPr>
              <a:t>scanf()</a:t>
            </a:r>
            <a:r>
              <a:rPr lang="en-US">
                <a:latin typeface="Arial" charset="0"/>
              </a:rPr>
              <a:t> take </a:t>
            </a:r>
            <a:r>
              <a:rPr lang="en-US">
                <a:latin typeface="Courier New" charset="0"/>
                <a:cs typeface="Courier New" charset="0"/>
              </a:rPr>
              <a:t>char *</a:t>
            </a:r>
            <a:r>
              <a:rPr lang="en-US">
                <a:latin typeface="Arial" charset="0"/>
              </a:rPr>
              <a:t> as first argument</a:t>
            </a:r>
          </a:p>
          <a:p>
            <a:pPr lvl="1"/>
            <a:r>
              <a:rPr lang="en-US">
                <a:latin typeface="Arial" charset="0"/>
              </a:rPr>
              <a:t>Given string </a:t>
            </a:r>
            <a:r>
              <a:rPr lang="en-US">
                <a:latin typeface="Courier New" charset="0"/>
                <a:cs typeface="Courier New" charset="0"/>
              </a:rPr>
              <a:t>char hello[]</a:t>
            </a:r>
            <a:r>
              <a:rPr lang="en-US">
                <a:latin typeface="Arial" charset="0"/>
              </a:rPr>
              <a:t> from previous slide:</a:t>
            </a:r>
          </a:p>
          <a:p>
            <a:pPr lvl="2"/>
            <a:r>
              <a:rPr lang="en-US">
                <a:latin typeface="Arial" charset="0"/>
              </a:rPr>
              <a:t>Print directly: </a:t>
            </a:r>
            <a:r>
              <a:rPr lang="en-US">
                <a:latin typeface="Courier New" charset="0"/>
                <a:cs typeface="Courier New" charset="0"/>
              </a:rPr>
              <a:t>printf(hello);</a:t>
            </a:r>
          </a:p>
          <a:p>
            <a:pPr lvl="2"/>
            <a:r>
              <a:rPr lang="en-US">
                <a:latin typeface="Arial" charset="0"/>
                <a:cs typeface="Courier New" charset="0"/>
              </a:rPr>
              <a:t>Print w/formatting using %s: </a:t>
            </a:r>
            <a:r>
              <a:rPr lang="en-US">
                <a:latin typeface="Courier New" charset="0"/>
                <a:cs typeface="Courier New" charset="0"/>
              </a:rPr>
              <a:t>printf(“%s\n”, 						 hello);</a:t>
            </a:r>
          </a:p>
          <a:p>
            <a:pPr lvl="2"/>
            <a:r>
              <a:rPr lang="en-US">
                <a:latin typeface="Arial" charset="0"/>
                <a:cs typeface="Courier New" charset="0"/>
              </a:rPr>
              <a:t>Print individual character:  </a:t>
            </a:r>
            <a:r>
              <a:rPr lang="en-US">
                <a:latin typeface="Courier New" charset="0"/>
                <a:cs typeface="Courier New" charset="0"/>
              </a:rPr>
              <a:t>printf(“%c\n”, 						hello[1]);</a:t>
            </a:r>
          </a:p>
        </p:txBody>
      </p:sp>
      <p:sp>
        <p:nvSpPr>
          <p:cNvPr id="21507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4FB5E56E-E9FC-A243-A9FA-57AC6E6301E3}" type="datetime1">
              <a:rPr lang="en-US" sz="1200" smtClean="0">
                <a:latin typeface="Garamond" charset="0"/>
                <a:cs typeface="Arial" charset="0"/>
              </a:rPr>
              <a:t>10/30/16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23</a:t>
            </a:r>
            <a:endParaRPr lang="en-US" altLang="en-US"/>
          </a:p>
        </p:txBody>
      </p:sp>
      <p:sp>
        <p:nvSpPr>
          <p:cNvPr id="2150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41AC0AE3-EF86-5341-A8BC-D36450E83481}" type="slidenum">
              <a:rPr lang="en-US" sz="1200">
                <a:latin typeface="Garamond" charset="0"/>
                <a:cs typeface="Arial" charset="0"/>
              </a:rPr>
              <a:pPr eaLnBrk="1" hangingPunct="1"/>
              <a:t>5</a:t>
            </a:fld>
            <a:endParaRPr lang="en-US" sz="1200">
              <a:latin typeface="Garamond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76458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String functions</a:t>
            </a:r>
          </a:p>
        </p:txBody>
      </p:sp>
      <p:sp>
        <p:nvSpPr>
          <p:cNvPr id="2253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Things we’d like to do with strings:</a:t>
            </a:r>
          </a:p>
          <a:p>
            <a:pPr lvl="1"/>
            <a:r>
              <a:rPr lang="en-US">
                <a:latin typeface="Arial" charset="0"/>
              </a:rPr>
              <a:t>Set one equal to another</a:t>
            </a:r>
          </a:p>
          <a:p>
            <a:pPr lvl="1"/>
            <a:r>
              <a:rPr lang="en-US">
                <a:latin typeface="Arial" charset="0"/>
              </a:rPr>
              <a:t>Compare two strings</a:t>
            </a:r>
          </a:p>
          <a:p>
            <a:pPr lvl="1"/>
            <a:r>
              <a:rPr lang="en-US">
                <a:latin typeface="Arial" charset="0"/>
              </a:rPr>
              <a:t>Find # characters in string</a:t>
            </a:r>
          </a:p>
          <a:p>
            <a:pPr lvl="2"/>
            <a:r>
              <a:rPr lang="en-US">
                <a:latin typeface="Arial" charset="0"/>
              </a:rPr>
              <a:t>String may not fill array (“buffer”) allocated for it</a:t>
            </a:r>
          </a:p>
          <a:p>
            <a:pPr lvl="1"/>
            <a:r>
              <a:rPr lang="en-US">
                <a:latin typeface="Arial" charset="0"/>
              </a:rPr>
              <a:t>“Add” two strings together</a:t>
            </a:r>
          </a:p>
          <a:p>
            <a:pPr lvl="2"/>
            <a:r>
              <a:rPr lang="en-US">
                <a:latin typeface="Arial" charset="0"/>
              </a:rPr>
              <a:t>“abc” + “def” = “abcdef”</a:t>
            </a:r>
          </a:p>
        </p:txBody>
      </p:sp>
      <p:sp>
        <p:nvSpPr>
          <p:cNvPr id="22531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9DEB34EA-8E7A-F54C-967B-6A1B16A0ED29}" type="datetime1">
              <a:rPr lang="en-US" sz="1200" smtClean="0">
                <a:latin typeface="Garamond" charset="0"/>
                <a:cs typeface="Arial" charset="0"/>
              </a:rPr>
              <a:t>10/30/16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23</a:t>
            </a:r>
            <a:endParaRPr lang="en-US" altLang="en-US"/>
          </a:p>
        </p:txBody>
      </p:sp>
      <p:sp>
        <p:nvSpPr>
          <p:cNvPr id="2253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2C301CE6-3F17-A846-BA25-0D6463054381}" type="slidenum">
              <a:rPr lang="en-US" sz="1200">
                <a:latin typeface="Garamond" charset="0"/>
                <a:cs typeface="Arial" charset="0"/>
              </a:rPr>
              <a:pPr eaLnBrk="1" hangingPunct="1"/>
              <a:t>6</a:t>
            </a:fld>
            <a:endParaRPr lang="en-US" sz="1200">
              <a:latin typeface="Garamond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94803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String functions (cont.)</a:t>
            </a:r>
          </a:p>
        </p:txBody>
      </p:sp>
      <p:sp>
        <p:nvSpPr>
          <p:cNvPr id="2355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800">
                <a:latin typeface="Arial" charset="0"/>
              </a:rPr>
              <a:t>In </a:t>
            </a:r>
            <a:r>
              <a:rPr lang="en-US" sz="2800">
                <a:latin typeface="Courier New" charset="0"/>
                <a:cs typeface="Courier New" charset="0"/>
              </a:rPr>
              <a:t>&lt;string.h&gt;</a:t>
            </a:r>
            <a:r>
              <a:rPr lang="en-US" sz="2800">
                <a:latin typeface="Arial" charset="0"/>
              </a:rPr>
              <a:t> library:</a:t>
            </a:r>
          </a:p>
          <a:p>
            <a:pPr lvl="1">
              <a:lnSpc>
                <a:spcPct val="80000"/>
              </a:lnSpc>
            </a:pPr>
            <a:r>
              <a:rPr lang="en-US" sz="2400">
                <a:latin typeface="Arial" charset="0"/>
              </a:rPr>
              <a:t>Copying strings:</a:t>
            </a:r>
          </a:p>
          <a:p>
            <a:pPr lvl="2">
              <a:lnSpc>
                <a:spcPct val="80000"/>
              </a:lnSpc>
            </a:pPr>
            <a:r>
              <a:rPr lang="en-US" sz="2000">
                <a:latin typeface="Courier New" charset="0"/>
                <a:cs typeface="Courier New" charset="0"/>
              </a:rPr>
              <a:t>char *strcpy(char *dest, </a:t>
            </a:r>
          </a:p>
          <a:p>
            <a:pPr lvl="2">
              <a:lnSpc>
                <a:spcPct val="80000"/>
              </a:lnSpc>
              <a:buFont typeface="Wingdings" charset="0"/>
              <a:buNone/>
            </a:pPr>
            <a:r>
              <a:rPr lang="en-US" sz="2000">
                <a:latin typeface="Courier New" charset="0"/>
                <a:cs typeface="Courier New" charset="0"/>
              </a:rPr>
              <a:t>			   const char *source);</a:t>
            </a:r>
          </a:p>
          <a:p>
            <a:pPr lvl="2">
              <a:lnSpc>
                <a:spcPct val="80000"/>
              </a:lnSpc>
            </a:pPr>
            <a:r>
              <a:rPr lang="en-US" sz="2000">
                <a:latin typeface="Courier New" charset="0"/>
                <a:cs typeface="Courier New" charset="0"/>
              </a:rPr>
              <a:t>char *strncpy(char *dest, </a:t>
            </a:r>
          </a:p>
          <a:p>
            <a:pPr lvl="2">
              <a:lnSpc>
                <a:spcPct val="80000"/>
              </a:lnSpc>
              <a:buFont typeface="Wingdings" charset="0"/>
              <a:buNone/>
            </a:pPr>
            <a:r>
              <a:rPr lang="en-US" sz="2000">
                <a:latin typeface="Courier New" charset="0"/>
                <a:cs typeface="Courier New" charset="0"/>
              </a:rPr>
              <a:t>			    const char *source, </a:t>
            </a:r>
          </a:p>
          <a:p>
            <a:pPr lvl="2">
              <a:lnSpc>
                <a:spcPct val="80000"/>
              </a:lnSpc>
              <a:buFont typeface="Wingdings" charset="0"/>
              <a:buNone/>
            </a:pPr>
            <a:r>
              <a:rPr lang="en-US" sz="2000">
                <a:latin typeface="Courier New" charset="0"/>
                <a:cs typeface="Courier New" charset="0"/>
              </a:rPr>
              <a:t>			    size_t num);</a:t>
            </a:r>
          </a:p>
          <a:p>
            <a:pPr lvl="2">
              <a:lnSpc>
                <a:spcPct val="80000"/>
              </a:lnSpc>
            </a:pPr>
            <a:r>
              <a:rPr lang="en-US" sz="2000">
                <a:latin typeface="Arial" charset="0"/>
              </a:rPr>
              <a:t>Return </a:t>
            </a:r>
            <a:r>
              <a:rPr lang="en-US" sz="2000">
                <a:latin typeface="Courier New" charset="0"/>
                <a:cs typeface="Courier New" charset="0"/>
              </a:rPr>
              <a:t>dest</a:t>
            </a:r>
          </a:p>
          <a:p>
            <a:pPr lvl="2">
              <a:lnSpc>
                <a:spcPct val="80000"/>
              </a:lnSpc>
            </a:pPr>
            <a:r>
              <a:rPr lang="en-US" sz="2000">
                <a:latin typeface="Arial" charset="0"/>
                <a:cs typeface="Courier New" charset="0"/>
              </a:rPr>
              <a:t>Does not append </a:t>
            </a:r>
            <a:r>
              <a:rPr lang="ja-JP" altLang="en-US" sz="2000">
                <a:latin typeface="Arial" charset="0"/>
                <a:cs typeface="Courier New" charset="0"/>
              </a:rPr>
              <a:t>‘</a:t>
            </a:r>
            <a:r>
              <a:rPr lang="en-US" altLang="ja-JP" sz="2000">
                <a:latin typeface="Arial" charset="0"/>
                <a:cs typeface="Courier New" charset="0"/>
              </a:rPr>
              <a:t>\0</a:t>
            </a:r>
            <a:r>
              <a:rPr lang="ja-JP" altLang="en-US" sz="2000">
                <a:latin typeface="Arial" charset="0"/>
                <a:cs typeface="Courier New" charset="0"/>
              </a:rPr>
              <a:t>’</a:t>
            </a:r>
            <a:r>
              <a:rPr lang="en-US" altLang="ja-JP" sz="2000">
                <a:latin typeface="Arial" charset="0"/>
                <a:cs typeface="Courier New" charset="0"/>
              </a:rPr>
              <a:t> unless length of </a:t>
            </a:r>
            <a:r>
              <a:rPr lang="en-US" altLang="ja-JP" sz="2000">
                <a:latin typeface="Courier New" charset="0"/>
                <a:cs typeface="Courier New" charset="0"/>
              </a:rPr>
              <a:t>source</a:t>
            </a:r>
            <a:r>
              <a:rPr lang="en-US" altLang="ja-JP" sz="2000">
                <a:latin typeface="Arial" charset="0"/>
                <a:cs typeface="Courier New" charset="0"/>
              </a:rPr>
              <a:t> &lt; </a:t>
            </a:r>
            <a:r>
              <a:rPr lang="en-US" altLang="ja-JP" sz="2000">
                <a:latin typeface="Courier New" charset="0"/>
                <a:cs typeface="Courier New" charset="0"/>
              </a:rPr>
              <a:t>num</a:t>
            </a:r>
          </a:p>
          <a:p>
            <a:pPr lvl="1">
              <a:lnSpc>
                <a:spcPct val="80000"/>
              </a:lnSpc>
            </a:pPr>
            <a:r>
              <a:rPr lang="en-US" sz="2400">
                <a:latin typeface="Arial" charset="0"/>
              </a:rPr>
              <a:t>Comparing strings:</a:t>
            </a:r>
          </a:p>
          <a:p>
            <a:pPr lvl="2">
              <a:lnSpc>
                <a:spcPct val="80000"/>
              </a:lnSpc>
            </a:pPr>
            <a:r>
              <a:rPr lang="en-US" sz="2000">
                <a:latin typeface="Courier New" charset="0"/>
                <a:cs typeface="Courier New" charset="0"/>
              </a:rPr>
              <a:t>int strcmp(const char *s1, const char *s2);</a:t>
            </a:r>
          </a:p>
          <a:p>
            <a:pPr lvl="2">
              <a:lnSpc>
                <a:spcPct val="80000"/>
              </a:lnSpc>
            </a:pPr>
            <a:r>
              <a:rPr lang="en-US" sz="2000">
                <a:latin typeface="Courier New" charset="0"/>
                <a:cs typeface="Courier New" charset="0"/>
              </a:rPr>
              <a:t>int strncmp(const char *s1, const char *s2, 		size_t num);</a:t>
            </a:r>
          </a:p>
          <a:p>
            <a:pPr lvl="2">
              <a:lnSpc>
                <a:spcPct val="80000"/>
              </a:lnSpc>
            </a:pPr>
            <a:r>
              <a:rPr lang="en-US" sz="2000">
                <a:latin typeface="Arial" charset="0"/>
                <a:cs typeface="Courier New" charset="0"/>
              </a:rPr>
              <a:t>Character-by-character comparison of character values</a:t>
            </a:r>
          </a:p>
          <a:p>
            <a:pPr lvl="2">
              <a:lnSpc>
                <a:spcPct val="80000"/>
              </a:lnSpc>
            </a:pPr>
            <a:r>
              <a:rPr lang="en-US" sz="2000">
                <a:latin typeface="Arial" charset="0"/>
                <a:cs typeface="Courier New" charset="0"/>
              </a:rPr>
              <a:t>Returns 0 if s1 == s2, &gt;0 if s1 &gt; s2, &lt;0 if s1 &lt; s2</a:t>
            </a:r>
          </a:p>
        </p:txBody>
      </p:sp>
      <p:sp>
        <p:nvSpPr>
          <p:cNvPr id="23555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FA703B72-E5AF-6042-ADE7-A8B50F4F65B9}" type="datetime1">
              <a:rPr lang="en-US" sz="1200" smtClean="0">
                <a:latin typeface="Garamond" charset="0"/>
                <a:cs typeface="Arial" charset="0"/>
              </a:rPr>
              <a:t>10/30/16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23</a:t>
            </a:r>
            <a:endParaRPr lang="en-US" altLang="en-US"/>
          </a:p>
        </p:txBody>
      </p:sp>
      <p:sp>
        <p:nvSpPr>
          <p:cNvPr id="2355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6CD81D62-82F2-7344-B049-4ED08255A5DC}" type="slidenum">
              <a:rPr lang="en-US" sz="1200">
                <a:latin typeface="Garamond" charset="0"/>
                <a:cs typeface="Arial" charset="0"/>
              </a:rPr>
              <a:pPr eaLnBrk="1" hangingPunct="1"/>
              <a:t>7</a:t>
            </a:fld>
            <a:endParaRPr lang="en-US" sz="1200">
              <a:latin typeface="Garamond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77739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String functions (cont.)</a:t>
            </a:r>
          </a:p>
        </p:txBody>
      </p:sp>
      <p:sp>
        <p:nvSpPr>
          <p:cNvPr id="2457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>
                <a:latin typeface="Arial" charset="0"/>
              </a:rPr>
              <a:t>Find # of characters in a string</a:t>
            </a:r>
          </a:p>
          <a:p>
            <a:pPr lvl="1">
              <a:lnSpc>
                <a:spcPct val="90000"/>
              </a:lnSpc>
            </a:pPr>
            <a:r>
              <a:rPr lang="en-US">
                <a:latin typeface="Courier New" charset="0"/>
                <a:cs typeface="Courier New" charset="0"/>
              </a:rPr>
              <a:t>size_t strlen(const char *s1);</a:t>
            </a:r>
          </a:p>
          <a:p>
            <a:pPr lvl="1">
              <a:lnSpc>
                <a:spcPct val="90000"/>
              </a:lnSpc>
            </a:pPr>
            <a:r>
              <a:rPr lang="en-US">
                <a:latin typeface="Arial" charset="0"/>
              </a:rPr>
              <a:t>Returns # characters before </a:t>
            </a:r>
            <a:r>
              <a:rPr lang="ja-JP" altLang="en-US">
                <a:latin typeface="Courier New" charset="0"/>
                <a:cs typeface="Courier New" charset="0"/>
              </a:rPr>
              <a:t>‘</a:t>
            </a:r>
            <a:r>
              <a:rPr lang="en-US" altLang="ja-JP">
                <a:latin typeface="Courier New" charset="0"/>
                <a:cs typeface="Courier New" charset="0"/>
              </a:rPr>
              <a:t>\0</a:t>
            </a:r>
            <a:r>
              <a:rPr lang="ja-JP" altLang="en-US">
                <a:latin typeface="Courier New" charset="0"/>
                <a:cs typeface="Courier New" charset="0"/>
              </a:rPr>
              <a:t>’</a:t>
            </a:r>
            <a:endParaRPr lang="en-US" altLang="ja-JP">
              <a:latin typeface="Courier New" charset="0"/>
              <a:cs typeface="Courier New" charset="0"/>
            </a:endParaRPr>
          </a:p>
          <a:p>
            <a:pPr lvl="2">
              <a:lnSpc>
                <a:spcPct val="90000"/>
              </a:lnSpc>
            </a:pPr>
            <a:r>
              <a:rPr lang="en-US">
                <a:latin typeface="Arial" charset="0"/>
                <a:cs typeface="Courier New" charset="0"/>
              </a:rPr>
              <a:t>Not necessarily size of array</a:t>
            </a:r>
          </a:p>
          <a:p>
            <a:pPr>
              <a:lnSpc>
                <a:spcPct val="90000"/>
              </a:lnSpc>
            </a:pPr>
            <a:r>
              <a:rPr lang="ja-JP" altLang="en-US">
                <a:latin typeface="Arial" charset="0"/>
                <a:cs typeface="Courier New" charset="0"/>
              </a:rPr>
              <a:t>“</a:t>
            </a:r>
            <a:r>
              <a:rPr lang="en-US" altLang="ja-JP">
                <a:latin typeface="Arial" charset="0"/>
                <a:cs typeface="Courier New" charset="0"/>
              </a:rPr>
              <a:t>Add</a:t>
            </a:r>
            <a:r>
              <a:rPr lang="ja-JP" altLang="en-US">
                <a:latin typeface="Arial" charset="0"/>
                <a:cs typeface="Courier New" charset="0"/>
              </a:rPr>
              <a:t>”</a:t>
            </a:r>
            <a:r>
              <a:rPr lang="en-US" altLang="ja-JP">
                <a:latin typeface="Arial" charset="0"/>
                <a:cs typeface="Courier New" charset="0"/>
              </a:rPr>
              <a:t> strings together—string concatenation</a:t>
            </a:r>
          </a:p>
          <a:p>
            <a:pPr lvl="1">
              <a:lnSpc>
                <a:spcPct val="90000"/>
              </a:lnSpc>
            </a:pPr>
            <a:r>
              <a:rPr lang="en-US">
                <a:latin typeface="Courier New" charset="0"/>
                <a:cs typeface="Courier New" charset="0"/>
              </a:rPr>
              <a:t>char *strcat(char *dest, </a:t>
            </a:r>
          </a:p>
          <a:p>
            <a:pPr lvl="1">
              <a:lnSpc>
                <a:spcPct val="90000"/>
              </a:lnSpc>
              <a:buFont typeface="Wingdings" charset="0"/>
              <a:buNone/>
            </a:pPr>
            <a:r>
              <a:rPr lang="en-US">
                <a:latin typeface="Courier New" charset="0"/>
                <a:cs typeface="Courier New" charset="0"/>
              </a:rPr>
              <a:t>			   const char *source);</a:t>
            </a:r>
          </a:p>
          <a:p>
            <a:pPr lvl="1">
              <a:lnSpc>
                <a:spcPct val="90000"/>
              </a:lnSpc>
            </a:pPr>
            <a:r>
              <a:rPr lang="en-US">
                <a:latin typeface="Courier New" charset="0"/>
                <a:cs typeface="Courier New" charset="0"/>
              </a:rPr>
              <a:t>char *strncat(char *dest, </a:t>
            </a:r>
          </a:p>
          <a:p>
            <a:pPr lvl="1">
              <a:lnSpc>
                <a:spcPct val="90000"/>
              </a:lnSpc>
              <a:buFont typeface="Wingdings" charset="0"/>
              <a:buNone/>
            </a:pPr>
            <a:r>
              <a:rPr lang="en-US">
                <a:latin typeface="Courier New" charset="0"/>
                <a:cs typeface="Courier New" charset="0"/>
              </a:rPr>
              <a:t>			    const char *source, </a:t>
            </a:r>
          </a:p>
          <a:p>
            <a:pPr lvl="1">
              <a:lnSpc>
                <a:spcPct val="90000"/>
              </a:lnSpc>
              <a:buFont typeface="Wingdings" charset="0"/>
              <a:buNone/>
            </a:pPr>
            <a:r>
              <a:rPr lang="en-US">
                <a:latin typeface="Courier New" charset="0"/>
                <a:cs typeface="Courier New" charset="0"/>
              </a:rPr>
              <a:t>			    size_t num);</a:t>
            </a:r>
          </a:p>
          <a:p>
            <a:pPr lvl="1">
              <a:lnSpc>
                <a:spcPct val="90000"/>
              </a:lnSpc>
            </a:pPr>
            <a:r>
              <a:rPr lang="en-US">
                <a:latin typeface="Arial" charset="0"/>
                <a:cs typeface="Courier New" charset="0"/>
              </a:rPr>
              <a:t>Returns </a:t>
            </a:r>
            <a:r>
              <a:rPr lang="en-US">
                <a:latin typeface="Courier New" charset="0"/>
                <a:cs typeface="Courier New" charset="0"/>
              </a:rPr>
              <a:t>dest</a:t>
            </a:r>
          </a:p>
        </p:txBody>
      </p:sp>
      <p:sp>
        <p:nvSpPr>
          <p:cNvPr id="24579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E439D72-0FD3-A645-BE4C-4A558DED64DC}" type="datetime1">
              <a:rPr lang="en-US" sz="1200" smtClean="0">
                <a:latin typeface="Garamond" charset="0"/>
                <a:cs typeface="Arial" charset="0"/>
              </a:rPr>
              <a:t>10/30/16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23</a:t>
            </a:r>
            <a:endParaRPr lang="en-US" altLang="en-US"/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A1A4E562-9E91-1D48-8FB4-F5CF7960CF23}" type="slidenum">
              <a:rPr lang="en-US" sz="1200">
                <a:latin typeface="Garamond" charset="0"/>
                <a:cs typeface="Arial" charset="0"/>
              </a:rPr>
              <a:pPr eaLnBrk="1" hangingPunct="1"/>
              <a:t>8</a:t>
            </a:fld>
            <a:endParaRPr lang="en-US" sz="1200">
              <a:latin typeface="Garamond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32099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Example: Strings</a:t>
            </a:r>
          </a:p>
        </p:txBody>
      </p:sp>
      <p:sp>
        <p:nvSpPr>
          <p:cNvPr id="25602" name="Content Placeholder 2"/>
          <p:cNvSpPr>
            <a:spLocks noGrp="1"/>
          </p:cNvSpPr>
          <p:nvPr>
            <p:ph sz="half" idx="1"/>
          </p:nvPr>
        </p:nvSpPr>
        <p:spPr>
          <a:xfrm>
            <a:off x="0" y="1143000"/>
            <a:ext cx="4572000" cy="4987925"/>
          </a:xfrm>
          <a:ln>
            <a:solidFill>
              <a:schemeClr val="accent1"/>
            </a:solidFill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1800">
                <a:latin typeface="Arial" charset="0"/>
              </a:rPr>
              <a:t>What does the following program print?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500">
                <a:latin typeface="Courier New" charset="0"/>
                <a:cs typeface="Courier New" charset="0"/>
              </a:rPr>
              <a:t>int main() {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500">
                <a:latin typeface="Courier New" charset="0"/>
                <a:cs typeface="Courier New" charset="0"/>
              </a:rPr>
              <a:t>	char s1[15];</a:t>
            </a:r>
          </a:p>
          <a:p>
            <a:pPr lvl="1">
              <a:lnSpc>
                <a:spcPct val="80000"/>
              </a:lnSpc>
              <a:buFont typeface="Wingdings" charset="0"/>
              <a:buNone/>
            </a:pPr>
            <a:r>
              <a:rPr lang="en-US" sz="1500">
                <a:latin typeface="Courier New" charset="0"/>
                <a:cs typeface="Courier New" charset="0"/>
              </a:rPr>
              <a:t>int n1;</a:t>
            </a:r>
          </a:p>
          <a:p>
            <a:pPr lvl="1">
              <a:lnSpc>
                <a:spcPct val="80000"/>
              </a:lnSpc>
              <a:buFont typeface="Wingdings" charset="0"/>
              <a:buNone/>
            </a:pPr>
            <a:r>
              <a:rPr lang="en-US" sz="1500">
                <a:latin typeface="Courier New" charset="0"/>
                <a:cs typeface="Courier New" charset="0"/>
              </a:rPr>
              <a:t>char s2[10] = </a:t>
            </a:r>
            <a:r>
              <a:rPr lang="ja-JP" altLang="en-US" sz="1500">
                <a:latin typeface="Courier New" charset="0"/>
                <a:cs typeface="Courier New" charset="0"/>
              </a:rPr>
              <a:t>“</a:t>
            </a:r>
            <a:r>
              <a:rPr lang="en-US" altLang="ja-JP" sz="1500">
                <a:latin typeface="Courier New" charset="0"/>
                <a:cs typeface="Courier New" charset="0"/>
              </a:rPr>
              <a:t>.216</a:t>
            </a:r>
            <a:r>
              <a:rPr lang="ja-JP" altLang="en-US" sz="1500">
                <a:latin typeface="Courier New" charset="0"/>
                <a:cs typeface="Courier New" charset="0"/>
              </a:rPr>
              <a:t>”</a:t>
            </a:r>
            <a:r>
              <a:rPr lang="en-US" altLang="ja-JP" sz="1500">
                <a:latin typeface="Courier New" charset="0"/>
                <a:cs typeface="Courier New" charset="0"/>
              </a:rPr>
              <a:t>;</a:t>
            </a:r>
          </a:p>
          <a:p>
            <a:pPr lvl="1">
              <a:lnSpc>
                <a:spcPct val="80000"/>
              </a:lnSpc>
              <a:buFont typeface="Wingdings" charset="0"/>
              <a:buNone/>
            </a:pPr>
            <a:r>
              <a:rPr lang="en-US" sz="1500">
                <a:latin typeface="Courier New" charset="0"/>
                <a:cs typeface="Courier New" charset="0"/>
              </a:rPr>
              <a:t>int n;</a:t>
            </a:r>
          </a:p>
          <a:p>
            <a:pPr lvl="1">
              <a:lnSpc>
                <a:spcPct val="80000"/>
              </a:lnSpc>
              <a:buFont typeface="Wingdings" charset="0"/>
              <a:buNone/>
            </a:pPr>
            <a:endParaRPr lang="en-US" sz="1500">
              <a:latin typeface="Courier New" charset="0"/>
              <a:cs typeface="Courier New" charset="0"/>
            </a:endParaRPr>
          </a:p>
          <a:p>
            <a:pPr lvl="1">
              <a:lnSpc>
                <a:spcPct val="80000"/>
              </a:lnSpc>
              <a:buFont typeface="Wingdings" charset="0"/>
              <a:buNone/>
            </a:pPr>
            <a:r>
              <a:rPr lang="en-US" sz="1500">
                <a:latin typeface="Courier New" charset="0"/>
                <a:cs typeface="Courier New" charset="0"/>
              </a:rPr>
              <a:t>strncpy(s1, </a:t>
            </a:r>
            <a:r>
              <a:rPr lang="ja-JP" altLang="en-US" sz="1500">
                <a:latin typeface="Courier New" charset="0"/>
                <a:cs typeface="Courier New" charset="0"/>
              </a:rPr>
              <a:t>“</a:t>
            </a:r>
            <a:r>
              <a:rPr lang="en-US" altLang="ja-JP" sz="1500">
                <a:latin typeface="Courier New" charset="0"/>
                <a:cs typeface="Courier New" charset="0"/>
              </a:rPr>
              <a:t>16</a:t>
            </a:r>
            <a:r>
              <a:rPr lang="ja-JP" altLang="en-US" sz="1500">
                <a:latin typeface="Courier New" charset="0"/>
                <a:cs typeface="Courier New" charset="0"/>
              </a:rPr>
              <a:t>”</a:t>
            </a:r>
            <a:r>
              <a:rPr lang="en-US" altLang="ja-JP" sz="1500">
                <a:latin typeface="Courier New" charset="0"/>
                <a:cs typeface="Courier New" charset="0"/>
              </a:rPr>
              <a:t>, 15);</a:t>
            </a:r>
          </a:p>
          <a:p>
            <a:pPr lvl="1">
              <a:lnSpc>
                <a:spcPct val="80000"/>
              </a:lnSpc>
              <a:buFont typeface="Wingdings" charset="0"/>
              <a:buNone/>
            </a:pPr>
            <a:r>
              <a:rPr lang="en-US" sz="1500">
                <a:latin typeface="Courier New" charset="0"/>
                <a:cs typeface="Courier New" charset="0"/>
              </a:rPr>
              <a:t>n1 = strlen(s1);</a:t>
            </a:r>
          </a:p>
          <a:p>
            <a:pPr lvl="1">
              <a:lnSpc>
                <a:spcPct val="80000"/>
              </a:lnSpc>
              <a:buFont typeface="Wingdings" charset="0"/>
              <a:buNone/>
            </a:pPr>
            <a:r>
              <a:rPr lang="en-US" sz="1500">
                <a:latin typeface="Courier New" charset="0"/>
                <a:cs typeface="Courier New" charset="0"/>
              </a:rPr>
              <a:t>printf(</a:t>
            </a:r>
            <a:r>
              <a:rPr lang="ja-JP" altLang="en-US" sz="1500">
                <a:latin typeface="Courier New" charset="0"/>
                <a:cs typeface="Courier New" charset="0"/>
              </a:rPr>
              <a:t>“</a:t>
            </a:r>
            <a:r>
              <a:rPr lang="en-US" altLang="ja-JP" sz="1500">
                <a:latin typeface="Courier New" charset="0"/>
                <a:cs typeface="Courier New" charset="0"/>
              </a:rPr>
              <a:t>s1 = %s\n</a:t>
            </a:r>
            <a:r>
              <a:rPr lang="ja-JP" altLang="en-US" sz="1500">
                <a:latin typeface="Courier New" charset="0"/>
                <a:cs typeface="Courier New" charset="0"/>
              </a:rPr>
              <a:t>”</a:t>
            </a:r>
            <a:r>
              <a:rPr lang="en-US" altLang="ja-JP" sz="1500">
                <a:latin typeface="Courier New" charset="0"/>
                <a:cs typeface="Courier New" charset="0"/>
              </a:rPr>
              <a:t>, s1);</a:t>
            </a:r>
          </a:p>
          <a:p>
            <a:pPr lvl="1">
              <a:lnSpc>
                <a:spcPct val="80000"/>
              </a:lnSpc>
              <a:buFont typeface="Wingdings" charset="0"/>
              <a:buNone/>
            </a:pPr>
            <a:r>
              <a:rPr lang="en-US" sz="1500">
                <a:latin typeface="Courier New" charset="0"/>
                <a:cs typeface="Courier New" charset="0"/>
              </a:rPr>
              <a:t>printf(</a:t>
            </a:r>
            <a:r>
              <a:rPr lang="ja-JP" altLang="en-US" sz="1500">
                <a:latin typeface="Courier New" charset="0"/>
                <a:cs typeface="Courier New" charset="0"/>
              </a:rPr>
              <a:t>“</a:t>
            </a:r>
            <a:r>
              <a:rPr lang="en-US" altLang="ja-JP" sz="1500">
                <a:latin typeface="Courier New" charset="0"/>
                <a:cs typeface="Courier New" charset="0"/>
              </a:rPr>
              <a:t>Length of s1 = %d\n\n</a:t>
            </a:r>
            <a:r>
              <a:rPr lang="ja-JP" altLang="en-US" sz="1500">
                <a:latin typeface="Courier New" charset="0"/>
                <a:cs typeface="Courier New" charset="0"/>
              </a:rPr>
              <a:t>”</a:t>
            </a:r>
            <a:r>
              <a:rPr lang="en-US" altLang="ja-JP" sz="1500">
                <a:latin typeface="Courier New" charset="0"/>
                <a:cs typeface="Courier New" charset="0"/>
              </a:rPr>
              <a:t>, n1);</a:t>
            </a:r>
          </a:p>
          <a:p>
            <a:pPr lvl="1">
              <a:lnSpc>
                <a:spcPct val="80000"/>
              </a:lnSpc>
              <a:buFont typeface="Wingdings" charset="0"/>
              <a:buNone/>
            </a:pPr>
            <a:endParaRPr lang="en-US" sz="1500">
              <a:latin typeface="Courier New" charset="0"/>
              <a:cs typeface="Courier New" charset="0"/>
            </a:endParaRPr>
          </a:p>
          <a:p>
            <a:pPr lvl="1">
              <a:lnSpc>
                <a:spcPct val="80000"/>
              </a:lnSpc>
              <a:buFont typeface="Wingdings" charset="0"/>
              <a:buNone/>
            </a:pPr>
            <a:r>
              <a:rPr lang="en-US" sz="1500">
                <a:latin typeface="Courier New" charset="0"/>
                <a:cs typeface="Courier New" charset="0"/>
              </a:rPr>
              <a:t>printf(</a:t>
            </a:r>
            <a:r>
              <a:rPr lang="ja-JP" altLang="en-US" sz="1500">
                <a:latin typeface="Courier New" charset="0"/>
                <a:cs typeface="Courier New" charset="0"/>
              </a:rPr>
              <a:t>“</a:t>
            </a:r>
            <a:r>
              <a:rPr lang="en-US" altLang="ja-JP" sz="1500">
                <a:latin typeface="Courier New" charset="0"/>
                <a:cs typeface="Courier New" charset="0"/>
              </a:rPr>
              <a:t>%c\n\n</a:t>
            </a:r>
            <a:r>
              <a:rPr lang="ja-JP" altLang="en-US" sz="1500">
                <a:latin typeface="Courier New" charset="0"/>
                <a:cs typeface="Courier New" charset="0"/>
              </a:rPr>
              <a:t>”</a:t>
            </a:r>
            <a:r>
              <a:rPr lang="en-US" altLang="ja-JP" sz="1500">
                <a:latin typeface="Courier New" charset="0"/>
                <a:cs typeface="Courier New" charset="0"/>
              </a:rPr>
              <a:t>, s1[1]);</a:t>
            </a:r>
          </a:p>
          <a:p>
            <a:pPr lvl="1">
              <a:lnSpc>
                <a:spcPct val="80000"/>
              </a:lnSpc>
              <a:buFont typeface="Wingdings" charset="0"/>
              <a:buNone/>
            </a:pPr>
            <a:endParaRPr lang="en-US" sz="1500">
              <a:latin typeface="Courier New" charset="0"/>
              <a:cs typeface="Courier New" charset="0"/>
            </a:endParaRPr>
          </a:p>
        </p:txBody>
      </p:sp>
      <p:sp>
        <p:nvSpPr>
          <p:cNvPr id="25603" name="Content Placeholder 6"/>
          <p:cNvSpPr>
            <a:spLocks noGrp="1"/>
          </p:cNvSpPr>
          <p:nvPr>
            <p:ph sz="half" idx="2"/>
          </p:nvPr>
        </p:nvSpPr>
        <p:spPr>
          <a:xfrm>
            <a:off x="4572000" y="1143000"/>
            <a:ext cx="4495800" cy="4987925"/>
          </a:xfrm>
          <a:ln>
            <a:solidFill>
              <a:schemeClr val="accent1"/>
            </a:solidFill>
            <a:miter lim="800000"/>
            <a:headEnd/>
            <a:tailEnd/>
          </a:ln>
        </p:spPr>
        <p:txBody>
          <a:bodyPr/>
          <a:lstStyle/>
          <a:p>
            <a:pPr lvl="1">
              <a:lnSpc>
                <a:spcPct val="80000"/>
              </a:lnSpc>
              <a:buFont typeface="Wingdings" charset="0"/>
              <a:buNone/>
            </a:pPr>
            <a:r>
              <a:rPr lang="en-US" sz="1500">
                <a:latin typeface="Courier New" charset="0"/>
                <a:cs typeface="Courier New" charset="0"/>
              </a:rPr>
              <a:t>strncat(s1,s2,10);</a:t>
            </a:r>
          </a:p>
          <a:p>
            <a:pPr lvl="1">
              <a:lnSpc>
                <a:spcPct val="80000"/>
              </a:lnSpc>
              <a:buFont typeface="Wingdings" charset="0"/>
              <a:buNone/>
            </a:pPr>
            <a:r>
              <a:rPr lang="en-US" sz="1500">
                <a:latin typeface="Courier New" charset="0"/>
                <a:cs typeface="Courier New" charset="0"/>
              </a:rPr>
              <a:t>n1 = strlen(s1);</a:t>
            </a:r>
          </a:p>
          <a:p>
            <a:pPr lvl="1">
              <a:lnSpc>
                <a:spcPct val="80000"/>
              </a:lnSpc>
              <a:buFont typeface="Wingdings" charset="0"/>
              <a:buNone/>
            </a:pPr>
            <a:r>
              <a:rPr lang="en-US" sz="1500">
                <a:latin typeface="Courier New" charset="0"/>
                <a:cs typeface="Courier New" charset="0"/>
              </a:rPr>
              <a:t>printf(</a:t>
            </a:r>
            <a:r>
              <a:rPr lang="ja-JP" altLang="en-US" sz="1500">
                <a:latin typeface="Courier New" charset="0"/>
                <a:cs typeface="Courier New" charset="0"/>
              </a:rPr>
              <a:t>“</a:t>
            </a:r>
            <a:r>
              <a:rPr lang="en-US" altLang="ja-JP" sz="1500">
                <a:latin typeface="Courier New" charset="0"/>
                <a:cs typeface="Courier New" charset="0"/>
              </a:rPr>
              <a:t>s1 = %s\n</a:t>
            </a:r>
            <a:r>
              <a:rPr lang="ja-JP" altLang="en-US" sz="1500">
                <a:latin typeface="Courier New" charset="0"/>
                <a:cs typeface="Courier New" charset="0"/>
              </a:rPr>
              <a:t>”</a:t>
            </a:r>
            <a:r>
              <a:rPr lang="en-US" altLang="ja-JP" sz="1500">
                <a:latin typeface="Courier New" charset="0"/>
                <a:cs typeface="Courier New" charset="0"/>
              </a:rPr>
              <a:t>, s1);</a:t>
            </a:r>
          </a:p>
          <a:p>
            <a:pPr lvl="1">
              <a:lnSpc>
                <a:spcPct val="80000"/>
              </a:lnSpc>
              <a:buFont typeface="Wingdings" charset="0"/>
              <a:buNone/>
            </a:pPr>
            <a:r>
              <a:rPr lang="en-US" sz="1500">
                <a:latin typeface="Courier New" charset="0"/>
                <a:cs typeface="Courier New" charset="0"/>
              </a:rPr>
              <a:t>printf(</a:t>
            </a:r>
            <a:r>
              <a:rPr lang="ja-JP" altLang="en-US" sz="1500">
                <a:latin typeface="Courier New" charset="0"/>
                <a:cs typeface="Courier New" charset="0"/>
              </a:rPr>
              <a:t>“</a:t>
            </a:r>
            <a:r>
              <a:rPr lang="en-US" altLang="ja-JP" sz="1500">
                <a:latin typeface="Courier New" charset="0"/>
                <a:cs typeface="Courier New" charset="0"/>
              </a:rPr>
              <a:t>Length of s1 = %d\n\n</a:t>
            </a:r>
            <a:r>
              <a:rPr lang="ja-JP" altLang="en-US" sz="1500">
                <a:latin typeface="Courier New" charset="0"/>
                <a:cs typeface="Courier New" charset="0"/>
              </a:rPr>
              <a:t>”</a:t>
            </a:r>
            <a:r>
              <a:rPr lang="en-US" altLang="ja-JP" sz="1500">
                <a:latin typeface="Courier New" charset="0"/>
                <a:cs typeface="Courier New" charset="0"/>
              </a:rPr>
              <a:t>, n1);</a:t>
            </a:r>
          </a:p>
          <a:p>
            <a:pPr lvl="1">
              <a:lnSpc>
                <a:spcPct val="80000"/>
              </a:lnSpc>
              <a:buFont typeface="Wingdings" charset="0"/>
              <a:buNone/>
            </a:pPr>
            <a:endParaRPr lang="en-US" sz="1500">
              <a:latin typeface="Courier New" charset="0"/>
              <a:cs typeface="Courier New" charset="0"/>
            </a:endParaRPr>
          </a:p>
          <a:p>
            <a:pPr lvl="1">
              <a:lnSpc>
                <a:spcPct val="80000"/>
              </a:lnSpc>
              <a:buFont typeface="Wingdings" charset="0"/>
              <a:buNone/>
            </a:pPr>
            <a:r>
              <a:rPr lang="en-US" sz="1500">
                <a:latin typeface="Courier New" charset="0"/>
                <a:cs typeface="Courier New" charset="0"/>
              </a:rPr>
              <a:t>// Assume user inputs: ABC ABD</a:t>
            </a:r>
          </a:p>
          <a:p>
            <a:pPr lvl="1">
              <a:lnSpc>
                <a:spcPct val="80000"/>
              </a:lnSpc>
              <a:buFont typeface="Wingdings" charset="0"/>
              <a:buNone/>
            </a:pPr>
            <a:r>
              <a:rPr lang="en-US" sz="1500">
                <a:latin typeface="Courier New" charset="0"/>
                <a:cs typeface="Courier New" charset="0"/>
              </a:rPr>
              <a:t>printf(</a:t>
            </a:r>
            <a:r>
              <a:rPr lang="ja-JP" altLang="en-US" sz="1500">
                <a:latin typeface="Courier New" charset="0"/>
                <a:cs typeface="Courier New" charset="0"/>
              </a:rPr>
              <a:t>“</a:t>
            </a:r>
            <a:r>
              <a:rPr lang="en-US" altLang="ja-JP" sz="1500">
                <a:latin typeface="Courier New" charset="0"/>
                <a:cs typeface="Courier New" charset="0"/>
              </a:rPr>
              <a:t>Enter two strings:</a:t>
            </a:r>
            <a:r>
              <a:rPr lang="ja-JP" altLang="en-US" sz="1500">
                <a:latin typeface="Courier New" charset="0"/>
                <a:cs typeface="Courier New" charset="0"/>
              </a:rPr>
              <a:t>”</a:t>
            </a:r>
            <a:r>
              <a:rPr lang="en-US" altLang="ja-JP" sz="1500">
                <a:latin typeface="Courier New" charset="0"/>
                <a:cs typeface="Courier New" charset="0"/>
              </a:rPr>
              <a:t>);</a:t>
            </a:r>
          </a:p>
          <a:p>
            <a:pPr lvl="1">
              <a:lnSpc>
                <a:spcPct val="80000"/>
              </a:lnSpc>
              <a:buFont typeface="Wingdings" charset="0"/>
              <a:buNone/>
            </a:pPr>
            <a:r>
              <a:rPr lang="en-US" sz="1500">
                <a:latin typeface="Courier New" charset="0"/>
                <a:cs typeface="Courier New" charset="0"/>
              </a:rPr>
              <a:t>scanf(</a:t>
            </a:r>
            <a:r>
              <a:rPr lang="ja-JP" altLang="en-US" sz="1500">
                <a:latin typeface="Courier New" charset="0"/>
                <a:cs typeface="Courier New" charset="0"/>
              </a:rPr>
              <a:t>“</a:t>
            </a:r>
            <a:r>
              <a:rPr lang="en-US" altLang="ja-JP" sz="1500">
                <a:latin typeface="Courier New" charset="0"/>
                <a:cs typeface="Courier New" charset="0"/>
              </a:rPr>
              <a:t>%s%s</a:t>
            </a:r>
            <a:r>
              <a:rPr lang="ja-JP" altLang="en-US" sz="1500">
                <a:latin typeface="Courier New" charset="0"/>
                <a:cs typeface="Courier New" charset="0"/>
              </a:rPr>
              <a:t>”</a:t>
            </a:r>
            <a:r>
              <a:rPr lang="en-US" altLang="ja-JP" sz="1500">
                <a:latin typeface="Courier New" charset="0"/>
                <a:cs typeface="Courier New" charset="0"/>
              </a:rPr>
              <a:t>, s1, s2);</a:t>
            </a:r>
          </a:p>
          <a:p>
            <a:pPr lvl="1">
              <a:lnSpc>
                <a:spcPct val="80000"/>
              </a:lnSpc>
              <a:buFont typeface="Wingdings" charset="0"/>
              <a:buNone/>
            </a:pPr>
            <a:r>
              <a:rPr lang="en-US" sz="1500">
                <a:latin typeface="Courier New" charset="0"/>
                <a:cs typeface="Courier New" charset="0"/>
              </a:rPr>
              <a:t>n = strncmp(s1, s2, 15);</a:t>
            </a:r>
          </a:p>
          <a:p>
            <a:pPr lvl="1">
              <a:lnSpc>
                <a:spcPct val="80000"/>
              </a:lnSpc>
              <a:buFont typeface="Wingdings" charset="0"/>
              <a:buNone/>
            </a:pPr>
            <a:endParaRPr lang="en-US" sz="1500">
              <a:latin typeface="Courier New" charset="0"/>
              <a:cs typeface="Courier New" charset="0"/>
            </a:endParaRPr>
          </a:p>
          <a:p>
            <a:pPr lvl="1">
              <a:lnSpc>
                <a:spcPct val="80000"/>
              </a:lnSpc>
              <a:buFont typeface="Wingdings" charset="0"/>
              <a:buNone/>
            </a:pPr>
            <a:r>
              <a:rPr lang="en-US" sz="1500">
                <a:latin typeface="Courier New" charset="0"/>
                <a:cs typeface="Courier New" charset="0"/>
              </a:rPr>
              <a:t>if (n &gt; 0)</a:t>
            </a:r>
          </a:p>
          <a:p>
            <a:pPr lvl="1">
              <a:lnSpc>
                <a:spcPct val="80000"/>
              </a:lnSpc>
              <a:buFont typeface="Wingdings" charset="0"/>
              <a:buNone/>
            </a:pPr>
            <a:r>
              <a:rPr lang="en-US" sz="1500">
                <a:latin typeface="Courier New" charset="0"/>
                <a:cs typeface="Courier New" charset="0"/>
              </a:rPr>
              <a:t>	printf(</a:t>
            </a:r>
            <a:r>
              <a:rPr lang="ja-JP" altLang="en-US" sz="1500">
                <a:latin typeface="Courier New" charset="0"/>
                <a:cs typeface="Courier New" charset="0"/>
              </a:rPr>
              <a:t>“</a:t>
            </a:r>
            <a:r>
              <a:rPr lang="en-US" altLang="ja-JP" sz="1500">
                <a:latin typeface="Courier New" charset="0"/>
                <a:cs typeface="Courier New" charset="0"/>
              </a:rPr>
              <a:t>%s &gt; %s\n</a:t>
            </a:r>
            <a:r>
              <a:rPr lang="ja-JP" altLang="en-US" sz="1500">
                <a:latin typeface="Courier New" charset="0"/>
                <a:cs typeface="Courier New" charset="0"/>
              </a:rPr>
              <a:t>”</a:t>
            </a:r>
            <a:r>
              <a:rPr lang="en-US" altLang="ja-JP" sz="1500">
                <a:latin typeface="Courier New" charset="0"/>
                <a:cs typeface="Courier New" charset="0"/>
              </a:rPr>
              <a:t>, s1, s2);</a:t>
            </a:r>
          </a:p>
          <a:p>
            <a:pPr lvl="1">
              <a:lnSpc>
                <a:spcPct val="80000"/>
              </a:lnSpc>
              <a:buFont typeface="Wingdings" charset="0"/>
              <a:buNone/>
            </a:pPr>
            <a:r>
              <a:rPr lang="en-US" sz="1500">
                <a:latin typeface="Courier New" charset="0"/>
                <a:cs typeface="Courier New" charset="0"/>
              </a:rPr>
              <a:t>else if (n &lt; 0)</a:t>
            </a:r>
          </a:p>
          <a:p>
            <a:pPr lvl="1">
              <a:lnSpc>
                <a:spcPct val="80000"/>
              </a:lnSpc>
              <a:buFont typeface="Wingdings" charset="0"/>
              <a:buNone/>
            </a:pPr>
            <a:r>
              <a:rPr lang="en-US" sz="1500">
                <a:latin typeface="Courier New" charset="0"/>
                <a:cs typeface="Courier New" charset="0"/>
              </a:rPr>
              <a:t>	printf(</a:t>
            </a:r>
            <a:r>
              <a:rPr lang="ja-JP" altLang="en-US" sz="1500">
                <a:latin typeface="Courier New" charset="0"/>
                <a:cs typeface="Courier New" charset="0"/>
              </a:rPr>
              <a:t>“</a:t>
            </a:r>
            <a:r>
              <a:rPr lang="en-US" altLang="ja-JP" sz="1500">
                <a:latin typeface="Courier New" charset="0"/>
                <a:cs typeface="Courier New" charset="0"/>
              </a:rPr>
              <a:t>%s &lt; %s\n</a:t>
            </a:r>
            <a:r>
              <a:rPr lang="ja-JP" altLang="en-US" sz="1500">
                <a:latin typeface="Courier New" charset="0"/>
                <a:cs typeface="Courier New" charset="0"/>
              </a:rPr>
              <a:t>”</a:t>
            </a:r>
            <a:r>
              <a:rPr lang="en-US" altLang="ja-JP" sz="1500">
                <a:latin typeface="Courier New" charset="0"/>
                <a:cs typeface="Courier New" charset="0"/>
              </a:rPr>
              <a:t>, s1, s2);</a:t>
            </a:r>
          </a:p>
          <a:p>
            <a:pPr lvl="1">
              <a:lnSpc>
                <a:spcPct val="80000"/>
              </a:lnSpc>
              <a:buFont typeface="Wingdings" charset="0"/>
              <a:buNone/>
            </a:pPr>
            <a:r>
              <a:rPr lang="en-US" sz="1500">
                <a:latin typeface="Courier New" charset="0"/>
                <a:cs typeface="Courier New" charset="0"/>
              </a:rPr>
              <a:t>else</a:t>
            </a:r>
          </a:p>
          <a:p>
            <a:pPr lvl="1">
              <a:lnSpc>
                <a:spcPct val="80000"/>
              </a:lnSpc>
              <a:buFont typeface="Wingdings" charset="0"/>
              <a:buNone/>
            </a:pPr>
            <a:r>
              <a:rPr lang="en-US" sz="1500">
                <a:latin typeface="Courier New" charset="0"/>
                <a:cs typeface="Courier New" charset="0"/>
              </a:rPr>
              <a:t>	printf(</a:t>
            </a:r>
            <a:r>
              <a:rPr lang="ja-JP" altLang="en-US" sz="1500">
                <a:latin typeface="Courier New" charset="0"/>
                <a:cs typeface="Courier New" charset="0"/>
              </a:rPr>
              <a:t>“</a:t>
            </a:r>
            <a:r>
              <a:rPr lang="en-US" altLang="ja-JP" sz="1500">
                <a:latin typeface="Courier New" charset="0"/>
                <a:cs typeface="Courier New" charset="0"/>
              </a:rPr>
              <a:t>%s == %s\n</a:t>
            </a:r>
            <a:r>
              <a:rPr lang="ja-JP" altLang="en-US" sz="1500">
                <a:latin typeface="Courier New" charset="0"/>
                <a:cs typeface="Courier New" charset="0"/>
              </a:rPr>
              <a:t>”</a:t>
            </a:r>
            <a:r>
              <a:rPr lang="en-US" altLang="ja-JP" sz="1500">
                <a:latin typeface="Courier New" charset="0"/>
                <a:cs typeface="Courier New" charset="0"/>
              </a:rPr>
              <a:t>, s1, s2);</a:t>
            </a:r>
          </a:p>
          <a:p>
            <a:pPr lvl="1">
              <a:lnSpc>
                <a:spcPct val="80000"/>
              </a:lnSpc>
              <a:buFont typeface="Wingdings" charset="0"/>
              <a:buNone/>
            </a:pPr>
            <a:r>
              <a:rPr lang="en-US" sz="1500">
                <a:latin typeface="Courier New" charset="0"/>
                <a:cs typeface="Courier New" charset="0"/>
              </a:rPr>
              <a:t>return 0;</a:t>
            </a:r>
          </a:p>
          <a:p>
            <a:pPr lvl="1">
              <a:lnSpc>
                <a:spcPct val="80000"/>
              </a:lnSpc>
              <a:buFont typeface="Wingdings" charset="0"/>
              <a:buNone/>
            </a:pPr>
            <a:r>
              <a:rPr lang="en-US" sz="1500">
                <a:latin typeface="Courier New" charset="0"/>
                <a:cs typeface="Courier New" charset="0"/>
              </a:rPr>
              <a:t>}</a:t>
            </a:r>
          </a:p>
          <a:p>
            <a:pPr lvl="1">
              <a:lnSpc>
                <a:spcPct val="80000"/>
              </a:lnSpc>
              <a:buFont typeface="Wingdings" charset="0"/>
              <a:buNone/>
            </a:pPr>
            <a:endParaRPr lang="en-US" sz="1500">
              <a:latin typeface="Courier New" charset="0"/>
              <a:cs typeface="Courier New" charset="0"/>
            </a:endParaRPr>
          </a:p>
          <a:p>
            <a:pPr>
              <a:lnSpc>
                <a:spcPct val="80000"/>
              </a:lnSpc>
              <a:buFont typeface="Wingdings" charset="0"/>
              <a:buNone/>
            </a:pPr>
            <a:endParaRPr lang="en-US" sz="1800">
              <a:latin typeface="Courier New" charset="0"/>
              <a:cs typeface="Courier New" charset="0"/>
            </a:endParaRPr>
          </a:p>
        </p:txBody>
      </p:sp>
      <p:sp>
        <p:nvSpPr>
          <p:cNvPr id="2560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7309CF39-62C6-5B40-AADD-7984FC383DDD}" type="datetime1">
              <a:rPr lang="en-US" sz="1200" smtClean="0">
                <a:latin typeface="Garamond" charset="0"/>
                <a:cs typeface="Arial" charset="0"/>
              </a:rPr>
              <a:t>10/30/16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23</a:t>
            </a:r>
            <a:endParaRPr lang="en-US" altLang="en-US"/>
          </a:p>
        </p:txBody>
      </p:sp>
      <p:sp>
        <p:nvSpPr>
          <p:cNvPr id="2560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5ACC0434-5536-4F45-8975-FAE2D3EC70DD}" type="slidenum">
              <a:rPr lang="en-US" sz="1200">
                <a:latin typeface="Garamond" charset="0"/>
                <a:cs typeface="Arial" charset="0"/>
              </a:rPr>
              <a:pPr eaLnBrk="1" hangingPunct="1"/>
              <a:t>9</a:t>
            </a:fld>
            <a:endParaRPr lang="en-US" sz="1200">
              <a:latin typeface="Garamond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47446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Edge">
  <a:themeElements>
    <a:clrScheme name="Edge 8">
      <a:dk1>
        <a:srgbClr val="000000"/>
      </a:dk1>
      <a:lt1>
        <a:srgbClr val="FFFFFF"/>
      </a:lt1>
      <a:dk2>
        <a:srgbClr val="CC0000"/>
      </a:dk2>
      <a:lt2>
        <a:srgbClr val="666699"/>
      </a:lt2>
      <a:accent1>
        <a:srgbClr val="808080"/>
      </a:accent1>
      <a:accent2>
        <a:srgbClr val="999933"/>
      </a:accent2>
      <a:accent3>
        <a:srgbClr val="FFFFFF"/>
      </a:accent3>
      <a:accent4>
        <a:srgbClr val="000000"/>
      </a:accent4>
      <a:accent5>
        <a:srgbClr val="C0C0C0"/>
      </a:accent5>
      <a:accent6>
        <a:srgbClr val="8A8A2D"/>
      </a:accent6>
      <a:hlink>
        <a:srgbClr val="4C6D80"/>
      </a:hlink>
      <a:folHlink>
        <a:srgbClr val="B2B2B2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17040</TotalTime>
  <Words>750</Words>
  <Application>Microsoft Macintosh PowerPoint</Application>
  <PresentationFormat>On-screen Show (4:3)</PresentationFormat>
  <Paragraphs>192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Edge</vt:lpstr>
      <vt:lpstr>EECE.2160 ECE Application Programming</vt:lpstr>
      <vt:lpstr>Lecture outline</vt:lpstr>
      <vt:lpstr>Review: 2D arrays</vt:lpstr>
      <vt:lpstr>Strings in C</vt:lpstr>
      <vt:lpstr>Strings, output, and functions</vt:lpstr>
      <vt:lpstr>String functions</vt:lpstr>
      <vt:lpstr>String functions (cont.)</vt:lpstr>
      <vt:lpstr>String functions (cont.)</vt:lpstr>
      <vt:lpstr>Example: Strings</vt:lpstr>
      <vt:lpstr>Example solution</vt:lpstr>
      <vt:lpstr>Final notes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 Application Programming</dc:title>
  <dc:creator>geigerm</dc:creator>
  <cp:lastModifiedBy>Michael Geiger</cp:lastModifiedBy>
  <cp:revision>1677</cp:revision>
  <dcterms:created xsi:type="dcterms:W3CDTF">2006-04-03T05:03:01Z</dcterms:created>
  <dcterms:modified xsi:type="dcterms:W3CDTF">2016-10-31T01:37:15Z</dcterms:modified>
</cp:coreProperties>
</file>