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256" r:id="rId2"/>
    <p:sldId id="517" r:id="rId3"/>
    <p:sldId id="519" r:id="rId4"/>
    <p:sldId id="521" r:id="rId5"/>
    <p:sldId id="520" r:id="rId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ichaelgeiger:Dropbox:courses:16.317_micros_I:sp15:16.317sp15_grad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347240"/>
        <c:axId val="2126336776"/>
      </c:barChart>
      <c:catAx>
        <c:axId val="2126347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Grade</a:t>
                </a:r>
                <a:r>
                  <a:rPr lang="en-US" sz="1600" baseline="0"/>
                  <a:t> range</a:t>
                </a:r>
                <a:endParaRPr lang="en-US" sz="16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6336776"/>
        <c:crosses val="autoZero"/>
        <c:auto val="1"/>
        <c:lblAlgn val="ctr"/>
        <c:lblOffset val="100"/>
        <c:noMultiLvlLbl val="0"/>
      </c:catAx>
      <c:valAx>
        <c:axId val="21263367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#</a:t>
                </a:r>
                <a:r>
                  <a:rPr lang="en-US" sz="1600" baseline="0"/>
                  <a:t> students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63472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7910549-8C0E-044D-919E-6946611A6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107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12EFF9C-1E3D-514C-A0D5-21BD61FF2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1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E738BC-29E6-B440-A79B-CB8280F375C5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EFBF-7555-BC40-8DE5-730732DE253C}" type="datetime1">
              <a:rPr lang="en-US" smtClean="0"/>
              <a:t>10/13/16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B761-4E36-6C4F-BD68-2B078AB5B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7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E92DB-4BF0-DB4B-ACB5-8DEE37960D97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B5F9-2A32-4545-AFAC-F145C1604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5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E0F4D-64B6-BE4D-B0A1-F36BE1053E72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A7BE-15E0-1C4F-AE69-D19B251BE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55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2B68A-9E7E-BD40-B04E-A7C5A05F81BF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4DA59-FCBB-8745-9E64-4B7BBB67F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9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DCC10-0597-6F44-BDA5-597711021F47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6F8B8-8CA7-DB47-B7F7-D553C3186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7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CA31E-8F01-CD48-84FE-A5E3B2BF39B6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ECFA6-E3F7-2342-8E28-D147148DE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8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9DE98-C41A-1847-B04E-86B71B35D5B2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E9A7E-1982-BF44-812A-376582919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8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F18A-3448-004A-860E-7170E59F4469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7C8B-449B-D547-B6F3-5CA660520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4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B04A3-7C1C-894D-9DA0-CF069485C51F}" type="datetime1">
              <a:rPr lang="en-US" smtClean="0"/>
              <a:t>10/13/16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D2E7-0FC2-1745-858B-35BCEAC2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9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021E-A715-394F-8202-5C5D4FE12CED}" type="datetime1">
              <a:rPr lang="en-US" smtClean="0"/>
              <a:t>10/13/16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78CA2-B7C2-C54D-8DDB-3D8AE5E57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8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6FB6E-A26A-3A41-959E-3E9B4CE2644B}" type="datetime1">
              <a:rPr lang="en-US" smtClean="0"/>
              <a:t>10/13/16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0BCB8-6841-0742-BF9F-8D2BA5B51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1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90C50-E1FA-FF41-AD46-11752D1F8701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FDB2C-7B2A-2343-9430-FF4B8A865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7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D00C-0CA3-B042-8649-5156144DEE5E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DD081-E1B8-094C-A24B-B469306CF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2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509C432F-27E5-A849-9960-D76900B3B9A5}" type="datetime1">
              <a:rPr lang="en-US" smtClean="0"/>
              <a:t>10/13/16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0F367B2-194B-A746-8674-9C09EDE3D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  <p:sldLayoutId id="2147484694" r:id="rId12"/>
    <p:sldLayoutId id="2147484695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17: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Please see </a:t>
            </a:r>
            <a:r>
              <a:rPr lang="en-US" dirty="0" smtClean="0">
                <a:latin typeface="Arial" charset="0"/>
              </a:rPr>
              <a:t>one of the TAs </a:t>
            </a:r>
            <a:r>
              <a:rPr lang="en-US" dirty="0" smtClean="0">
                <a:latin typeface="Arial" charset="0"/>
              </a:rPr>
              <a:t>to </a:t>
            </a:r>
            <a:r>
              <a:rPr lang="en-US" dirty="0">
                <a:latin typeface="Arial" charset="0"/>
              </a:rPr>
              <a:t>get your exam</a:t>
            </a:r>
          </a:p>
          <a:p>
            <a:pPr lvl="1"/>
            <a:r>
              <a:rPr lang="en-US" dirty="0">
                <a:latin typeface="Arial" charset="0"/>
              </a:rPr>
              <a:t>Program 5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10/21</a:t>
            </a:r>
          </a:p>
          <a:p>
            <a:pPr lvl="1"/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: P2 due </a:t>
            </a:r>
            <a:r>
              <a:rPr lang="en-US" dirty="0" smtClean="0">
                <a:latin typeface="Arial" charset="0"/>
              </a:rPr>
              <a:t>today; </a:t>
            </a:r>
            <a:r>
              <a:rPr lang="en-US" dirty="0">
                <a:latin typeface="Arial" charset="0"/>
              </a:rPr>
              <a:t>P3 due M 10/17</a:t>
            </a:r>
          </a:p>
          <a:p>
            <a:pPr lvl="2"/>
            <a:r>
              <a:rPr lang="en-US" dirty="0">
                <a:latin typeface="Arial" charset="0"/>
              </a:rPr>
              <a:t>Fix file and upload to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</a:t>
            </a:r>
          </a:p>
          <a:p>
            <a:pPr lvl="2"/>
            <a:r>
              <a:rPr lang="en-US" u="sng" dirty="0">
                <a:latin typeface="Arial" charset="0"/>
              </a:rPr>
              <a:t>Please do not change file name</a:t>
            </a:r>
          </a:p>
          <a:p>
            <a:pPr lvl="2"/>
            <a:r>
              <a:rPr lang="en-US" u="sng" dirty="0">
                <a:latin typeface="Arial" charset="0"/>
              </a:rPr>
              <a:t>E-mail Dr. Geiger to say that you have resubmitted </a:t>
            </a:r>
            <a:r>
              <a:rPr lang="en-US" u="sng" dirty="0" smtClean="0">
                <a:latin typeface="Arial" charset="0"/>
              </a:rPr>
              <a:t>program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If you do not have a grade file for Program 1, 2, or 3, contact Dr. Geiger ASAP</a:t>
            </a:r>
            <a:endParaRPr lang="en-US" b="1" u="sng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lecture: Exam 1 Review</a:t>
            </a: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 smtClean="0">
                <a:latin typeface="Arial" charset="0"/>
              </a:rPr>
              <a:t>stats</a:t>
            </a:r>
          </a:p>
          <a:p>
            <a:pPr lvl="1"/>
            <a:r>
              <a:rPr lang="en-US" dirty="0" smtClean="0">
                <a:latin typeface="Arial" charset="0"/>
              </a:rPr>
              <a:t>FAQ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Solution</a:t>
            </a:r>
          </a:p>
          <a:p>
            <a:pPr lvl="2"/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BF81CB-E22E-674F-A3DA-EBFD20E5543D}" type="datetime1">
              <a:rPr lang="en-US" sz="1200" smtClean="0">
                <a:latin typeface="Garamond" charset="0"/>
              </a:rPr>
              <a:t>10/13/16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8BD08B-AF3F-2446-B53C-7E02B0251949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1905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Average: </a:t>
            </a:r>
            <a:r>
              <a:rPr lang="en-US" dirty="0" smtClean="0">
                <a:ea typeface="+mn-ea"/>
                <a:cs typeface="+mn-cs"/>
              </a:rPr>
              <a:t>82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Median: </a:t>
            </a:r>
            <a:r>
              <a:rPr lang="en-US" dirty="0" smtClean="0">
                <a:ea typeface="+mn-ea"/>
                <a:cs typeface="+mn-cs"/>
              </a:rPr>
              <a:t>87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Std. deviation: </a:t>
            </a:r>
            <a:r>
              <a:rPr lang="en-US" dirty="0" smtClean="0">
                <a:ea typeface="+mn-ea"/>
                <a:cs typeface="+mn-cs"/>
              </a:rPr>
              <a:t>17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Max: </a:t>
            </a:r>
            <a:r>
              <a:rPr lang="en-US" dirty="0" smtClean="0">
                <a:ea typeface="+mn-ea"/>
                <a:cs typeface="+mn-cs"/>
              </a:rPr>
              <a:t>100 (x8)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Doesn’t include XC points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91000" y="990600"/>
            <a:ext cx="4495800" cy="2133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</a:t>
            </a:r>
            <a:r>
              <a:rPr lang="en-US" dirty="0" smtClean="0"/>
              <a:t>16.6 </a:t>
            </a:r>
            <a:r>
              <a:rPr lang="en-US" dirty="0" smtClean="0"/>
              <a:t>/ 20 </a:t>
            </a:r>
            <a:r>
              <a:rPr lang="en-US" dirty="0" smtClean="0"/>
              <a:t>(</a:t>
            </a:r>
            <a:r>
              <a:rPr lang="en-US" dirty="0" smtClean="0"/>
              <a:t>83</a:t>
            </a:r>
            <a:r>
              <a:rPr lang="en-US" dirty="0" smtClean="0"/>
              <a:t>%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</a:t>
            </a:r>
            <a:r>
              <a:rPr lang="en-US" dirty="0" smtClean="0"/>
              <a:t>34.9 </a:t>
            </a:r>
            <a:r>
              <a:rPr lang="en-US" dirty="0" smtClean="0"/>
              <a:t>/ 40 </a:t>
            </a:r>
            <a:r>
              <a:rPr lang="en-US" dirty="0" smtClean="0"/>
              <a:t>(87</a:t>
            </a:r>
            <a:r>
              <a:rPr lang="en-US" dirty="0" smtClean="0"/>
              <a:t>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Q3: </a:t>
            </a:r>
            <a:r>
              <a:rPr lang="en-US" dirty="0" smtClean="0"/>
              <a:t>30.5 </a:t>
            </a:r>
            <a:r>
              <a:rPr lang="en-US" dirty="0" smtClean="0"/>
              <a:t>/ 40 (</a:t>
            </a:r>
            <a:r>
              <a:rPr lang="en-US" dirty="0" smtClean="0"/>
              <a:t>76%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XC: </a:t>
            </a:r>
            <a:r>
              <a:rPr lang="en-US" dirty="0" smtClean="0"/>
              <a:t>6.8</a:t>
            </a:r>
            <a:r>
              <a:rPr lang="en-US" dirty="0" smtClean="0"/>
              <a:t> </a:t>
            </a:r>
            <a:r>
              <a:rPr lang="en-US" dirty="0" smtClean="0"/>
              <a:t>/ 10 </a:t>
            </a:r>
            <a:r>
              <a:rPr lang="en-US" dirty="0" smtClean="0"/>
              <a:t>(</a:t>
            </a:r>
            <a:r>
              <a:rPr lang="en-US" dirty="0" smtClean="0"/>
              <a:t>82</a:t>
            </a:r>
            <a:r>
              <a:rPr lang="en-US" dirty="0" smtClean="0"/>
              <a:t> </a:t>
            </a:r>
            <a:r>
              <a:rPr lang="en-US" dirty="0" smtClean="0"/>
              <a:t>responses)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F57226-A88F-9143-9E14-7EFF05663CB4}" type="datetime1">
              <a:rPr lang="en-US" sz="1200" smtClean="0">
                <a:latin typeface="Garamond" charset="0"/>
              </a:rPr>
              <a:t>10/13/16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258D3D-8DEB-6B43-A746-48B7D3EF842C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891715"/>
              </p:ext>
            </p:extLst>
          </p:nvPr>
        </p:nvGraphicFramePr>
        <p:xfrm>
          <a:off x="1905000" y="281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400" y="3327400"/>
            <a:ext cx="5270500" cy="261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Are the exam grades curved?</a:t>
            </a:r>
          </a:p>
          <a:p>
            <a:pPr lvl="1"/>
            <a:r>
              <a:rPr lang="en-US" dirty="0" smtClean="0"/>
              <a:t>No—if a grading curve is necessary, it’s applied to the final weighted </a:t>
            </a:r>
            <a:r>
              <a:rPr lang="en-US" dirty="0" smtClean="0"/>
              <a:t>average</a:t>
            </a:r>
          </a:p>
          <a:p>
            <a:pPr lvl="1"/>
            <a:r>
              <a:rPr lang="en-US" dirty="0" smtClean="0"/>
              <a:t>Typically not necessary unless overall average &lt; 80%</a:t>
            </a:r>
            <a:endParaRPr lang="en-US" dirty="0" smtClean="0"/>
          </a:p>
          <a:p>
            <a:r>
              <a:rPr lang="en-US" dirty="0" smtClean="0"/>
              <a:t>What percentage of the overall grade is this exam?</a:t>
            </a:r>
          </a:p>
          <a:p>
            <a:pPr lvl="1"/>
            <a:r>
              <a:rPr lang="en-US" dirty="0" smtClean="0"/>
              <a:t>10% (programs 60%, Exams 2-3 15% each)</a:t>
            </a:r>
          </a:p>
          <a:p>
            <a:pPr lvl="1"/>
            <a:r>
              <a:rPr lang="en-US" dirty="0" smtClean="0"/>
              <a:t>Will likely count minimum of Exams 1 &amp; 2 as 10%, maximum as 15%</a:t>
            </a:r>
          </a:p>
          <a:p>
            <a:r>
              <a:rPr lang="en-US" dirty="0" smtClean="0"/>
              <a:t>Why are the extra credit points listed separately?</a:t>
            </a:r>
          </a:p>
          <a:p>
            <a:pPr lvl="1"/>
            <a:r>
              <a:rPr lang="en-US" dirty="0" smtClean="0"/>
              <a:t>Final grading curve based on scores without extra credit</a:t>
            </a:r>
          </a:p>
          <a:p>
            <a:pPr lvl="1"/>
            <a:r>
              <a:rPr lang="en-US" dirty="0" smtClean="0"/>
              <a:t>Extra credit added later to help those who did problems, rather than hurt those who didn’t</a:t>
            </a:r>
          </a:p>
          <a:p>
            <a:pPr lvl="1"/>
            <a:r>
              <a:rPr lang="en-US" dirty="0" smtClean="0"/>
              <a:t>Sum of final score + extra credit used for final grade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EE7C8-B14D-FD45-92AF-926103A3B434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Microprocessors I:  Lecture 14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97C8B-449B-D547-B6F3-5CA6605200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charset="0"/>
              </a:rPr>
              <a:t>Next </a:t>
            </a:r>
            <a:r>
              <a:rPr lang="en-US" dirty="0">
                <a:latin typeface="Arial" charset="0"/>
              </a:rPr>
              <a:t>time: </a:t>
            </a:r>
          </a:p>
          <a:p>
            <a:pPr lvl="1"/>
            <a:r>
              <a:rPr lang="en-US" dirty="0" smtClean="0">
                <a:latin typeface="Arial" charset="0"/>
              </a:rPr>
              <a:t>Mor</a:t>
            </a:r>
            <a:r>
              <a:rPr lang="en-US" dirty="0" smtClean="0">
                <a:latin typeface="Arial" charset="0"/>
              </a:rPr>
              <a:t>e on pointers &amp; pointer arguments</a:t>
            </a:r>
            <a:endParaRPr lang="en-US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5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10/21</a:t>
            </a:r>
          </a:p>
          <a:p>
            <a:pPr lvl="1"/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: P2 due today; P3 due M 10/17</a:t>
            </a:r>
          </a:p>
          <a:p>
            <a:pPr lvl="2"/>
            <a:r>
              <a:rPr lang="en-US" dirty="0">
                <a:latin typeface="Arial" charset="0"/>
              </a:rPr>
              <a:t>Fix file and upload to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</a:t>
            </a:r>
          </a:p>
          <a:p>
            <a:pPr lvl="2"/>
            <a:r>
              <a:rPr lang="en-US" u="sng" dirty="0">
                <a:latin typeface="Arial" charset="0"/>
              </a:rPr>
              <a:t>Please do not change file name</a:t>
            </a:r>
          </a:p>
          <a:p>
            <a:pPr lvl="2"/>
            <a:r>
              <a:rPr lang="en-US" u="sng" dirty="0">
                <a:latin typeface="Arial" charset="0"/>
              </a:rPr>
              <a:t>E-mail Dr. Geiger to say that you have resubmitted program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If you do not have a grade file for Program 1, 2, or 3, contact Dr. Geiger ASAP</a:t>
            </a:r>
            <a:endParaRPr lang="en-US" b="1" u="sng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57741A-425E-4944-8422-AD7FF4EAA2B1}" type="datetime1">
              <a:rPr lang="en-US" sz="1200" smtClean="0">
                <a:latin typeface="Garamond" charset="0"/>
              </a:rPr>
              <a:t>10/13/16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AF9EA9-0250-4842-8907-303600CBCCF0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dge 8">
    <a:dk1>
      <a:srgbClr val="000000"/>
    </a:dk1>
    <a:lt1>
      <a:srgbClr val="FFFFFF"/>
    </a:lt1>
    <a:dk2>
      <a:srgbClr val="CC0000"/>
    </a:dk2>
    <a:lt2>
      <a:srgbClr val="666699"/>
    </a:lt2>
    <a:accent1>
      <a:srgbClr val="808080"/>
    </a:accent1>
    <a:accent2>
      <a:srgbClr val="999933"/>
    </a:accent2>
    <a:accent3>
      <a:srgbClr val="FFFFFF"/>
    </a:accent3>
    <a:accent4>
      <a:srgbClr val="000000"/>
    </a:accent4>
    <a:accent5>
      <a:srgbClr val="C0C0C0"/>
    </a:accent5>
    <a:accent6>
      <a:srgbClr val="8A8A2D"/>
    </a:accent6>
    <a:hlink>
      <a:srgbClr val="4C6D80"/>
    </a:hlink>
    <a:folHlink>
      <a:srgbClr val="B2B2B2"/>
    </a:folHlink>
  </a:clrScheme>
  <a:fontScheme name="Edge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8678</TotalTime>
  <Words>410</Words>
  <Application>Microsoft Macintosh PowerPoint</Application>
  <PresentationFormat>On-screen Show (4:3)</PresentationFormat>
  <Paragraphs>69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Edge</vt:lpstr>
      <vt:lpstr>EECE.2160 ECE Application Programming</vt:lpstr>
      <vt:lpstr>Lecture outline</vt:lpstr>
      <vt:lpstr>Exam stats &amp; grade distribution</vt:lpstr>
      <vt:lpstr>FAQ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1744</cp:revision>
  <dcterms:created xsi:type="dcterms:W3CDTF">2006-04-03T05:03:01Z</dcterms:created>
  <dcterms:modified xsi:type="dcterms:W3CDTF">2016-10-13T18:46:30Z</dcterms:modified>
</cp:coreProperties>
</file>