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2"/>
  </p:notesMasterIdLst>
  <p:handoutMasterIdLst>
    <p:handoutMasterId r:id="rId13"/>
  </p:handoutMasterIdLst>
  <p:sldIdLst>
    <p:sldId id="256" r:id="rId2"/>
    <p:sldId id="422" r:id="rId3"/>
    <p:sldId id="523" r:id="rId4"/>
    <p:sldId id="524" r:id="rId5"/>
    <p:sldId id="525" r:id="rId6"/>
    <p:sldId id="519" r:id="rId7"/>
    <p:sldId id="520" r:id="rId8"/>
    <p:sldId id="521" r:id="rId9"/>
    <p:sldId id="522" r:id="rId10"/>
    <p:sldId id="447" r:id="rId1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978633C-2812-AF4D-9F5F-329FCF04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62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56DCEA7-EB52-8D45-B0D5-8A2BCF1BB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452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2A99094-D6C5-9D49-A78C-6A3000344D2F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094C3-62A3-3D4C-A8AF-D7826173CEB9}" type="datetime1">
              <a:rPr lang="en-US" smtClean="0"/>
              <a:t>10/11/2016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66919-4BC3-2A47-88AD-1FC39EA40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3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2E9F1-2FAA-A445-B1FE-3323E4A32157}" type="datetime1">
              <a:rPr lang="en-US" smtClean="0"/>
              <a:t>10/11/2016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16A0A-9ECB-D04E-B05D-F236A1BA3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8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CDD77-E465-6F43-8F10-298C87E132D2}" type="datetime1">
              <a:rPr lang="en-US" smtClean="0"/>
              <a:t>10/11/2016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2ADF6-9CB4-4F4D-BE4E-4FE70315B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82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7812F-A985-A640-A5D9-F9747F4C0E3D}" type="datetime1">
              <a:rPr lang="en-US" smtClean="0"/>
              <a:t>10/11/2016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3947D-4DA8-C946-9094-871581B23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78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5DE1B-70B5-9C4C-9C86-3A9828025FD2}" type="datetime1">
              <a:rPr lang="en-US" smtClean="0"/>
              <a:t>10/11/2016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1F23F-0D07-134F-866B-B75AF1366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6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29F67-C7AB-1249-AA40-49F625492DEC}" type="datetime1">
              <a:rPr lang="en-US" smtClean="0"/>
              <a:t>10/11/2016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77B84-F749-3C45-A1F7-9DA5F8517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4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101FD-3D27-8A4A-BFF4-51D68A76276A}" type="datetime1">
              <a:rPr lang="en-US" smtClean="0"/>
              <a:t>10/11/2016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A14C9-A367-014B-B764-61D5AD5B4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B4EF-080F-F84E-9622-E03F64B0BCEB}" type="datetime1">
              <a:rPr lang="en-US" smtClean="0"/>
              <a:t>10/11/2016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E6CFA-3B45-4342-A3C3-F3E850297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0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BB050-9885-DA49-822B-CF15BD30660C}" type="datetime1">
              <a:rPr lang="en-US" smtClean="0"/>
              <a:t>10/11/2016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B3C9B-1AD7-6C49-80A5-78509173C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9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2726E-7BBF-B44A-8ACF-A56A3A39F0B3}" type="datetime1">
              <a:rPr lang="en-US" smtClean="0"/>
              <a:t>10/11/2016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B68EF-7916-7049-8FA1-2ADAD8C73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8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B7BFE-4247-A84F-B07D-933DBC342D2E}" type="datetime1">
              <a:rPr lang="en-US" smtClean="0"/>
              <a:t>10/11/2016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18213-BC49-434F-B53A-118950A2F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95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9892B-DEFA-5B45-B2EB-143241332759}" type="datetime1">
              <a:rPr lang="en-US" smtClean="0"/>
              <a:t>10/11/2016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536B3-A8D9-EB47-8EA3-04E17D666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5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A2ADA-A6D2-1B42-8164-7BFA8FB09CBA}" type="datetime1">
              <a:rPr lang="en-US" smtClean="0"/>
              <a:t>10/11/2016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210BB-4292-A245-86A6-3FE7A0285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2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D6C3C5DD-078C-DD49-8C7C-8EADBF6D6407}" type="datetime1">
              <a:rPr lang="en-US" smtClean="0"/>
              <a:t>10/11/2016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490A41D0-8994-D54B-B17B-96F2F68AB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1" r:id="rId1"/>
    <p:sldLayoutId id="2147484689" r:id="rId2"/>
    <p:sldLayoutId id="2147484690" r:id="rId3"/>
    <p:sldLayoutId id="2147484691" r:id="rId4"/>
    <p:sldLayoutId id="2147484692" r:id="rId5"/>
    <p:sldLayoutId id="2147484693" r:id="rId6"/>
    <p:sldLayoutId id="2147484694" r:id="rId7"/>
    <p:sldLayoutId id="2147484695" r:id="rId8"/>
    <p:sldLayoutId id="2147484696" r:id="rId9"/>
    <p:sldLayoutId id="2147484697" r:id="rId10"/>
    <p:sldLayoutId id="2147484698" r:id="rId11"/>
    <p:sldLayoutId id="2147484699" r:id="rId12"/>
    <p:sldLayoutId id="2147484700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mtClean="0">
                <a:latin typeface="Arial" charset="0"/>
              </a:rPr>
              <a:t>Instructor:  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15: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More function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Pointers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P2 regrades due 10/14; P3 regrades due TBD</a:t>
            </a:r>
          </a:p>
          <a:p>
            <a:pPr lvl="2">
              <a:lnSpc>
                <a:spcPct val="90000"/>
              </a:lnSpc>
            </a:pPr>
            <a:r>
              <a:rPr lang="en-US" u="sng" dirty="0" smtClean="0">
                <a:latin typeface="Arial" charset="0"/>
              </a:rPr>
              <a:t>Please </a:t>
            </a:r>
            <a:r>
              <a:rPr lang="en-US" u="sng" dirty="0">
                <a:latin typeface="Arial" charset="0"/>
              </a:rPr>
              <a:t>do not change file name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Must e-mail Dr. Geiger with </a:t>
            </a:r>
            <a:r>
              <a:rPr lang="en-US" dirty="0" err="1">
                <a:latin typeface="Arial" charset="0"/>
              </a:rPr>
              <a:t>regrade</a:t>
            </a:r>
            <a:r>
              <a:rPr lang="en-US" dirty="0">
                <a:latin typeface="Arial" charset="0"/>
              </a:rPr>
              <a:t> requests (and for late submissions)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Program 4 due today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Program 5 due 10/19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C3BC10-280A-6A43-8207-B19B7F1795C7}" type="datetime1">
              <a:rPr lang="en-US" sz="1200" smtClean="0">
                <a:latin typeface="Garamond" charset="0"/>
              </a:rPr>
              <a:t>10/11/2016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E786FF6-CB58-D24D-88A8-2536B12589EF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</a:t>
            </a:r>
            <a:r>
              <a:rPr lang="en-US" dirty="0" smtClean="0">
                <a:latin typeface="Arial" charset="0"/>
              </a:rPr>
              <a:t>reminders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P2 regrades </a:t>
            </a:r>
            <a:r>
              <a:rPr lang="en-US" dirty="0">
                <a:latin typeface="Arial" charset="0"/>
              </a:rPr>
              <a:t>due </a:t>
            </a:r>
            <a:r>
              <a:rPr lang="en-US" dirty="0" smtClean="0">
                <a:latin typeface="Arial" charset="0"/>
              </a:rPr>
              <a:t>10/14; P3 regrades due TBD</a:t>
            </a:r>
            <a:endParaRPr lang="en-US" dirty="0">
              <a:latin typeface="Arial" charset="0"/>
            </a:endParaRPr>
          </a:p>
          <a:p>
            <a:pPr lvl="2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Please do not change file name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Must e-mail Dr. Geiger with </a:t>
            </a:r>
            <a:r>
              <a:rPr lang="en-US" dirty="0" err="1">
                <a:latin typeface="Arial" charset="0"/>
              </a:rPr>
              <a:t>regrade</a:t>
            </a:r>
            <a:r>
              <a:rPr lang="en-US" dirty="0">
                <a:latin typeface="Arial" charset="0"/>
              </a:rPr>
              <a:t> requests (and for late submissions)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Program 4 due </a:t>
            </a:r>
            <a:r>
              <a:rPr lang="en-US" dirty="0" smtClean="0">
                <a:latin typeface="Arial" charset="0"/>
              </a:rPr>
              <a:t>today</a:t>
            </a:r>
            <a:endParaRPr lang="en-US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Program 5 </a:t>
            </a:r>
            <a:r>
              <a:rPr lang="en-US" dirty="0" smtClean="0">
                <a:latin typeface="Arial" charset="0"/>
              </a:rPr>
              <a:t>due </a:t>
            </a:r>
            <a:r>
              <a:rPr lang="en-US" dirty="0">
                <a:latin typeface="Arial" charset="0"/>
              </a:rPr>
              <a:t>10/19</a:t>
            </a:r>
          </a:p>
          <a:p>
            <a:r>
              <a:rPr lang="en-US" dirty="0" smtClean="0">
                <a:latin typeface="Arial" charset="0"/>
              </a:rPr>
              <a:t>Review</a:t>
            </a:r>
          </a:p>
          <a:p>
            <a:pPr lvl="1"/>
            <a:r>
              <a:rPr lang="en-US" dirty="0" smtClean="0">
                <a:latin typeface="Arial" charset="0"/>
              </a:rPr>
              <a:t>Functions</a:t>
            </a: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>
                <a:latin typeface="Arial" charset="0"/>
              </a:rPr>
              <a:t>More function </a:t>
            </a:r>
            <a:r>
              <a:rPr lang="en-US" dirty="0" smtClean="0">
                <a:latin typeface="Arial" charset="0"/>
              </a:rPr>
              <a:t>examples</a:t>
            </a:r>
            <a:endParaRPr lang="en-US" dirty="0" smtClean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2903F54-6297-5B4D-875C-4DC985251D93}" type="datetime1">
              <a:rPr lang="en-US" sz="1200" smtClean="0">
                <a:latin typeface="Garamond" charset="0"/>
              </a:rPr>
              <a:t>10/11/2016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8E4F1E5-9DBB-0F48-8A00-2E01B860F026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functions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Used to break programs into smaller pieces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Useful when code sequences repeated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Functions have: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An optional </a:t>
            </a:r>
            <a:r>
              <a:rPr lang="en-US" sz="2200" dirty="0">
                <a:solidFill>
                  <a:srgbClr val="0000FF"/>
                </a:solidFill>
                <a:latin typeface="Arial" charset="0"/>
              </a:rPr>
              <a:t>return value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A name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Optional </a:t>
            </a:r>
            <a:r>
              <a:rPr lang="en-US" sz="2200" dirty="0">
                <a:solidFill>
                  <a:srgbClr val="0000FF"/>
                </a:solidFill>
                <a:latin typeface="Arial" charset="0"/>
              </a:rPr>
              <a:t>arguments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Must be </a:t>
            </a:r>
            <a:r>
              <a:rPr lang="en-US" sz="2600" dirty="0">
                <a:solidFill>
                  <a:srgbClr val="0000FF"/>
                </a:solidFill>
                <a:latin typeface="Arial" charset="0"/>
              </a:rPr>
              <a:t>prototyped</a:t>
            </a:r>
            <a:r>
              <a:rPr lang="en-US" sz="2600" dirty="0">
                <a:latin typeface="Arial" charset="0"/>
              </a:rPr>
              <a:t> or written completely prior to </a:t>
            </a:r>
            <a:r>
              <a:rPr lang="en-US" sz="2600" dirty="0" smtClean="0">
                <a:latin typeface="Arial" charset="0"/>
              </a:rPr>
              <a:t>use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Preferred method: prototypes in header file, function definitions in one source file, main function in separate source file</a:t>
            </a:r>
            <a:endParaRPr lang="en-US" sz="22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We’ve discussed arguments passed by value:</a:t>
            </a:r>
            <a:endParaRPr lang="en-US" sz="26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Copy of </a:t>
            </a:r>
            <a:r>
              <a:rPr lang="en-US" sz="2200" dirty="0">
                <a:latin typeface="Arial" charset="0"/>
              </a:rPr>
              <a:t>argument is sent to function</a:t>
            </a:r>
          </a:p>
          <a:p>
            <a:pPr lvl="1">
              <a:lnSpc>
                <a:spcPct val="90000"/>
              </a:lnSpc>
            </a:pPr>
            <a:r>
              <a:rPr lang="en-US" sz="2300" dirty="0">
                <a:latin typeface="Arial" charset="0"/>
              </a:rPr>
              <a:t>Arguments cannot be modified outside </a:t>
            </a:r>
            <a:r>
              <a:rPr lang="en-US" sz="2300" dirty="0" smtClean="0">
                <a:latin typeface="Arial" charset="0"/>
              </a:rPr>
              <a:t>function</a:t>
            </a:r>
            <a:endParaRPr lang="en-US" sz="2300" dirty="0">
              <a:latin typeface="Arial" charset="0"/>
            </a:endParaRPr>
          </a:p>
        </p:txBody>
      </p:sp>
      <p:sp>
        <p:nvSpPr>
          <p:cNvPr id="22531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928E59E-FB67-D846-A236-1870BE4C31BC}" type="datetime1">
              <a:rPr lang="en-US" sz="1200" smtClean="0">
                <a:latin typeface="Garamond" charset="0"/>
              </a:rPr>
              <a:t>10/11/2016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828C69D-21A6-5B44-AF49-96401AB28077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38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724400" cy="4987925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does the following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f(</a:t>
            </a: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a, </a:t>
            </a: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b);</a:t>
            </a:r>
          </a:p>
          <a:p>
            <a:pPr>
              <a:buFont typeface="Wingdings" pitchFamily="2" charset="2"/>
              <a:buNone/>
              <a:defRPr/>
            </a:pPr>
            <a:endParaRPr lang="en-US" sz="34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y = 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result1, result2, result3;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result1 = f(x,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result2 = f(y,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result3 = f(result1, result2);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sz="3400" b="1" dirty="0" smtClean="0">
                <a:latin typeface="Courier New" pitchFamily="49" charset="0"/>
                <a:cs typeface="Courier New" pitchFamily="49" charset="0"/>
              </a:rPr>
              <a:t>("x = %d, y = %d\n", 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("Result 1: %d\n",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("Result 2: %d\n", result2);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("Result 3: %d\n", result3);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33795" name="Content Placeholder 6"/>
          <p:cNvSpPr>
            <a:spLocks noGrp="1"/>
          </p:cNvSpPr>
          <p:nvPr>
            <p:ph sz="half" idx="2"/>
          </p:nvPr>
        </p:nvSpPr>
        <p:spPr>
          <a:xfrm>
            <a:off x="5334000" y="1336675"/>
            <a:ext cx="3810000" cy="49879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f(int a, int b)</a:t>
            </a:r>
          </a:p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{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i;	// Loop index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r = 0;	// Result</a:t>
            </a:r>
          </a:p>
          <a:p>
            <a:pPr lvl="1">
              <a:buFont typeface="Wingdings" charset="0"/>
              <a:buNone/>
            </a:pPr>
            <a:endParaRPr lang="en-US" sz="1600" b="1">
              <a:latin typeface="Courier New" charset="0"/>
              <a:cs typeface="Courier New" charset="0"/>
            </a:endParaRPr>
          </a:p>
          <a:p>
            <a:pPr lvl="1">
              <a:buFont typeface="Wingdings" charset="0"/>
              <a:buNone/>
            </a:pPr>
            <a:r>
              <a:rPr lang="nn-NO" sz="1600" b="1">
                <a:latin typeface="Courier New" charset="0"/>
                <a:cs typeface="Courier New" charset="0"/>
              </a:rPr>
              <a:t>for (i = 0; i &lt; a; i++)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	r += b;</a:t>
            </a:r>
          </a:p>
          <a:p>
            <a:pPr lvl="1">
              <a:buFont typeface="Wingdings" charset="0"/>
              <a:buNone/>
            </a:pPr>
            <a:endParaRPr lang="en-US" sz="1600" b="1">
              <a:latin typeface="Courier New" charset="0"/>
              <a:cs typeface="Courier New" charset="0"/>
            </a:endParaRP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return r;</a:t>
            </a:r>
          </a:p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}</a:t>
            </a:r>
          </a:p>
          <a:p>
            <a:pPr>
              <a:buFont typeface="Wingdings" charset="0"/>
              <a:buNone/>
            </a:pPr>
            <a:endParaRPr lang="en-US" sz="1600">
              <a:latin typeface="Arial" charset="0"/>
            </a:endParaRPr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0A8087A-ED98-624A-9051-1342C43A46B5}" type="datetime1">
              <a:rPr lang="en-US" sz="1200" smtClean="0">
                <a:latin typeface="Garamond" charset="0"/>
              </a:rPr>
              <a:t>10/11/2016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0EB141-A86C-F241-8E72-91B6A36936D9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59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4818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x = 1, y = 2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1: 2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2: 4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3: 8</a:t>
            </a:r>
          </a:p>
        </p:txBody>
      </p:sp>
      <p:sp>
        <p:nvSpPr>
          <p:cNvPr id="3481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78DE536-49D8-6A42-B681-62F5347AB20C}" type="datetime1">
              <a:rPr lang="en-US" sz="1200" smtClean="0">
                <a:latin typeface="Garamond" charset="0"/>
              </a:rPr>
              <a:t>10/11/2016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3482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7A361E-4BDF-E24D-ABF1-3B82583BC0D8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60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Writing functions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Write a function that:</a:t>
            </a:r>
          </a:p>
          <a:p>
            <a:pPr lvl="1"/>
            <a:r>
              <a:rPr lang="en-US" dirty="0" smtClean="0">
                <a:latin typeface="Arial" charset="0"/>
              </a:rPr>
              <a:t>Takes an </a:t>
            </a:r>
            <a:r>
              <a:rPr lang="en-US" u="sng" dirty="0" smtClean="0">
                <a:latin typeface="Arial" charset="0"/>
              </a:rPr>
              <a:t>integer</a:t>
            </a:r>
            <a:r>
              <a:rPr lang="en-US" dirty="0" smtClean="0">
                <a:latin typeface="Arial" charset="0"/>
              </a:rPr>
              <a:t>, length, as an argument and prints a series of “length” dashes on a single line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Reads </a:t>
            </a:r>
            <a:r>
              <a:rPr lang="en-US" dirty="0">
                <a:latin typeface="Arial" charset="0"/>
              </a:rPr>
              <a:t>an </a:t>
            </a:r>
            <a:r>
              <a:rPr lang="en-US" u="sng" dirty="0">
                <a:latin typeface="Arial" charset="0"/>
              </a:rPr>
              <a:t>integer</a:t>
            </a:r>
            <a:r>
              <a:rPr lang="en-US" dirty="0">
                <a:latin typeface="Arial" charset="0"/>
              </a:rPr>
              <a:t> value from the console input and returns 1 if the value is even, 0 if it’s odd</a:t>
            </a:r>
          </a:p>
          <a:p>
            <a:pPr lvl="1"/>
            <a:r>
              <a:rPr lang="en-US" dirty="0">
                <a:latin typeface="Arial" charset="0"/>
              </a:rPr>
              <a:t>Takes four </a:t>
            </a:r>
            <a:r>
              <a:rPr lang="en-US" u="sng" dirty="0">
                <a:latin typeface="Arial" charset="0"/>
              </a:rPr>
              <a:t>double-precision</a:t>
            </a:r>
            <a:r>
              <a:rPr lang="en-US" dirty="0">
                <a:latin typeface="Arial" charset="0"/>
              </a:rPr>
              <a:t> numbers as arguments and returns their average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DFC9FA4-429A-484B-848D-6D5077926CD7}" type="datetime1">
              <a:rPr lang="en-US" sz="1200" smtClean="0">
                <a:latin typeface="Garamond" charset="0"/>
              </a:rPr>
              <a:t>10/11/2016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2584C16-227E-F742-B88E-734FA6805BFD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Write a function that: </a:t>
            </a:r>
            <a:r>
              <a:rPr lang="en-US" dirty="0" smtClean="0">
                <a:latin typeface="Arial" charset="0"/>
              </a:rPr>
              <a:t>Takes an </a:t>
            </a:r>
            <a:r>
              <a:rPr lang="en-US" u="sng" dirty="0" smtClean="0">
                <a:latin typeface="Arial" charset="0"/>
              </a:rPr>
              <a:t>integer</a:t>
            </a:r>
            <a:r>
              <a:rPr lang="en-US" dirty="0" smtClean="0">
                <a:latin typeface="Arial" charset="0"/>
              </a:rPr>
              <a:t>, length, as an argument and prints a series of “length” dashes on a single line</a:t>
            </a: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void </a:t>
            </a:r>
            <a:r>
              <a:rPr lang="en-US" b="1" dirty="0" err="1">
                <a:latin typeface="Courier New" charset="0"/>
                <a:cs typeface="Courier New" charset="0"/>
              </a:rPr>
              <a:t>printLine</a:t>
            </a:r>
            <a:r>
              <a:rPr lang="en-US" b="1" dirty="0" smtClean="0">
                <a:latin typeface="Courier New" charset="0"/>
                <a:cs typeface="Courier New" charset="0"/>
              </a:rPr>
              <a:t>(</a:t>
            </a:r>
            <a:r>
              <a:rPr lang="en-US" b="1" dirty="0" err="1" smtClean="0">
                <a:latin typeface="Courier New" charset="0"/>
                <a:cs typeface="Courier New" charset="0"/>
              </a:rPr>
              <a:t>int</a:t>
            </a:r>
            <a:r>
              <a:rPr lang="en-US" b="1" dirty="0" smtClean="0">
                <a:latin typeface="Courier New" charset="0"/>
                <a:cs typeface="Courier New" charset="0"/>
              </a:rPr>
              <a:t> length) </a:t>
            </a:r>
            <a:r>
              <a:rPr lang="en-US" b="1" dirty="0">
                <a:latin typeface="Courier New" charset="0"/>
                <a:cs typeface="Courier New" charset="0"/>
              </a:rPr>
              <a:t>{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	</a:t>
            </a:r>
            <a:r>
              <a:rPr lang="en-US" b="1" dirty="0" err="1">
                <a:latin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	for (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 = 0; 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 &lt; </a:t>
            </a:r>
            <a:r>
              <a:rPr lang="en-US" b="1" dirty="0" smtClean="0">
                <a:latin typeface="Courier New" charset="0"/>
                <a:cs typeface="Courier New" charset="0"/>
              </a:rPr>
              <a:t>length; </a:t>
            </a:r>
            <a:r>
              <a:rPr lang="en-US" b="1" dirty="0" err="1">
                <a:latin typeface="Courier New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cs typeface="Courier New" charset="0"/>
              </a:rPr>
              <a:t>++)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		</a:t>
            </a:r>
            <a:r>
              <a:rPr lang="en-US" b="1" dirty="0" err="1">
                <a:latin typeface="Courier New" charset="0"/>
                <a:cs typeface="Courier New" charset="0"/>
              </a:rPr>
              <a:t>printf</a:t>
            </a:r>
            <a:r>
              <a:rPr lang="en-US" b="1" dirty="0">
                <a:latin typeface="Courier New" charset="0"/>
                <a:cs typeface="Courier New" charset="0"/>
              </a:rPr>
              <a:t>(</a:t>
            </a:r>
            <a:r>
              <a:rPr lang="ja-JP" altLang="en-US" b="1" dirty="0">
                <a:latin typeface="Courier New" charset="0"/>
                <a:cs typeface="Courier New" charset="0"/>
              </a:rPr>
              <a:t>“</a:t>
            </a:r>
            <a:r>
              <a:rPr lang="en-US" altLang="ja-JP" b="1" dirty="0">
                <a:latin typeface="Courier New" charset="0"/>
                <a:cs typeface="Courier New" charset="0"/>
              </a:rPr>
              <a:t>-</a:t>
            </a:r>
            <a:r>
              <a:rPr lang="ja-JP" altLang="en-US" b="1" dirty="0">
                <a:latin typeface="Courier New" charset="0"/>
                <a:cs typeface="Courier New" charset="0"/>
              </a:rPr>
              <a:t>”</a:t>
            </a:r>
            <a:r>
              <a:rPr lang="en-US" altLang="ja-JP" b="1" dirty="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1767F4B-076F-2048-997F-096B5AFF7461}" type="datetime1">
              <a:rPr lang="en-US" sz="1200" smtClean="0">
                <a:latin typeface="Garamond" charset="0"/>
              </a:rPr>
              <a:t>10/11/2016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340EDFB-CCAB-5846-AF4C-C5DE0290D5F2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solutions (cont.)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lnSpc>
                <a:spcPct val="80000"/>
              </a:lnSpc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400">
                <a:latin typeface="Arial" charset="0"/>
              </a:rPr>
              <a:t>Write a function that: reads an </a:t>
            </a:r>
            <a:r>
              <a:rPr lang="en-US" sz="2400" u="sng">
                <a:latin typeface="Arial" charset="0"/>
              </a:rPr>
              <a:t>integer</a:t>
            </a:r>
            <a:r>
              <a:rPr lang="en-US" sz="2400">
                <a:latin typeface="Arial" charset="0"/>
              </a:rPr>
              <a:t> value from the console input and returns 1 if the value is even, 0 if it</a:t>
            </a:r>
            <a:r>
              <a:rPr lang="ja-JP" altLang="en-US" sz="2400">
                <a:latin typeface="Arial" charset="0"/>
              </a:rPr>
              <a:t>’</a:t>
            </a:r>
            <a:r>
              <a:rPr lang="en-US" altLang="ja-JP" sz="2400">
                <a:latin typeface="Arial" charset="0"/>
              </a:rPr>
              <a:t>s odd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8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int checkEvenOdd()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int value;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scanf(</a:t>
            </a:r>
            <a:r>
              <a:rPr lang="ja-JP" altLang="en-US" sz="2800" b="1">
                <a:latin typeface="Courier New" charset="0"/>
                <a:cs typeface="Courier New" charset="0"/>
              </a:rPr>
              <a:t>“</a:t>
            </a:r>
            <a:r>
              <a:rPr lang="en-US" altLang="ja-JP" sz="2800" b="1">
                <a:latin typeface="Courier New" charset="0"/>
                <a:cs typeface="Courier New" charset="0"/>
              </a:rPr>
              <a:t>%d</a:t>
            </a:r>
            <a:r>
              <a:rPr lang="ja-JP" altLang="en-US" sz="2800" b="1">
                <a:latin typeface="Courier New" charset="0"/>
                <a:cs typeface="Courier New" charset="0"/>
              </a:rPr>
              <a:t>”</a:t>
            </a:r>
            <a:r>
              <a:rPr lang="en-US" altLang="ja-JP" sz="2800" b="1">
                <a:latin typeface="Courier New" charset="0"/>
                <a:cs typeface="Courier New" charset="0"/>
              </a:rPr>
              <a:t>, &amp;value);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if ((value % 2) == 0)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	return 1;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else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A17F45A-3D31-A74D-A73E-2CB198993BFE}" type="datetime1">
              <a:rPr lang="en-US" sz="1200" smtClean="0">
                <a:latin typeface="Garamond" charset="0"/>
              </a:rPr>
              <a:t>10/11/2016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3CB1AC-8C64-F546-9AC7-257D01240E8C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solutions (cont)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>
                <a:latin typeface="Arial" charset="0"/>
              </a:rPr>
              <a:t>Write a function that: takes four </a:t>
            </a:r>
            <a:r>
              <a:rPr lang="en-US" u="sng">
                <a:latin typeface="Arial" charset="0"/>
              </a:rPr>
              <a:t>double-precision</a:t>
            </a:r>
            <a:r>
              <a:rPr lang="en-US">
                <a:latin typeface="Arial" charset="0"/>
              </a:rPr>
              <a:t> numbers as arguments and returns their average</a:t>
            </a:r>
          </a:p>
          <a:p>
            <a:pPr>
              <a:buFont typeface="Wingdings" charset="0"/>
              <a:buNone/>
            </a:pPr>
            <a:endParaRPr lang="en-US">
              <a:latin typeface="Arial" charset="0"/>
            </a:endParaRP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double avgFour(double a, double b,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				double c, double d)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{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return (a + b + c + d) / 4.0;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}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CD1804C-6BED-FB40-84AD-30FAC63498E5}" type="datetime1">
              <a:rPr lang="en-US" sz="1200" smtClean="0">
                <a:latin typeface="Garamond" charset="0"/>
              </a:rPr>
              <a:t>10/11/2016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7F0D360-0832-184B-B5A4-554EC371029C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8343</TotalTime>
  <Words>550</Words>
  <Application>Microsoft Office PowerPoint</Application>
  <PresentationFormat>On-screen Show (4:3)</PresentationFormat>
  <Paragraphs>135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Edge</vt:lpstr>
      <vt:lpstr>EECE.2160 ECE Application Programming</vt:lpstr>
      <vt:lpstr>Lecture outline</vt:lpstr>
      <vt:lpstr>Review: functions</vt:lpstr>
      <vt:lpstr>Example</vt:lpstr>
      <vt:lpstr>Example solution</vt:lpstr>
      <vt:lpstr>Example: Writing functions</vt:lpstr>
      <vt:lpstr>Example solutions</vt:lpstr>
      <vt:lpstr>Example solutions (cont.)</vt:lpstr>
      <vt:lpstr>Example solutions (cont)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J. Geiger</cp:lastModifiedBy>
  <cp:revision>1615</cp:revision>
  <dcterms:created xsi:type="dcterms:W3CDTF">2006-04-03T05:03:01Z</dcterms:created>
  <dcterms:modified xsi:type="dcterms:W3CDTF">2016-10-11T15:57:41Z</dcterms:modified>
</cp:coreProperties>
</file>