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2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47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141DDF-7AF5-7148-8517-FA5EE302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58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369A9BB-D310-0D44-91F2-E5A237EEB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5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A1C657-2908-2C4B-8ECE-CD179831DB0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Introduction to Computer Engineering I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02/09/2005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FF63D0-F60C-584D-AFC5-1E800BED969E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4176A8-957E-E147-B4A5-8E023099DF15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85EF1B-BC27-254D-828D-92C1760EC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D0B0F-25DE-7643-A6E5-519F21E6DE92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447E5-8448-4B45-BC71-DFA7A5CFA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588B0-4D10-BC4E-BE00-72C5E9B06D8D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F462-EC09-2C43-AF6E-01AE5235E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401A-A31F-6447-9D83-5AA960D4E0D6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5CC86-4854-A540-BA75-E7099D7B2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4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39BB9-45E7-3E4E-9754-47FE5BED49D0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3E8-70BF-D845-BAD2-711278D6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8D9DC-4566-4D43-AF68-4A4889ABED60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D0505-ED58-BD46-922B-8CEF8ADFF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E4BB-F00F-B04C-B2B4-2A176C5B4313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C6B2-CD5C-5B48-BB26-3118D6E8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5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E9441-0575-B349-BF39-E33FD383C7D9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C55E-5918-FF41-942C-6D39EA520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3A935-E2F3-CF4F-8A16-C93B3D5AB6BB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436E-50EA-AE4E-B5A6-790BD5647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2C14-13EA-994A-AFF4-C4B0297BA09D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4A6D4-FF9E-2A47-8910-D796F4F2B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1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C802-3720-E74A-9EFE-91F44DE09FD0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F9047-C747-B04B-BC00-3409D0E3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7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5FB5-5EF2-EB4C-A569-3E557248FAFA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064A-8DEB-6748-808C-C1EAD6122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2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03CA0-94F1-5943-96FF-4808DA0AC1F5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5D68-B361-C84F-9B2C-23F61D9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C85CA76-A696-604B-B908-9EA4CF1E8AD6}" type="datetime1">
              <a:rPr lang="en-US"/>
              <a:pPr>
                <a:defRPr/>
              </a:pPr>
              <a:t>10/5/16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75D03909-9F2B-FD4E-9465-D16294D4B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  <p:sldLayoutId id="2147484559" r:id="rId12"/>
    <p:sldLayoutId id="214748456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14: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1F61DF-6643-CE45-A7BC-2DDD1E0183F3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524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8EA106-3580-D44C-ADC5-CADF7896E3A1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918C3-4213-E342-B1BB-52577EB9528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15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17166">
            <a:off x="1905000" y="4572000"/>
            <a:ext cx="4800600" cy="457200"/>
          </a:xfrm>
          <a:prstGeom prst="leftArrow">
            <a:avLst>
              <a:gd name="adj1" fmla="val 43056"/>
              <a:gd name="adj2" fmla="val 100333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8CB7FA-58AC-7D49-B374-E720C6A95B5A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3ED1A6-4FBB-9C49-A315-81AF106AEF70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30729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5.0</a:t>
            </a:r>
          </a:p>
        </p:txBody>
      </p:sp>
      <p:sp>
        <p:nvSpPr>
          <p:cNvPr id="30730" name="Line 18"/>
          <p:cNvSpPr>
            <a:spLocks noChangeShapeType="1"/>
          </p:cNvSpPr>
          <p:nvPr/>
        </p:nvSpPr>
        <p:spPr bwMode="auto">
          <a:xfrm>
            <a:off x="1524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Text Box 20"/>
          <p:cNvSpPr txBox="1">
            <a:spLocks noChangeArrowheads="1"/>
          </p:cNvSpPr>
          <p:nvPr/>
        </p:nvSpPr>
        <p:spPr bwMode="auto">
          <a:xfrm>
            <a:off x="685800" y="6248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NOTE - a and b are NOT copied back to x and y</a:t>
            </a:r>
          </a:p>
        </p:txBody>
      </p:sp>
      <p:sp>
        <p:nvSpPr>
          <p:cNvPr id="3073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66052BA-4221-B24D-94D9-4E13471347ED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032D2-7E61-B240-9CF6-486D860F3D97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Garamond" charset="0"/>
              </a:rPr>
              <a:t>Exercise - What prints (if 5, 12 entered)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72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double hyp(double a, double 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a = 3;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b = 4;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31762" name="Date Placeholder 1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04B2E7-7CAB-7843-A068-9900B1A91D2E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Answer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charset="0"/>
              </a:rPr>
              <a:t>Trgle w legs 5.000000 and 12.000000 has hyp of 5.00000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094F9F-63B7-FA43-828D-36F8D2047D56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BB8FC4-F4A7-1E43-AA0F-ED495FF6D84D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b);</a:t>
            </a:r>
          </a:p>
          <a:p>
            <a:pPr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result1 = f(x,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result2 = f(y,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result3 = f(result1, 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b="1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33795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f(int a, int b)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{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i;	// Loop index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int r = 0;	// Result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nn-NO" sz="1600" b="1">
                <a:latin typeface="Courier New" charset="0"/>
                <a:cs typeface="Courier New" charset="0"/>
              </a:rPr>
              <a:t>for (i = 0; i &lt; a; i++)</a:t>
            </a: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	r += b;</a:t>
            </a:r>
          </a:p>
          <a:p>
            <a:pPr lvl="1">
              <a:buFont typeface="Wingdings" charset="0"/>
              <a:buNone/>
            </a:pPr>
            <a:endParaRPr lang="en-US" sz="1600" b="1">
              <a:latin typeface="Courier New" charset="0"/>
              <a:cs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return r;</a:t>
            </a:r>
          </a:p>
          <a:p>
            <a:pPr>
              <a:buFont typeface="Wingdings" charset="0"/>
              <a:buNone/>
            </a:pPr>
            <a:r>
              <a:rPr lang="en-US" sz="1600" b="1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7CA7CF-878E-8448-BB74-2111CD760B33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0EB141-A86C-F241-8E72-91B6A36936D9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4818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x = 1, y =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1: 2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2: 4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Result 3: 8</a:t>
            </a:r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9462A5-9043-E34D-8B30-7C3E580724D9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7A361E-4BDF-E24D-ABF1-3B82583BC0D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Continue with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2 grading done;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3/4</a:t>
            </a:r>
          </a:p>
          <a:p>
            <a:pPr lvl="2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Please do not change file name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Must e-mail Dr. Geiger with 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requests (and for late submissions)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4 due 2/29</a:t>
            </a:r>
          </a:p>
          <a:p>
            <a:pPr lvl="2"/>
            <a:endParaRPr lang="en-US" u="sng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64F4BA-67D7-2A4C-8B5A-96ADF5B1B719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E1AD1A-AFD5-7B43-91F7-1DAB682FF4CD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2 grading done;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3/4</a:t>
            </a:r>
          </a:p>
          <a:p>
            <a:pPr lvl="2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Please do not change file name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Must e-mail Dr. Geiger with </a:t>
            </a:r>
            <a:r>
              <a:rPr lang="en-US" dirty="0" err="1" smtClean="0">
                <a:latin typeface="Arial" charset="0"/>
              </a:rPr>
              <a:t>regrade</a:t>
            </a:r>
            <a:r>
              <a:rPr lang="en-US" dirty="0" smtClean="0">
                <a:latin typeface="Arial" charset="0"/>
              </a:rPr>
              <a:t> requests (and for late submissions)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2/29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41DC8A-8206-624D-8753-6E130A242189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A2CEFE-BD70-D04F-BDEA-96F435455B6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used to break problem down into small, "bite-sized" pieces.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Make code more manageable and readable</a:t>
            </a:r>
          </a:p>
          <a:p>
            <a:pPr marL="784225" lvl="1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Identify reusable pieces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have an optional type of return value, a name, and optional arguments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return at most, ONE value</a:t>
            </a: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sz="3200" dirty="0" smtClean="0">
                <a:ea typeface="+mn-ea"/>
                <a:cs typeface="+mn-cs"/>
              </a:rPr>
              <a:t>Functions must be either "prototyped" or declared prior to use.  Good programming practices requires all functions to be prototyped.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EFC6FE-8290-C04E-971F-59592A879C63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048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782F79-A1EF-5642-9008-F7FC544A0217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536D5C-16D8-2F48-91D4-32B316531F4B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6962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/>
              <a:t>Alternate way of writing above function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sqrt(a*a + b*b);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5"/>
          <p:cNvSpPr>
            <a:spLocks/>
          </p:cNvSpPr>
          <p:nvPr/>
        </p:nvSpPr>
        <p:spPr bwMode="auto">
          <a:xfrm>
            <a:off x="685800" y="533400"/>
            <a:ext cx="1447800" cy="609600"/>
          </a:xfrm>
          <a:prstGeom prst="accentCallout3">
            <a:avLst>
              <a:gd name="adj1" fmla="val 18750"/>
              <a:gd name="adj2" fmla="val -5264"/>
              <a:gd name="adj3" fmla="val 18750"/>
              <a:gd name="adj4" fmla="val -24889"/>
              <a:gd name="adj5" fmla="val 98176"/>
              <a:gd name="adj6" fmla="val -24889"/>
              <a:gd name="adj7" fmla="val 177866"/>
              <a:gd name="adj8" fmla="val 34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type of value returned</a:t>
            </a:r>
          </a:p>
        </p:txBody>
      </p:sp>
      <p:sp>
        <p:nvSpPr>
          <p:cNvPr id="22533" name="AutoShape 7"/>
          <p:cNvSpPr>
            <a:spLocks/>
          </p:cNvSpPr>
          <p:nvPr/>
        </p:nvSpPr>
        <p:spPr bwMode="auto">
          <a:xfrm>
            <a:off x="7086600" y="381000"/>
            <a:ext cx="1584325" cy="609600"/>
          </a:xfrm>
          <a:prstGeom prst="accentCallout1">
            <a:avLst>
              <a:gd name="adj1" fmla="val 18750"/>
              <a:gd name="adj2" fmla="val -4810"/>
              <a:gd name="adj3" fmla="val 190884"/>
              <a:gd name="adj4" fmla="val -31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 of function</a:t>
            </a:r>
          </a:p>
        </p:txBody>
      </p:sp>
      <p:sp>
        <p:nvSpPr>
          <p:cNvPr id="22534" name="AutoShape 8"/>
          <p:cNvSpPr>
            <a:spLocks/>
          </p:cNvSpPr>
          <p:nvPr/>
        </p:nvSpPr>
        <p:spPr bwMode="auto">
          <a:xfrm>
            <a:off x="6248400" y="1143000"/>
            <a:ext cx="2438400" cy="609600"/>
          </a:xfrm>
          <a:prstGeom prst="accentCallout2">
            <a:avLst>
              <a:gd name="adj1" fmla="val 18750"/>
              <a:gd name="adj2" fmla="val -3125"/>
              <a:gd name="adj3" fmla="val 18750"/>
              <a:gd name="adj4" fmla="val -56773"/>
              <a:gd name="adj5" fmla="val 88023"/>
              <a:gd name="adj6" fmla="val -112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parameters of function (variables in)</a:t>
            </a:r>
          </a:p>
        </p:txBody>
      </p:sp>
      <p:sp>
        <p:nvSpPr>
          <p:cNvPr id="22535" name="AutoShape 9"/>
          <p:cNvSpPr>
            <a:spLocks/>
          </p:cNvSpPr>
          <p:nvPr/>
        </p:nvSpPr>
        <p:spPr bwMode="auto">
          <a:xfrm>
            <a:off x="6253163" y="2667000"/>
            <a:ext cx="2262187" cy="609600"/>
          </a:xfrm>
          <a:prstGeom prst="accentCallout2">
            <a:avLst>
              <a:gd name="adj1" fmla="val 18750"/>
              <a:gd name="adj2" fmla="val -3370"/>
              <a:gd name="adj3" fmla="val 18750"/>
              <a:gd name="adj4" fmla="val -90245"/>
              <a:gd name="adj5" fmla="val 61458"/>
              <a:gd name="adj6" fmla="val -167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Single value returned by function</a:t>
            </a:r>
          </a:p>
        </p:txBody>
      </p:sp>
      <p:sp>
        <p:nvSpPr>
          <p:cNvPr id="22536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9BB833-4AF8-C547-B0B5-5FF1AA8C84DA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5D2533-EF14-8D47-888F-CEF4929DAE1C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complete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3556" name="AutoShape 8"/>
          <p:cNvSpPr>
            <a:spLocks/>
          </p:cNvSpPr>
          <p:nvPr/>
        </p:nvSpPr>
        <p:spPr bwMode="auto">
          <a:xfrm>
            <a:off x="5181600" y="1600200"/>
            <a:ext cx="3276600" cy="381000"/>
          </a:xfrm>
          <a:prstGeom prst="accentCallout1">
            <a:avLst>
              <a:gd name="adj1" fmla="val 30000"/>
              <a:gd name="adj2" fmla="val -2324"/>
              <a:gd name="adj3" fmla="val 68333"/>
              <a:gd name="adj4" fmla="val -145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prototype (note semi-colon  )</a:t>
            </a:r>
          </a:p>
        </p:txBody>
      </p:sp>
      <p:sp>
        <p:nvSpPr>
          <p:cNvPr id="23557" name="AutoShape 9"/>
          <p:cNvSpPr>
            <a:spLocks/>
          </p:cNvSpPr>
          <p:nvPr/>
        </p:nvSpPr>
        <p:spPr bwMode="auto">
          <a:xfrm>
            <a:off x="5181600" y="4267200"/>
            <a:ext cx="3276600" cy="762000"/>
          </a:xfrm>
          <a:prstGeom prst="accentCallout1">
            <a:avLst>
              <a:gd name="adj1" fmla="val 15000"/>
              <a:gd name="adj2" fmla="val -2324"/>
              <a:gd name="adj3" fmla="val 46667"/>
              <a:gd name="adj4" fmla="val -204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actual function definition</a:t>
            </a:r>
            <a:br>
              <a:rPr lang="en-US"/>
            </a:br>
            <a:r>
              <a:rPr lang="en-US"/>
              <a:t> (NO semi-colon  )</a:t>
            </a:r>
          </a:p>
        </p:txBody>
      </p:sp>
      <p:sp>
        <p:nvSpPr>
          <p:cNvPr id="2355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4DA40B-A31F-1842-9934-FF5ED24DCBE5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9CC800-1AD8-AB49-A1B6-3D2834188CE1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586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4588" name="Rectangle 16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4591" name="Rectangle 19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2" name="Rectangle 20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3" name="Rectangle 21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>
            <a:off x="228600" y="2971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AB28DE-6350-2C4E-A810-B1192EAE31F4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16AE7D-FC7B-F940-85EB-888F29953FD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68DD83-32B5-5C46-8AC5-D78684787A32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3B68B2-87F1-474B-81CA-7382187B15F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1524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8001000" y="16002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772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8001000" y="2057400"/>
            <a:ext cx="990600" cy="3429000"/>
          </a:xfrm>
          <a:prstGeom prst="curvedLeftArrow">
            <a:avLst>
              <a:gd name="adj1" fmla="val 31090"/>
              <a:gd name="adj2" fmla="val 100321"/>
              <a:gd name="adj3" fmla="val 2852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4966FF-AC0D-9E47-A7D1-0767CB3057C7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8D9783-1410-334A-A1D6-72721AA846A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Functions - scope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995363"/>
            <a:ext cx="83820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#include &lt;math.h&gt;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b);</a:t>
            </a:r>
          </a:p>
          <a:p>
            <a:pPr eaLnBrk="1" hangingPunct="1"/>
            <a:r>
              <a:rPr lang="en-US" sz="1800">
                <a:latin typeface="Courier New" charset="0"/>
              </a:rPr>
              <a:t>void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x,y,h;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printf("Enter two legs of triangle: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scanf("%lf %lf",&amp;x,&amp;y);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h=hyp(x,y);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printf("Trgle w legs %lf and %lf has hyp of %lf\n",x,y,h);  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r>
              <a:rPr lang="en-US" sz="1800">
                <a:latin typeface="Courier New" charset="0"/>
              </a:rPr>
              <a:t>double hyp(double a, double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double sum,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sum = a*a + b*b;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result = sqrt(sum);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return result;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400800" y="160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x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781800" y="1600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400800" y="2057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4008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h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248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a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67818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7818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248400" y="4876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b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629400" y="4876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4.0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5334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sum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638800" y="5791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/>
              <a:t>result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629400" y="5334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25.0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629400" y="57912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?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629400" y="4419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3.0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524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319DAE-CEBA-F245-8294-508E354C8458}" type="datetime1">
              <a:rPr lang="en-US" sz="1200">
                <a:latin typeface="Garamond" charset="0"/>
              </a:rPr>
              <a:pPr eaLnBrk="1" hangingPunct="1"/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7197</TotalTime>
  <Words>743</Words>
  <Application>Microsoft Macintosh PowerPoint</Application>
  <PresentationFormat>On-screen Show (4:3)</PresentationFormat>
  <Paragraphs>274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EECE.2160 ECE Application Programming</vt:lpstr>
      <vt:lpstr>Lecture outline</vt:lpstr>
      <vt:lpstr>Functions</vt:lpstr>
      <vt:lpstr>Functions</vt:lpstr>
      <vt:lpstr>Functions - complete program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Functions - scope</vt:lpstr>
      <vt:lpstr>Exercise - What prints (if 5, 12 entered)</vt:lpstr>
      <vt:lpstr>Answer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1580</cp:revision>
  <dcterms:created xsi:type="dcterms:W3CDTF">2006-04-03T05:03:01Z</dcterms:created>
  <dcterms:modified xsi:type="dcterms:W3CDTF">2016-10-06T01:50:53Z</dcterms:modified>
</cp:coreProperties>
</file>