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5"/>
  </p:notesMasterIdLst>
  <p:handoutMasterIdLst>
    <p:handoutMasterId r:id="rId26"/>
  </p:handoutMasterIdLst>
  <p:sldIdLst>
    <p:sldId id="256" r:id="rId2"/>
    <p:sldId id="422" r:id="rId3"/>
    <p:sldId id="567" r:id="rId4"/>
    <p:sldId id="565" r:id="rId5"/>
    <p:sldId id="568" r:id="rId6"/>
    <p:sldId id="569" r:id="rId7"/>
    <p:sldId id="570" r:id="rId8"/>
    <p:sldId id="571" r:id="rId9"/>
    <p:sldId id="572" r:id="rId10"/>
    <p:sldId id="573" r:id="rId11"/>
    <p:sldId id="574" r:id="rId12"/>
    <p:sldId id="575" r:id="rId13"/>
    <p:sldId id="576" r:id="rId14"/>
    <p:sldId id="577" r:id="rId15"/>
    <p:sldId id="578" r:id="rId16"/>
    <p:sldId id="579" r:id="rId17"/>
    <p:sldId id="580" r:id="rId18"/>
    <p:sldId id="581" r:id="rId19"/>
    <p:sldId id="582" r:id="rId20"/>
    <p:sldId id="583" r:id="rId21"/>
    <p:sldId id="584" r:id="rId22"/>
    <p:sldId id="585" r:id="rId23"/>
    <p:sldId id="447" r:id="rId24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224" y="-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2D1C24-7BE2-3F4A-AAB3-913B6DE6A9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173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E64C898-3C8E-3F42-966A-18B8983D09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7132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2492F298-AF95-6644-AA97-3173237643C3}" type="slidenum">
              <a:rPr lang="en-US"/>
              <a:pPr/>
              <a:t>2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026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ECE 160 - Intro to Computer Engineering I</a:t>
            </a:r>
          </a:p>
        </p:txBody>
      </p:sp>
      <p:sp>
        <p:nvSpPr>
          <p:cNvPr id="27650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03/07/2005</a:t>
            </a:r>
          </a:p>
        </p:txBody>
      </p:sp>
      <p:sp>
        <p:nvSpPr>
          <p:cNvPr id="27651" name="Rectangle 1030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(c) 2005, P. H. Viall</a:t>
            </a:r>
          </a:p>
        </p:txBody>
      </p:sp>
      <p:sp>
        <p:nvSpPr>
          <p:cNvPr id="2765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42A5286-4DBA-B34A-8AB2-FDE76D82DA23}" type="slidenum">
              <a:rPr lang="en-US" sz="1200"/>
              <a:pPr eaLnBrk="1" hangingPunct="1"/>
              <a:t>10</a:t>
            </a:fld>
            <a:endParaRPr lang="en-US" sz="1200"/>
          </a:p>
        </p:txBody>
      </p:sp>
      <p:sp>
        <p:nvSpPr>
          <p:cNvPr id="276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1CDF956-058C-CF42-9DD3-596AFE35FDAA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85B27B-0E75-944E-9202-F160B5603E36}" type="datetime1">
              <a:rPr lang="en-US" smtClean="0"/>
              <a:t>10/3/16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13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6BC7AA-0CB8-7944-82FD-214704095D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392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189246-B82D-F841-AB4C-8957F66147B8}" type="datetime1">
              <a:rPr lang="en-US" smtClean="0"/>
              <a:t>10/3/16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13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B46464-4382-694F-92B0-E5A1F6F960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163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4A9A95-16F5-E949-A227-D431B5B8196C}" type="datetime1">
              <a:rPr lang="en-US" smtClean="0"/>
              <a:t>10/3/16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13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52349D-4946-1D43-9862-3F654FA6CA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952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E00AEF-F45B-EC4C-B35E-2409C2E2FF6F}" type="datetime1">
              <a:rPr lang="en-US" smtClean="0"/>
              <a:t>10/3/16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13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069D61-A3CB-3648-BFF3-166572ACB4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618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3990BB-90C6-584D-AE7E-C89EA5C6C69F}" type="datetime1">
              <a:rPr lang="en-US" smtClean="0"/>
              <a:t>10/3/16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13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D84A72-1C75-E84A-A54C-21F5E92441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713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D0B078-0CE1-554E-B3AD-558C377F0815}" type="datetime1">
              <a:rPr lang="en-US" smtClean="0"/>
              <a:t>10/3/16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13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CD8485-0AEA-2548-9719-DB0252F301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581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141CC5-A62B-5E4B-9D9D-ED4146BBE332}" type="datetime1">
              <a:rPr lang="en-US" smtClean="0"/>
              <a:t>10/3/16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13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4E0BC1-F1AB-3B4A-B542-B4D4A37F2F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22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6A363B-79E2-F340-87F1-7A43975FA1F6}" type="datetime1">
              <a:rPr lang="en-US" smtClean="0"/>
              <a:t>10/3/16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13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24B90-D33B-A449-9029-B10DD2AA96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965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67BB46-9FBF-944B-848C-2E29CD0F6848}" type="datetime1">
              <a:rPr lang="en-US" smtClean="0"/>
              <a:t>10/3/16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13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ACAAFB-8A45-814A-A773-90C0DDC79B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57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08131E-C5D8-E34A-9F14-8761AFE9ADA2}" type="datetime1">
              <a:rPr lang="en-US" smtClean="0"/>
              <a:t>10/3/16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13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E2B032-9049-DE48-89BD-F00E1AC61B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141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DE996A-80AE-584A-83D8-45BB9B374B49}" type="datetime1">
              <a:rPr lang="en-US" smtClean="0"/>
              <a:t>10/3/16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13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7357D-014C-464F-9663-1E6FADCE79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524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8C4D79-550C-7F47-AA4C-227A0421E3D8}" type="datetime1">
              <a:rPr lang="en-US" smtClean="0"/>
              <a:t>10/3/16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13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764F80-A65F-9043-8CA5-E8F70547EB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755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CE84BB-C383-CE46-A6CC-1919E2E13710}" type="datetime1">
              <a:rPr lang="en-US" smtClean="0"/>
              <a:t>10/3/16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13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CE9544-B30E-8945-8328-71312E476F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832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D3756169-408D-D64D-99FB-2A47C9A0EB76}" type="datetime1">
              <a:rPr lang="en-US" smtClean="0"/>
              <a:t>10/3/16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 Lecture 13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3213F981-247D-2141-AC23-BE20A71FD6B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33" r:id="rId1"/>
    <p:sldLayoutId id="2147484521" r:id="rId2"/>
    <p:sldLayoutId id="2147484522" r:id="rId3"/>
    <p:sldLayoutId id="2147484523" r:id="rId4"/>
    <p:sldLayoutId id="2147484524" r:id="rId5"/>
    <p:sldLayoutId id="2147484525" r:id="rId6"/>
    <p:sldLayoutId id="2147484526" r:id="rId7"/>
    <p:sldLayoutId id="2147484527" r:id="rId8"/>
    <p:sldLayoutId id="2147484528" r:id="rId9"/>
    <p:sldLayoutId id="2147484529" r:id="rId10"/>
    <p:sldLayoutId id="2147484530" r:id="rId11"/>
    <p:sldLayoutId id="2147484531" r:id="rId12"/>
    <p:sldLayoutId id="2147484532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Instructors: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Fall 2016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13: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For </a:t>
            </a:r>
            <a:r>
              <a:rPr lang="en-US" dirty="0" smtClean="0">
                <a:latin typeface="Arial" charset="0"/>
              </a:rPr>
              <a:t>loops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Simple usage of for loop</a:t>
            </a:r>
          </a:p>
        </p:txBody>
      </p:sp>
      <p:sp>
        <p:nvSpPr>
          <p:cNvPr id="26626" name="Text Box 3"/>
          <p:cNvSpPr txBox="1">
            <a:spLocks noChangeArrowheads="1"/>
          </p:cNvSpPr>
          <p:nvPr/>
        </p:nvSpPr>
        <p:spPr bwMode="auto">
          <a:xfrm>
            <a:off x="609600" y="1219200"/>
            <a:ext cx="3962400" cy="224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Common sequence of code:</a:t>
            </a:r>
          </a:p>
          <a:p>
            <a:pPr eaLnBrk="1" hangingPunct="1"/>
            <a:r>
              <a:rPr lang="en-US" sz="1800">
                <a:latin typeface="Courier New" charset="0"/>
              </a:rPr>
              <a:t>x=0;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while (x&lt;12)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printf("%d ",x);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x++;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26627" name="Text Box 16"/>
          <p:cNvSpPr txBox="1">
            <a:spLocks noChangeArrowheads="1"/>
          </p:cNvSpPr>
          <p:nvPr/>
        </p:nvSpPr>
        <p:spPr bwMode="auto">
          <a:xfrm>
            <a:off x="4572000" y="1219200"/>
            <a:ext cx="4114800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Output:</a:t>
            </a:r>
          </a:p>
          <a:p>
            <a:pPr eaLnBrk="1" hangingPunct="1"/>
            <a:r>
              <a:rPr lang="en-US" sz="1800">
                <a:latin typeface="Courier New" charset="0"/>
              </a:rPr>
              <a:t>0 1 2 3 4 5 6 7 8 9 10 11</a:t>
            </a:r>
          </a:p>
        </p:txBody>
      </p:sp>
      <p:sp>
        <p:nvSpPr>
          <p:cNvPr id="26628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D7F6994-D574-5E46-82E6-0E0AD72C1F1E}" type="datetime1">
              <a:rPr lang="en-US" sz="1200" smtClean="0">
                <a:latin typeface="Garamond" charset="0"/>
              </a:rPr>
              <a:t>10/3/16</a:t>
            </a:fld>
            <a:endParaRPr lang="en-US" sz="1200">
              <a:latin typeface="Garamond" charset="0"/>
            </a:endParaRPr>
          </a:p>
        </p:txBody>
      </p:sp>
      <p:sp>
        <p:nvSpPr>
          <p:cNvPr id="266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F00A792-2358-644D-A085-10FBCD2AD0CF}" type="slidenum">
              <a:rPr lang="en-US" sz="1200">
                <a:latin typeface="Garamond" charset="0"/>
              </a:rPr>
              <a:pPr eaLnBrk="1" hangingPunct="1"/>
              <a:t>10</a:t>
            </a:fld>
            <a:endParaRPr lang="en-US" sz="1200">
              <a:latin typeface="Garamond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13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1977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Intro to for loops</a:t>
            </a:r>
          </a:p>
        </p:txBody>
      </p:sp>
      <p:sp>
        <p:nvSpPr>
          <p:cNvPr id="28674" name="Text Box 3"/>
          <p:cNvSpPr txBox="1">
            <a:spLocks noChangeArrowheads="1"/>
          </p:cNvSpPr>
          <p:nvPr/>
        </p:nvSpPr>
        <p:spPr bwMode="auto">
          <a:xfrm>
            <a:off x="609600" y="1219200"/>
            <a:ext cx="3962400" cy="224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Common sequence of code:</a:t>
            </a:r>
          </a:p>
          <a:p>
            <a:pPr eaLnBrk="1" hangingPunct="1"/>
            <a:r>
              <a:rPr lang="en-US" sz="1800">
                <a:latin typeface="Courier New" charset="0"/>
              </a:rPr>
              <a:t>x=0;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while (x&lt;12)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printf("%d ",x);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x++;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28675" name="Text Box 4"/>
          <p:cNvSpPr txBox="1">
            <a:spLocks noChangeArrowheads="1"/>
          </p:cNvSpPr>
          <p:nvPr/>
        </p:nvSpPr>
        <p:spPr bwMode="auto">
          <a:xfrm>
            <a:off x="4572000" y="1219200"/>
            <a:ext cx="4572000" cy="169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Equivalent </a:t>
            </a:r>
            <a:r>
              <a:rPr lang="en-US" sz="1800">
                <a:latin typeface="Courier New" charset="0"/>
              </a:rPr>
              <a:t>for</a:t>
            </a:r>
            <a:r>
              <a:rPr lang="en-US" sz="1800"/>
              <a:t> construct</a:t>
            </a:r>
          </a:p>
          <a:p>
            <a:pPr eaLnBrk="1" hangingPunct="1"/>
            <a:r>
              <a:rPr lang="en-US" sz="1800">
                <a:latin typeface="Courier New" charset="0"/>
              </a:rPr>
              <a:t>for (x=0 ; x&lt;12 ; x++ 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printf("%d ",x);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28676" name="AutoShape 5"/>
          <p:cNvSpPr>
            <a:spLocks noChangeArrowheads="1"/>
          </p:cNvSpPr>
          <p:nvPr/>
        </p:nvSpPr>
        <p:spPr bwMode="auto">
          <a:xfrm>
            <a:off x="5334000" y="1524000"/>
            <a:ext cx="5334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AutoShape 6"/>
          <p:cNvSpPr>
            <a:spLocks noChangeArrowheads="1"/>
          </p:cNvSpPr>
          <p:nvPr/>
        </p:nvSpPr>
        <p:spPr bwMode="auto">
          <a:xfrm>
            <a:off x="685800" y="1524000"/>
            <a:ext cx="4572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AutoShape 7"/>
          <p:cNvSpPr>
            <a:spLocks noChangeArrowheads="1"/>
          </p:cNvSpPr>
          <p:nvPr/>
        </p:nvSpPr>
        <p:spPr bwMode="auto">
          <a:xfrm>
            <a:off x="1676400" y="1828800"/>
            <a:ext cx="5334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AutoShape 8"/>
          <p:cNvSpPr>
            <a:spLocks noChangeArrowheads="1"/>
          </p:cNvSpPr>
          <p:nvPr/>
        </p:nvSpPr>
        <p:spPr bwMode="auto">
          <a:xfrm>
            <a:off x="6096000" y="1524000"/>
            <a:ext cx="6858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0" name="AutoShape 9"/>
          <p:cNvSpPr>
            <a:spLocks noChangeArrowheads="1"/>
          </p:cNvSpPr>
          <p:nvPr/>
        </p:nvSpPr>
        <p:spPr bwMode="auto">
          <a:xfrm>
            <a:off x="1524000" y="2362200"/>
            <a:ext cx="23622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AutoShape 10"/>
          <p:cNvSpPr>
            <a:spLocks noChangeArrowheads="1"/>
          </p:cNvSpPr>
          <p:nvPr/>
        </p:nvSpPr>
        <p:spPr bwMode="auto">
          <a:xfrm>
            <a:off x="5410200" y="2057400"/>
            <a:ext cx="23622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AutoShape 11"/>
          <p:cNvSpPr>
            <a:spLocks noChangeArrowheads="1"/>
          </p:cNvSpPr>
          <p:nvPr/>
        </p:nvSpPr>
        <p:spPr bwMode="auto">
          <a:xfrm>
            <a:off x="7086600" y="1524000"/>
            <a:ext cx="5334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AutoShape 12"/>
          <p:cNvSpPr>
            <a:spLocks noChangeArrowheads="1"/>
          </p:cNvSpPr>
          <p:nvPr/>
        </p:nvSpPr>
        <p:spPr bwMode="auto">
          <a:xfrm>
            <a:off x="1524000" y="2667000"/>
            <a:ext cx="5334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Freeform 13"/>
          <p:cNvSpPr>
            <a:spLocks/>
          </p:cNvSpPr>
          <p:nvPr/>
        </p:nvSpPr>
        <p:spPr bwMode="auto">
          <a:xfrm>
            <a:off x="1066800" y="1371600"/>
            <a:ext cx="4991100" cy="177800"/>
          </a:xfrm>
          <a:custGeom>
            <a:avLst/>
            <a:gdLst>
              <a:gd name="T0" fmla="*/ 0 w 3144"/>
              <a:gd name="T1" fmla="*/ 2147483647 h 112"/>
              <a:gd name="T2" fmla="*/ 2147483647 w 3144"/>
              <a:gd name="T3" fmla="*/ 0 h 112"/>
              <a:gd name="T4" fmla="*/ 2147483647 w 3144"/>
              <a:gd name="T5" fmla="*/ 2147483647 h 112"/>
              <a:gd name="T6" fmla="*/ 2147483647 w 3144"/>
              <a:gd name="T7" fmla="*/ 2147483647 h 112"/>
              <a:gd name="T8" fmla="*/ 0 60000 65536"/>
              <a:gd name="T9" fmla="*/ 0 60000 65536"/>
              <a:gd name="T10" fmla="*/ 0 60000 65536"/>
              <a:gd name="T11" fmla="*/ 0 60000 65536"/>
              <a:gd name="T12" fmla="*/ 0 w 3144"/>
              <a:gd name="T13" fmla="*/ 0 h 112"/>
              <a:gd name="T14" fmla="*/ 3144 w 3144"/>
              <a:gd name="T15" fmla="*/ 112 h 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144" h="112">
                <a:moveTo>
                  <a:pt x="0" y="96"/>
                </a:moveTo>
                <a:cubicBezTo>
                  <a:pt x="384" y="48"/>
                  <a:pt x="768" y="0"/>
                  <a:pt x="1248" y="0"/>
                </a:cubicBezTo>
                <a:cubicBezTo>
                  <a:pt x="1728" y="0"/>
                  <a:pt x="2616" y="80"/>
                  <a:pt x="2880" y="96"/>
                </a:cubicBezTo>
                <a:cubicBezTo>
                  <a:pt x="3144" y="112"/>
                  <a:pt x="2988" y="104"/>
                  <a:pt x="2832" y="96"/>
                </a:cubicBez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Freeform 15"/>
          <p:cNvSpPr>
            <a:spLocks/>
          </p:cNvSpPr>
          <p:nvPr/>
        </p:nvSpPr>
        <p:spPr bwMode="auto">
          <a:xfrm>
            <a:off x="2209800" y="1828800"/>
            <a:ext cx="4038600" cy="330200"/>
          </a:xfrm>
          <a:custGeom>
            <a:avLst/>
            <a:gdLst>
              <a:gd name="T0" fmla="*/ 0 w 2544"/>
              <a:gd name="T1" fmla="*/ 2147483647 h 208"/>
              <a:gd name="T2" fmla="*/ 2147483647 w 2544"/>
              <a:gd name="T3" fmla="*/ 2147483647 h 208"/>
              <a:gd name="T4" fmla="*/ 2147483647 w 2544"/>
              <a:gd name="T5" fmla="*/ 0 h 208"/>
              <a:gd name="T6" fmla="*/ 0 60000 65536"/>
              <a:gd name="T7" fmla="*/ 0 60000 65536"/>
              <a:gd name="T8" fmla="*/ 0 60000 65536"/>
              <a:gd name="T9" fmla="*/ 0 w 2544"/>
              <a:gd name="T10" fmla="*/ 0 h 208"/>
              <a:gd name="T11" fmla="*/ 2544 w 2544"/>
              <a:gd name="T12" fmla="*/ 208 h 2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44" h="208">
                <a:moveTo>
                  <a:pt x="0" y="96"/>
                </a:moveTo>
                <a:cubicBezTo>
                  <a:pt x="484" y="152"/>
                  <a:pt x="968" y="208"/>
                  <a:pt x="1392" y="192"/>
                </a:cubicBezTo>
                <a:cubicBezTo>
                  <a:pt x="1816" y="176"/>
                  <a:pt x="2352" y="32"/>
                  <a:pt x="2544" y="0"/>
                </a:cubicBezTo>
              </a:path>
            </a:pathLst>
          </a:custGeom>
          <a:noFill/>
          <a:ln w="9525" cap="flat" cmpd="sng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6" name="Line 16"/>
          <p:cNvSpPr>
            <a:spLocks noChangeShapeType="1"/>
          </p:cNvSpPr>
          <p:nvPr/>
        </p:nvSpPr>
        <p:spPr bwMode="auto">
          <a:xfrm flipV="1">
            <a:off x="3886200" y="2209800"/>
            <a:ext cx="1524000" cy="3810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7" name="Freeform 18"/>
          <p:cNvSpPr>
            <a:spLocks/>
          </p:cNvSpPr>
          <p:nvPr/>
        </p:nvSpPr>
        <p:spPr bwMode="auto">
          <a:xfrm>
            <a:off x="1905000" y="1752600"/>
            <a:ext cx="7073900" cy="2082800"/>
          </a:xfrm>
          <a:custGeom>
            <a:avLst/>
            <a:gdLst>
              <a:gd name="T0" fmla="*/ 0 w 4456"/>
              <a:gd name="T1" fmla="*/ 2147483647 h 1312"/>
              <a:gd name="T2" fmla="*/ 2147483647 w 4456"/>
              <a:gd name="T3" fmla="*/ 2147483647 h 1312"/>
              <a:gd name="T4" fmla="*/ 2147483647 w 4456"/>
              <a:gd name="T5" fmla="*/ 2147483647 h 1312"/>
              <a:gd name="T6" fmla="*/ 2147483647 w 4456"/>
              <a:gd name="T7" fmla="*/ 2147483647 h 1312"/>
              <a:gd name="T8" fmla="*/ 2147483647 w 4456"/>
              <a:gd name="T9" fmla="*/ 0 h 13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56"/>
              <a:gd name="T16" fmla="*/ 0 h 1312"/>
              <a:gd name="T17" fmla="*/ 4456 w 4456"/>
              <a:gd name="T18" fmla="*/ 1312 h 13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56" h="1312">
                <a:moveTo>
                  <a:pt x="0" y="768"/>
                </a:moveTo>
                <a:cubicBezTo>
                  <a:pt x="692" y="976"/>
                  <a:pt x="1384" y="1184"/>
                  <a:pt x="2064" y="1248"/>
                </a:cubicBezTo>
                <a:cubicBezTo>
                  <a:pt x="2744" y="1312"/>
                  <a:pt x="3704" y="1312"/>
                  <a:pt x="4080" y="1152"/>
                </a:cubicBezTo>
                <a:cubicBezTo>
                  <a:pt x="4456" y="992"/>
                  <a:pt x="4400" y="480"/>
                  <a:pt x="4320" y="288"/>
                </a:cubicBezTo>
                <a:cubicBezTo>
                  <a:pt x="4240" y="96"/>
                  <a:pt x="3920" y="48"/>
                  <a:pt x="3600" y="0"/>
                </a:cubicBezTo>
              </a:path>
            </a:pathLst>
          </a:custGeom>
          <a:noFill/>
          <a:ln w="9525" cap="flat" cmpd="sng">
            <a:solidFill>
              <a:srgbClr val="00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8" name="Text Box 19"/>
          <p:cNvSpPr txBox="1">
            <a:spLocks noChangeArrowheads="1"/>
          </p:cNvSpPr>
          <p:nvPr/>
        </p:nvSpPr>
        <p:spPr bwMode="auto">
          <a:xfrm>
            <a:off x="457200" y="4419600"/>
            <a:ext cx="7010400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FF3300"/>
                </a:solidFill>
              </a:rPr>
              <a:t>Initial value</a:t>
            </a:r>
          </a:p>
          <a:p>
            <a:pPr eaLnBrk="1" hangingPunct="1"/>
            <a:r>
              <a:rPr lang="en-US" sz="1800">
                <a:solidFill>
                  <a:schemeClr val="accent2"/>
                </a:solidFill>
              </a:rPr>
              <a:t>Test condition</a:t>
            </a:r>
          </a:p>
          <a:p>
            <a:pPr eaLnBrk="1" hangingPunct="1"/>
            <a:r>
              <a:rPr lang="en-US" sz="1800">
                <a:solidFill>
                  <a:srgbClr val="66FF33"/>
                </a:solidFill>
              </a:rPr>
              <a:t>Body of loop (may be 0, 1, or several statements)</a:t>
            </a:r>
          </a:p>
          <a:p>
            <a:pPr eaLnBrk="1" hangingPunct="1"/>
            <a:r>
              <a:rPr lang="en-US" sz="1800">
                <a:solidFill>
                  <a:srgbClr val="00FFFF"/>
                </a:solidFill>
              </a:rPr>
              <a:t>End of loop change</a:t>
            </a:r>
          </a:p>
        </p:txBody>
      </p:sp>
      <p:sp>
        <p:nvSpPr>
          <p:cNvPr id="28689" name="Date Placeholder 17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3D06D8A-1279-D44E-BB25-8345BBEB30EF}" type="datetime1">
              <a:rPr lang="en-US" sz="1200" smtClean="0">
                <a:latin typeface="Garamond" charset="0"/>
              </a:rPr>
              <a:t>10/3/16</a:t>
            </a:fld>
            <a:endParaRPr lang="en-US" sz="1200">
              <a:latin typeface="Garamond" charset="0"/>
            </a:endParaRPr>
          </a:p>
        </p:txBody>
      </p:sp>
      <p:sp>
        <p:nvSpPr>
          <p:cNvPr id="28690" name="Slide Number Placeholder 1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077821D-A0A5-4247-927A-C2C52DD2D245}" type="slidenum">
              <a:rPr lang="en-US" sz="1200">
                <a:latin typeface="Garamond" charset="0"/>
              </a:rPr>
              <a:pPr eaLnBrk="1" hangingPunct="1"/>
              <a:t>11</a:t>
            </a:fld>
            <a:endParaRPr lang="en-US" sz="1200">
              <a:latin typeface="Garamond" charset="0"/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13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2427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Repetition with </a:t>
            </a:r>
            <a:r>
              <a:rPr lang="en-US">
                <a:latin typeface="Courier New" charset="0"/>
                <a:cs typeface="Courier New" charset="0"/>
              </a:rPr>
              <a:t>for </a:t>
            </a:r>
            <a:r>
              <a:rPr lang="en-US">
                <a:latin typeface="Garamond" charset="0"/>
              </a:rPr>
              <a:t>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05400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Rewriting squares program with loop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main()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;			// Number to square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iSquared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;		// Square of the number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("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i^2\n");	// Column headings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// Compute and display the squares of numbers 0 to 10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for 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= 0;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&lt;= 10;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++) {	// Loop until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&gt; 10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iSquared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=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*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("%2d%10d\n",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iSquared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	}</a:t>
            </a: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return 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2969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7FE6711-B40E-6449-908E-2F08CDB6AA68}" type="datetime1">
              <a:rPr lang="en-US" sz="1200" smtClean="0">
                <a:latin typeface="Garamond" charset="0"/>
              </a:rPr>
              <a:t>10/3/16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13</a:t>
            </a:r>
            <a:endParaRPr lang="en-US" altLang="en-US"/>
          </a:p>
        </p:txBody>
      </p:sp>
      <p:sp>
        <p:nvSpPr>
          <p:cNvPr id="297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8BE1CE4-361D-2F4F-BCAA-A9DDF7B53524}" type="slidenum">
              <a:rPr lang="en-US" sz="1200">
                <a:latin typeface="Garamond" charset="0"/>
              </a:rPr>
              <a:pPr eaLnBrk="1" hangingPunct="1"/>
              <a:t>12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127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Repetition with </a:t>
            </a:r>
            <a:r>
              <a:rPr lang="en-US">
                <a:latin typeface="Courier New" charset="0"/>
                <a:cs typeface="Courier New" charset="0"/>
              </a:rPr>
              <a:t>for </a:t>
            </a:r>
            <a:r>
              <a:rPr lang="en-US">
                <a:latin typeface="Garamond" charset="0"/>
              </a:rPr>
              <a:t>loop (cont.)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05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400">
                <a:latin typeface="Arial" charset="0"/>
                <a:cs typeface="Courier New" charset="0"/>
              </a:rPr>
              <a:t>Generalizing program: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Arial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int main()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int i;			// Number to square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int iSquared;			// Square of the number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</a:t>
            </a:r>
            <a:r>
              <a:rPr lang="en-US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int iStart;			// Initial value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int iStop;			// Last value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int iStep;			// Increment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400" b="1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printf(</a:t>
            </a:r>
            <a:r>
              <a:rPr lang="ja-JP" altLang="en-US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“</a:t>
            </a:r>
            <a:r>
              <a:rPr lang="en-US" altLang="ja-JP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Enter start, stop, and increment: </a:t>
            </a:r>
            <a:r>
              <a:rPr lang="ja-JP" altLang="en-US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“</a:t>
            </a:r>
            <a:r>
              <a:rPr lang="en-US" altLang="ja-JP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scanf(</a:t>
            </a:r>
            <a:r>
              <a:rPr lang="ja-JP" altLang="en-US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“</a:t>
            </a:r>
            <a:r>
              <a:rPr lang="en-US" altLang="ja-JP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%d %d %d</a:t>
            </a:r>
            <a:r>
              <a:rPr lang="ja-JP" altLang="en-US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”</a:t>
            </a:r>
            <a:r>
              <a:rPr lang="en-US" altLang="ja-JP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, &amp;iStart, &amp;iStop, &amp;iStep);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printf(" i       i^2\n");	// Column headings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// Compute and display the squares of numbers iStart to iStop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//   with increment iStep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</a:t>
            </a:r>
            <a:r>
              <a:rPr lang="en-US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for (i = iStart; i &lt;= iStop; i += iStep) {	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1400">
                <a:latin typeface="Courier New" charset="0"/>
                <a:cs typeface="Courier New" charset="0"/>
              </a:rPr>
              <a:t>	iSquared = i * i;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	printf("%2d%10d\n", i, iSquared);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}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return 0;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}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Arial" charset="0"/>
            </a:endParaRPr>
          </a:p>
        </p:txBody>
      </p:sp>
      <p:sp>
        <p:nvSpPr>
          <p:cNvPr id="3072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8361C5B-3CBC-D543-84D3-CF297B34F229}" type="datetime1">
              <a:rPr lang="en-US" sz="1200" smtClean="0">
                <a:latin typeface="Garamond" charset="0"/>
              </a:rPr>
              <a:t>10/3/16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13</a:t>
            </a:r>
            <a:endParaRPr lang="en-US" altLang="en-US"/>
          </a:p>
        </p:txBody>
      </p:sp>
      <p:sp>
        <p:nvSpPr>
          <p:cNvPr id="307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F921714-C0C2-6E4D-8F3E-056562378131}" type="slidenum">
              <a:rPr lang="en-US" sz="1200">
                <a:latin typeface="Garamond" charset="0"/>
              </a:rPr>
              <a:pPr eaLnBrk="1" hangingPunct="1"/>
              <a:t>13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951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for loops</a:t>
            </a:r>
          </a:p>
        </p:txBody>
      </p:sp>
      <p:sp>
        <p:nvSpPr>
          <p:cNvPr id="31746" name="Content Placeholder 9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7200"/>
          </a:xfrm>
        </p:spPr>
        <p:txBody>
          <a:bodyPr/>
          <a:lstStyle/>
          <a:p>
            <a:r>
              <a:rPr lang="en-US">
                <a:latin typeface="Arial" charset="0"/>
              </a:rPr>
              <a:t>What does each of the following print?</a:t>
            </a:r>
          </a:p>
        </p:txBody>
      </p:sp>
      <p:sp>
        <p:nvSpPr>
          <p:cNvPr id="31747" name="Date Placeholder 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BF20309-50DA-814A-8999-099B2F216C02}" type="datetime1">
              <a:rPr lang="en-US" sz="1200" smtClean="0">
                <a:latin typeface="Garamond" charset="0"/>
              </a:rPr>
              <a:t>10/3/16</a:t>
            </a:fld>
            <a:endParaRPr lang="en-US" sz="1200">
              <a:latin typeface="Garamond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13</a:t>
            </a:r>
            <a:endParaRPr lang="en-US" altLang="en-US"/>
          </a:p>
        </p:txBody>
      </p:sp>
      <p:sp>
        <p:nvSpPr>
          <p:cNvPr id="31749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2FBF149-D5E5-1F46-B480-8A57657A28CE}" type="slidenum">
              <a:rPr lang="en-US" sz="1200">
                <a:latin typeface="Garamond" charset="0"/>
              </a:rPr>
              <a:pPr eaLnBrk="1" hangingPunct="1"/>
              <a:t>14</a:t>
            </a:fld>
            <a:endParaRPr lang="en-US" sz="1200">
              <a:latin typeface="Garamond" charset="0"/>
            </a:endParaRPr>
          </a:p>
        </p:txBody>
      </p:sp>
      <p:sp>
        <p:nvSpPr>
          <p:cNvPr id="31750" name="Text Box 3"/>
          <p:cNvSpPr txBox="1">
            <a:spLocks noChangeArrowheads="1"/>
          </p:cNvSpPr>
          <p:nvPr/>
        </p:nvSpPr>
        <p:spPr bwMode="auto">
          <a:xfrm>
            <a:off x="304800" y="1447800"/>
            <a:ext cx="41148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for (i=5; i&lt;40; i+=8)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printf("%d ", i);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  <a:p>
            <a:pPr eaLnBrk="1" hangingPunct="1"/>
            <a:endParaRPr lang="en-US" sz="1800">
              <a:latin typeface="Courier New" charset="0"/>
            </a:endParaRPr>
          </a:p>
        </p:txBody>
      </p:sp>
      <p:sp>
        <p:nvSpPr>
          <p:cNvPr id="31751" name="Text Box 4"/>
          <p:cNvSpPr txBox="1">
            <a:spLocks noChangeArrowheads="1"/>
          </p:cNvSpPr>
          <p:nvPr/>
        </p:nvSpPr>
        <p:spPr bwMode="auto">
          <a:xfrm>
            <a:off x="381000" y="4343400"/>
            <a:ext cx="41910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for (i=-5; i&lt;-10; i--)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printf("%d ", i);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</p:txBody>
      </p:sp>
      <p:sp>
        <p:nvSpPr>
          <p:cNvPr id="31752" name="Text Box 5"/>
          <p:cNvSpPr txBox="1">
            <a:spLocks noChangeArrowheads="1"/>
          </p:cNvSpPr>
          <p:nvPr/>
        </p:nvSpPr>
        <p:spPr bwMode="auto">
          <a:xfrm>
            <a:off x="4572000" y="1524000"/>
            <a:ext cx="43434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for (i=10; i&lt;=100; i=i+10)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if (i%20)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    printf("%d ", i);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</p:txBody>
      </p:sp>
      <p:sp>
        <p:nvSpPr>
          <p:cNvPr id="31753" name="Text Box 6"/>
          <p:cNvSpPr txBox="1">
            <a:spLocks noChangeArrowheads="1"/>
          </p:cNvSpPr>
          <p:nvPr/>
        </p:nvSpPr>
        <p:spPr bwMode="auto">
          <a:xfrm>
            <a:off x="4876800" y="4267200"/>
            <a:ext cx="3962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for (i=5; i&lt;10; i+=i%2)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printf("%d ", i++);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00665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32770" name="Content Placeholder 9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7200"/>
          </a:xfrm>
        </p:spPr>
        <p:txBody>
          <a:bodyPr/>
          <a:lstStyle/>
          <a:p>
            <a:r>
              <a:rPr lang="en-US">
                <a:latin typeface="Arial" charset="0"/>
              </a:rPr>
              <a:t>What does each of the following print?</a:t>
            </a:r>
          </a:p>
        </p:txBody>
      </p:sp>
      <p:sp>
        <p:nvSpPr>
          <p:cNvPr id="32771" name="Date Placeholder 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412EFAF-54C7-F241-91B2-04D496D27343}" type="datetime1">
              <a:rPr lang="en-US" sz="1200" smtClean="0">
                <a:latin typeface="Garamond" charset="0"/>
              </a:rPr>
              <a:t>10/3/16</a:t>
            </a:fld>
            <a:endParaRPr lang="en-US" sz="1200">
              <a:latin typeface="Garamond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13</a:t>
            </a:r>
            <a:endParaRPr lang="en-US" altLang="en-US"/>
          </a:p>
        </p:txBody>
      </p:sp>
      <p:sp>
        <p:nvSpPr>
          <p:cNvPr id="32773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53D62AA-CEFB-8943-A251-F7CD7F20BD03}" type="slidenum">
              <a:rPr lang="en-US" sz="1200">
                <a:latin typeface="Garamond" charset="0"/>
              </a:rPr>
              <a:pPr eaLnBrk="1" hangingPunct="1"/>
              <a:t>15</a:t>
            </a:fld>
            <a:endParaRPr lang="en-US" sz="1200">
              <a:latin typeface="Garamond" charset="0"/>
            </a:endParaRPr>
          </a:p>
        </p:txBody>
      </p:sp>
      <p:sp>
        <p:nvSpPr>
          <p:cNvPr id="32774" name="Text Box 3"/>
          <p:cNvSpPr txBox="1">
            <a:spLocks noChangeArrowheads="1"/>
          </p:cNvSpPr>
          <p:nvPr/>
        </p:nvSpPr>
        <p:spPr bwMode="auto">
          <a:xfrm>
            <a:off x="304800" y="1447800"/>
            <a:ext cx="41148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for (i=5; i&lt;40; i+=8)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printf("%d ", i);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  <a:p>
            <a:pPr eaLnBrk="1" hangingPunct="1"/>
            <a:endParaRPr lang="en-US" sz="1800">
              <a:latin typeface="Courier New" charset="0"/>
            </a:endParaRPr>
          </a:p>
          <a:p>
            <a:pPr eaLnBrk="1" hangingPunct="1"/>
            <a:r>
              <a:rPr lang="en-US" sz="1800" b="1">
                <a:solidFill>
                  <a:srgbClr val="FF0000"/>
                </a:solidFill>
                <a:latin typeface="Courier New" charset="0"/>
              </a:rPr>
              <a:t>OUTPUT: 5 13 21 29 37</a:t>
            </a:r>
          </a:p>
        </p:txBody>
      </p:sp>
      <p:sp>
        <p:nvSpPr>
          <p:cNvPr id="32775" name="Text Box 4"/>
          <p:cNvSpPr txBox="1">
            <a:spLocks noChangeArrowheads="1"/>
          </p:cNvSpPr>
          <p:nvPr/>
        </p:nvSpPr>
        <p:spPr bwMode="auto">
          <a:xfrm>
            <a:off x="381000" y="4343400"/>
            <a:ext cx="41910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for (i=-5; i&lt;-10; i--)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printf("%d ", i);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  <a:p>
            <a:pPr eaLnBrk="1" hangingPunct="1"/>
            <a:r>
              <a:rPr lang="en-US" sz="1800" b="1">
                <a:solidFill>
                  <a:srgbClr val="FF0000"/>
                </a:solidFill>
                <a:latin typeface="Courier New" charset="0"/>
              </a:rPr>
              <a:t>OUTPUT: No output</a:t>
            </a:r>
          </a:p>
        </p:txBody>
      </p:sp>
      <p:sp>
        <p:nvSpPr>
          <p:cNvPr id="32776" name="Text Box 5"/>
          <p:cNvSpPr txBox="1">
            <a:spLocks noChangeArrowheads="1"/>
          </p:cNvSpPr>
          <p:nvPr/>
        </p:nvSpPr>
        <p:spPr bwMode="auto">
          <a:xfrm>
            <a:off x="4572000" y="1524000"/>
            <a:ext cx="43434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for (i=10; i&lt;=100; i=i+10)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if (i%20)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    printf("%d ", i);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  <a:p>
            <a:pPr eaLnBrk="1" hangingPunct="1"/>
            <a:r>
              <a:rPr lang="en-US" sz="1800" b="1">
                <a:solidFill>
                  <a:srgbClr val="FF0000"/>
                </a:solidFill>
                <a:latin typeface="Courier New" charset="0"/>
              </a:rPr>
              <a:t>OUTPUT: 10 30 50 70 90</a:t>
            </a:r>
          </a:p>
        </p:txBody>
      </p:sp>
      <p:sp>
        <p:nvSpPr>
          <p:cNvPr id="32777" name="Text Box 6"/>
          <p:cNvSpPr txBox="1">
            <a:spLocks noChangeArrowheads="1"/>
          </p:cNvSpPr>
          <p:nvPr/>
        </p:nvSpPr>
        <p:spPr bwMode="auto">
          <a:xfrm>
            <a:off x="4876800" y="4267200"/>
            <a:ext cx="39624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for (i=5; i&lt;10; i+=i%2)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printf("%d ", i++);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  <a:p>
            <a:pPr eaLnBrk="1" hangingPunct="1"/>
            <a:r>
              <a:rPr lang="en-US" sz="1800" b="1">
                <a:solidFill>
                  <a:srgbClr val="FF0000"/>
                </a:solidFill>
                <a:latin typeface="Courier New" charset="0"/>
              </a:rPr>
              <a:t>OUTPUT: 5 6 8</a:t>
            </a:r>
          </a:p>
        </p:txBody>
      </p:sp>
    </p:spTree>
    <p:extLst>
      <p:ext uri="{BB962C8B-B14F-4D97-AF65-F5344CB8AC3E}">
        <p14:creationId xmlns:p14="http://schemas.microsoft.com/office/powerpoint/2010/main" val="1416473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Finishing PE2: </a:t>
            </a:r>
            <a:r>
              <a:rPr lang="en-US" dirty="0">
                <a:latin typeface="Garamond" charset="0"/>
              </a:rPr>
              <a:t>overall </a:t>
            </a:r>
            <a:r>
              <a:rPr lang="en-US" dirty="0" smtClean="0">
                <a:latin typeface="Garamond" charset="0"/>
              </a:rPr>
              <a:t>flow (review)</a:t>
            </a:r>
            <a:endParaRPr lang="en-US" dirty="0">
              <a:latin typeface="Garamond" charset="0"/>
            </a:endParaRPr>
          </a:p>
        </p:txBody>
      </p:sp>
      <p:sp>
        <p:nvSpPr>
          <p:cNvPr id="819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C814600-2A77-804C-8291-AE0E4AFA0126}" type="datetime1">
              <a:rPr lang="en-US" sz="1200" smtClean="0">
                <a:latin typeface="Garamond" charset="0"/>
              </a:rPr>
              <a:t>10/3/16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13</a:t>
            </a:r>
            <a:endParaRPr lang="en-US" altLang="en-US"/>
          </a:p>
        </p:txBody>
      </p:sp>
      <p:sp>
        <p:nvSpPr>
          <p:cNvPr id="81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1F940A1-1839-A946-891B-5C1437E74411}" type="slidenum">
              <a:rPr lang="en-US" sz="1200">
                <a:latin typeface="Garamond" charset="0"/>
              </a:rPr>
              <a:pPr/>
              <a:t>16</a:t>
            </a:fld>
            <a:endParaRPr lang="en-US" sz="1200">
              <a:latin typeface="Garamond" charset="0"/>
            </a:endParaRPr>
          </a:p>
        </p:txBody>
      </p:sp>
      <p:pic>
        <p:nvPicPr>
          <p:cNvPr id="717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2450" y="1000125"/>
            <a:ext cx="5645150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7356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Finishing PE2: next steps</a:t>
            </a:r>
            <a:endParaRPr lang="en-US" dirty="0">
              <a:latin typeface="Garamond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Write flowcharts for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Computing n!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Computing 2</a:t>
            </a:r>
            <a:r>
              <a:rPr lang="en-US" baseline="30000" dirty="0" smtClean="0"/>
              <a:t>n</a:t>
            </a:r>
            <a:r>
              <a:rPr lang="en-US" dirty="0" smtClean="0"/>
              <a:t> if n &gt;= 0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Complete code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</p:txBody>
      </p:sp>
      <p:sp>
        <p:nvSpPr>
          <p:cNvPr id="1434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DFD2381-E3C2-8544-8A12-7A7C8052E43D}" type="datetime1">
              <a:rPr lang="en-US" sz="1200" smtClean="0">
                <a:latin typeface="Garamond" charset="0"/>
              </a:rPr>
              <a:t>10/3/16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13</a:t>
            </a:r>
            <a:endParaRPr lang="en-US" altLang="en-US"/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00F1857-CC15-6948-B4D4-0CA06337E6C8}" type="slidenum">
              <a:rPr lang="en-US" sz="1200">
                <a:latin typeface="Garamond" charset="0"/>
              </a:rPr>
              <a:pPr/>
              <a:t>17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087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Flow charts: Calculating n!</a:t>
            </a:r>
          </a:p>
        </p:txBody>
      </p:sp>
      <p:sp>
        <p:nvSpPr>
          <p:cNvPr id="1536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E8FBBD7-3E87-C74F-8552-9FA7BEF06A6C}" type="datetime1">
              <a:rPr lang="en-US" sz="1200" smtClean="0">
                <a:latin typeface="Garamond" charset="0"/>
              </a:rPr>
              <a:t>10/3/16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13</a:t>
            </a:r>
            <a:endParaRPr lang="en-US" altLang="en-US"/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0BE7866-ECBD-4F42-9656-CCC323B6EA7F}" type="slidenum">
              <a:rPr lang="en-US" sz="1200">
                <a:latin typeface="Garamond" charset="0"/>
              </a:rPr>
              <a:pPr/>
              <a:t>18</a:t>
            </a:fld>
            <a:endParaRPr lang="en-US" sz="1200">
              <a:latin typeface="Garamond" charset="0"/>
            </a:endParaRPr>
          </a:p>
        </p:txBody>
      </p:sp>
      <p:pic>
        <p:nvPicPr>
          <p:cNvPr id="153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4788" y="1066800"/>
            <a:ext cx="6145212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7648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Flow charts: Calculating 2</a:t>
            </a:r>
            <a:r>
              <a:rPr lang="en-US" baseline="30000">
                <a:latin typeface="Garamond" charset="0"/>
              </a:rPr>
              <a:t>n</a:t>
            </a:r>
            <a:endParaRPr lang="en-US">
              <a:latin typeface="Garamond" charset="0"/>
            </a:endParaRPr>
          </a:p>
        </p:txBody>
      </p:sp>
      <p:sp>
        <p:nvSpPr>
          <p:cNvPr id="1638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258F4E0-7151-B74E-8E02-275E3531B4AA}" type="datetime1">
              <a:rPr lang="en-US" sz="1200" smtClean="0">
                <a:latin typeface="Garamond" charset="0"/>
              </a:rPr>
              <a:t>10/3/16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13</a:t>
            </a:r>
            <a:endParaRPr lang="en-US" altLang="en-US"/>
          </a:p>
        </p:txBody>
      </p:sp>
      <p:sp>
        <p:nvSpPr>
          <p:cNvPr id="163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31E2874-5343-1F4E-B69E-902A8E342CA4}" type="slidenum">
              <a:rPr lang="en-US" sz="1200">
                <a:latin typeface="Garamond" charset="0"/>
              </a:rPr>
              <a:pPr/>
              <a:t>19</a:t>
            </a:fld>
            <a:endParaRPr lang="en-US" sz="1200">
              <a:latin typeface="Garamond" charset="0"/>
            </a:endParaRPr>
          </a:p>
        </p:txBody>
      </p:sp>
      <p:pic>
        <p:nvPicPr>
          <p:cNvPr id="1639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75" y="933450"/>
            <a:ext cx="5810250" cy="531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2036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>
                <a:latin typeface="Arial" charset="0"/>
              </a:rPr>
              <a:t>Program </a:t>
            </a:r>
            <a:r>
              <a:rPr lang="en-US" dirty="0" smtClean="0">
                <a:latin typeface="Arial" charset="0"/>
              </a:rPr>
              <a:t>4 due 10/11</a:t>
            </a:r>
          </a:p>
          <a:p>
            <a:pPr lvl="1"/>
            <a:r>
              <a:rPr lang="en-US" dirty="0" smtClean="0">
                <a:latin typeface="Arial" charset="0"/>
              </a:rPr>
              <a:t>TA office hours: T 11-1, Ball 328</a:t>
            </a:r>
          </a:p>
          <a:p>
            <a:pPr lvl="2"/>
            <a:r>
              <a:rPr lang="en-US" dirty="0" smtClean="0">
                <a:latin typeface="Arial" charset="0"/>
              </a:rPr>
              <a:t>May add additional hours as term goes </a:t>
            </a:r>
            <a:r>
              <a:rPr lang="en-US" dirty="0" smtClean="0">
                <a:latin typeface="Arial" charset="0"/>
              </a:rPr>
              <a:t>on</a:t>
            </a:r>
          </a:p>
          <a:p>
            <a:pPr lvl="2"/>
            <a:r>
              <a:rPr lang="en-US" dirty="0" smtClean="0">
                <a:latin typeface="Arial" charset="0"/>
              </a:rPr>
              <a:t>No office hours next Tuesday </a:t>
            </a:r>
            <a:r>
              <a:rPr lang="en-US" smtClean="0">
                <a:latin typeface="Arial" charset="0"/>
              </a:rPr>
              <a:t>(Mon </a:t>
            </a:r>
            <a:r>
              <a:rPr lang="en-US" dirty="0" smtClean="0">
                <a:latin typeface="Arial" charset="0"/>
              </a:rPr>
              <a:t>schedule on Tue)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Exams to be returned </a:t>
            </a:r>
            <a:r>
              <a:rPr lang="en-US" dirty="0" smtClean="0">
                <a:latin typeface="Arial" charset="0"/>
              </a:rPr>
              <a:t>Friday</a:t>
            </a:r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Today’</a:t>
            </a:r>
            <a:r>
              <a:rPr lang="en-US" altLang="ja-JP" dirty="0" smtClean="0">
                <a:latin typeface="Arial" charset="0"/>
              </a:rPr>
              <a:t>s </a:t>
            </a:r>
            <a:r>
              <a:rPr lang="en-US" altLang="ja-JP" dirty="0">
                <a:latin typeface="Arial" charset="0"/>
              </a:rPr>
              <a:t>lecture</a:t>
            </a:r>
          </a:p>
          <a:p>
            <a:pPr lvl="1"/>
            <a:r>
              <a:rPr lang="en-US" dirty="0" smtClean="0">
                <a:latin typeface="Arial" charset="0"/>
              </a:rPr>
              <a:t>Program 4 review</a:t>
            </a:r>
            <a:endParaRPr lang="en-US" dirty="0" smtClean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For loops</a:t>
            </a:r>
            <a:endParaRPr lang="en-US" dirty="0">
              <a:latin typeface="Arial" charset="0"/>
            </a:endParaRP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E2C3957-53E6-A244-A3D6-9BAABF92F98C}" type="datetime1">
              <a:rPr lang="en-US" sz="1200" smtClean="0">
                <a:latin typeface="Garamond" charset="0"/>
              </a:rPr>
              <a:t>10/3/16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13</a:t>
            </a:r>
            <a:endParaRPr lang="en-US" altLang="en-US" dirty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F869B3D-B50D-A04D-9338-1FC7533A0E7E}" type="slidenum">
              <a:rPr lang="en-US" sz="1200">
                <a:latin typeface="Garamond" charset="0"/>
              </a:rPr>
              <a:pPr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Discussion: Factorial/2</a:t>
            </a:r>
            <a:r>
              <a:rPr lang="en-US" baseline="30000">
                <a:latin typeface="Garamond" charset="0"/>
              </a:rPr>
              <a:t>n</a:t>
            </a:r>
            <a:endParaRPr lang="en-US">
              <a:latin typeface="Garamond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Loop for each process covers fixed range of values</a:t>
            </a:r>
          </a:p>
          <a:p>
            <a:pPr lvl="1"/>
            <a:r>
              <a:rPr lang="en-US">
                <a:latin typeface="Arial" charset="0"/>
              </a:rPr>
              <a:t>Use for loop</a:t>
            </a:r>
          </a:p>
          <a:p>
            <a:r>
              <a:rPr lang="en-US">
                <a:latin typeface="Arial" charset="0"/>
              </a:rPr>
              <a:t>Can declare single variable to hold both results, since only one will be calculated</a:t>
            </a:r>
          </a:p>
          <a:p>
            <a:pPr lvl="1"/>
            <a:endParaRPr lang="en-US">
              <a:latin typeface="Arial" charset="0"/>
            </a:endParaRPr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06D64E8-4DA2-1D40-B035-CFFBFC48B41F}" type="datetime1">
              <a:rPr lang="en-US" sz="1200" smtClean="0">
                <a:latin typeface="Garamond" charset="0"/>
              </a:rPr>
              <a:t>10/3/16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13</a:t>
            </a:r>
            <a:endParaRPr lang="en-US" altLang="en-US"/>
          </a:p>
        </p:txBody>
      </p:sp>
      <p:sp>
        <p:nvSpPr>
          <p:cNvPr id="174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ED8DDD1-2AE4-B94E-AF48-D6988089BE1E}" type="slidenum">
              <a:rPr lang="en-US" sz="1200">
                <a:latin typeface="Garamond" charset="0"/>
              </a:rPr>
              <a:pPr/>
              <a:t>20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39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Code: factorial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xtLst/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result = 1;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nn-NO" sz="3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for</a:t>
            </a:r>
            <a:r>
              <a:rPr lang="nn-NO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(i = n; i &gt; 1; i--) {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result 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*= 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pt-BR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printf(</a:t>
            </a:r>
            <a:r>
              <a:rPr lang="pt-BR" sz="3200" b="1" dirty="0" smtClean="0">
                <a:solidFill>
                  <a:srgbClr val="A31515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"%d! = %d\n"</a:t>
            </a:r>
            <a:r>
              <a:rPr lang="pt-BR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, n, result);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b="1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Slightly different approach than flow chart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Counts down instead of counting up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No benefit to doing one over the other</a:t>
            </a:r>
            <a:endParaRPr lang="en-US" dirty="0">
              <a:cs typeface="Courier New" pitchFamily="49" charset="0"/>
            </a:endParaRPr>
          </a:p>
        </p:txBody>
      </p:sp>
      <p:sp>
        <p:nvSpPr>
          <p:cNvPr id="1843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E5FF5B3-CD99-8F40-8BF0-E8A99F6A27B2}" type="datetime1">
              <a:rPr lang="en-US" sz="1200" smtClean="0">
                <a:latin typeface="Garamond" charset="0"/>
              </a:rPr>
              <a:t>10/3/16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13</a:t>
            </a:r>
            <a:endParaRPr lang="en-US" altLang="en-US"/>
          </a:p>
        </p:txBody>
      </p:sp>
      <p:sp>
        <p:nvSpPr>
          <p:cNvPr id="184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9646397-4EAB-084E-A176-DAEE853D676A}" type="slidenum">
              <a:rPr lang="en-US" sz="1200">
                <a:latin typeface="Garamond" charset="0"/>
              </a:rPr>
              <a:pPr/>
              <a:t>21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97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Code: 2</a:t>
            </a:r>
            <a:r>
              <a:rPr lang="en-US" baseline="30000">
                <a:latin typeface="Garamond" charset="0"/>
              </a:rPr>
              <a:t>n</a:t>
            </a:r>
            <a:endParaRPr lang="en-US">
              <a:latin typeface="Garamon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xtLst/>
        </p:spPr>
        <p:txBody>
          <a:bodyPr>
            <a:normAutofit fontScale="92500" lnSpcReduction="20000"/>
          </a:bodyPr>
          <a:lstStyle/>
          <a:p>
            <a:pPr marL="0" indent="0">
              <a:buFont typeface="Wingdings" pitchFamily="2" charset="2"/>
              <a:buNone/>
              <a:tabLst>
                <a:tab pos="465138" algn="l"/>
              </a:tabLst>
              <a:defRPr/>
            </a:pPr>
            <a:r>
              <a:rPr lang="en-US" sz="3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if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(n &lt; 0)</a:t>
            </a:r>
          </a:p>
          <a:p>
            <a:pPr marL="0" indent="0">
              <a:buFont typeface="Wingdings" pitchFamily="2" charset="2"/>
              <a:buNone/>
              <a:tabLst>
                <a:tab pos="465138" algn="l"/>
              </a:tabLst>
              <a:defRPr/>
            </a:pPr>
            <a:r>
              <a:rPr lang="pt-BR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printf(</a:t>
            </a:r>
            <a:r>
              <a:rPr lang="pt-BR" sz="3200" b="1" dirty="0" smtClean="0">
                <a:solidFill>
                  <a:srgbClr val="A31515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"Error: bad n value\n"</a:t>
            </a:r>
            <a:r>
              <a:rPr lang="pt-BR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 marL="0" indent="0">
              <a:buFont typeface="Wingdings" pitchFamily="2" charset="2"/>
              <a:buNone/>
              <a:tabLst>
                <a:tab pos="465138" algn="l"/>
              </a:tabLst>
              <a:defRPr/>
            </a:pPr>
            <a:endParaRPr lang="en-US" sz="3200" b="1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465138" algn="l"/>
              </a:tabLst>
              <a:defRPr/>
            </a:pPr>
            <a:r>
              <a:rPr lang="en-US" sz="3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else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{</a:t>
            </a:r>
          </a:p>
          <a:p>
            <a:pPr marL="0" indent="0">
              <a:buFont typeface="Wingdings" pitchFamily="2" charset="2"/>
              <a:buNone/>
              <a:tabLst>
                <a:tab pos="465138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result = 1;</a:t>
            </a:r>
          </a:p>
          <a:p>
            <a:pPr marL="0" indent="0">
              <a:buFont typeface="Wingdings" pitchFamily="2" charset="2"/>
              <a:buNone/>
              <a:tabLst>
                <a:tab pos="465138" algn="l"/>
              </a:tabLst>
              <a:defRPr/>
            </a:pPr>
            <a:r>
              <a:rPr lang="nn-NO" sz="3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for</a:t>
            </a:r>
            <a:r>
              <a:rPr lang="nn-NO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(i = 0; i &lt; n; i++) {</a:t>
            </a:r>
          </a:p>
          <a:p>
            <a:pPr marL="0" indent="0">
              <a:buFont typeface="Wingdings" pitchFamily="2" charset="2"/>
              <a:buNone/>
              <a:tabLst>
                <a:tab pos="465138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	result *= 2;</a:t>
            </a:r>
          </a:p>
          <a:p>
            <a:pPr marL="0" indent="0">
              <a:buFont typeface="Wingdings" pitchFamily="2" charset="2"/>
              <a:buNone/>
              <a:tabLst>
                <a:tab pos="465138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}</a:t>
            </a:r>
          </a:p>
          <a:p>
            <a:pPr marL="0" indent="0">
              <a:buFont typeface="Wingdings" pitchFamily="2" charset="2"/>
              <a:buNone/>
              <a:tabLst>
                <a:tab pos="465138" algn="l"/>
              </a:tabLst>
              <a:defRPr/>
            </a:pPr>
            <a:r>
              <a:rPr lang="pt-BR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printf(</a:t>
            </a:r>
            <a:r>
              <a:rPr lang="pt-BR" sz="3200" b="1" dirty="0" smtClean="0">
                <a:solidFill>
                  <a:srgbClr val="A31515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"2^%d = %d\n"</a:t>
            </a:r>
            <a:r>
              <a:rPr lang="pt-BR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, n, result);</a:t>
            </a:r>
          </a:p>
          <a:p>
            <a:pPr marL="0" indent="0">
              <a:buFont typeface="Wingdings" pitchFamily="2" charset="2"/>
              <a:buNone/>
              <a:tabLst>
                <a:tab pos="465138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1BA128E-F180-1649-ADBC-2836803D25D7}" type="datetime1">
              <a:rPr lang="en-US" sz="1200" smtClean="0">
                <a:latin typeface="Garamond" charset="0"/>
              </a:rPr>
              <a:t>10/3/16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13</a:t>
            </a:r>
            <a:endParaRPr lang="en-US" altLang="en-US"/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F8BBEE5-A638-D946-8157-D39757D98E83}" type="slidenum">
              <a:rPr lang="en-US" sz="1200">
                <a:latin typeface="Garamond" charset="0"/>
              </a:rPr>
              <a:pPr/>
              <a:t>22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637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 smtClean="0">
                <a:latin typeface="Arial" charset="0"/>
              </a:rPr>
              <a:t>Functions</a:t>
            </a:r>
            <a:endParaRPr lang="en-US" dirty="0" smtClean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Return exams </a:t>
            </a:r>
            <a:endParaRPr lang="en-US" dirty="0" smtClean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Reminders</a:t>
            </a:r>
            <a:r>
              <a:rPr lang="en-US" dirty="0">
                <a:latin typeface="Arial" charset="0"/>
              </a:rPr>
              <a:t>:</a:t>
            </a:r>
          </a:p>
          <a:p>
            <a:pPr lvl="1"/>
            <a:r>
              <a:rPr lang="en-US" dirty="0">
                <a:latin typeface="Arial" charset="0"/>
              </a:rPr>
              <a:t>Program 4 due 10/11</a:t>
            </a:r>
          </a:p>
          <a:p>
            <a:pPr lvl="1"/>
            <a:r>
              <a:rPr lang="en-US" dirty="0">
                <a:latin typeface="Arial" charset="0"/>
              </a:rPr>
              <a:t>TA office hours: T 11-1, Ball 328</a:t>
            </a:r>
          </a:p>
          <a:p>
            <a:pPr lvl="2"/>
            <a:r>
              <a:rPr lang="en-US" dirty="0">
                <a:latin typeface="Arial" charset="0"/>
              </a:rPr>
              <a:t>May add additional hours as term goes on</a:t>
            </a:r>
          </a:p>
          <a:p>
            <a:pPr lvl="2"/>
            <a:r>
              <a:rPr lang="en-US" dirty="0">
                <a:latin typeface="Arial" charset="0"/>
              </a:rPr>
              <a:t>No office hours next Tuesday (</a:t>
            </a:r>
            <a:r>
              <a:rPr lang="en-US" dirty="0" smtClean="0">
                <a:latin typeface="Arial" charset="0"/>
              </a:rPr>
              <a:t>Mon </a:t>
            </a:r>
            <a:r>
              <a:rPr lang="en-US" dirty="0">
                <a:latin typeface="Arial" charset="0"/>
              </a:rPr>
              <a:t>schedule on Tue)</a:t>
            </a:r>
            <a:endParaRPr lang="en-US" dirty="0">
              <a:latin typeface="Arial" charset="0"/>
            </a:endParaRPr>
          </a:p>
        </p:txBody>
      </p:sp>
      <p:sp>
        <p:nvSpPr>
          <p:cNvPr id="2048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F136580-156B-3741-897D-20C54D0D9559}" type="datetime1">
              <a:rPr lang="en-US" sz="1200" smtClean="0">
                <a:latin typeface="Garamond" charset="0"/>
              </a:rPr>
              <a:t>10/3/16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13</a:t>
            </a:r>
            <a:endParaRPr lang="en-US" altLang="en-US"/>
          </a:p>
        </p:txBody>
      </p:sp>
      <p:sp>
        <p:nvSpPr>
          <p:cNvPr id="204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0F026B3-6960-BE40-8933-9E6C731C3A33}" type="slidenum">
              <a:rPr lang="en-US" sz="1200">
                <a:latin typeface="Garamond" charset="0"/>
              </a:rPr>
              <a:pPr/>
              <a:t>23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Input </a:t>
            </a:r>
            <a:r>
              <a:rPr lang="en-US" dirty="0" smtClean="0"/>
              <a:t>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In general, may want to repeat prompt if </a:t>
            </a:r>
            <a:r>
              <a:rPr lang="en-US" u="sng" smtClean="0"/>
              <a:t>any</a:t>
            </a:r>
            <a:r>
              <a:rPr lang="en-US" smtClean="0"/>
              <a:t> error occurs</a:t>
            </a:r>
            <a:endParaRPr lang="en-US" dirty="0" smtClean="0"/>
          </a:p>
          <a:p>
            <a:pPr lvl="1"/>
            <a:r>
              <a:rPr lang="en-US" dirty="0" smtClean="0"/>
              <a:t>Logical OR of all error conditions to continue loop</a:t>
            </a:r>
          </a:p>
          <a:p>
            <a:r>
              <a:rPr lang="en-US" dirty="0" smtClean="0"/>
              <a:t>Prioritize error testing—format errors usually first</a:t>
            </a:r>
          </a:p>
          <a:p>
            <a:pPr lvl="1"/>
            <a:r>
              <a:rPr lang="en-US" dirty="0" smtClean="0"/>
              <a:t>Why test inputs if they weren’t read correctly?</a:t>
            </a:r>
          </a:p>
          <a:p>
            <a:r>
              <a:rPr lang="en-US" dirty="0" smtClean="0"/>
              <a:t>Example: also test for n &lt; 0 as an error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do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{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printf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(</a:t>
            </a:r>
            <a:r>
              <a:rPr lang="en-US" sz="3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"Enter command and integer: "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pt-BR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pt-BR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nVals</a:t>
            </a:r>
            <a:r>
              <a:rPr lang="pt-BR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= </a:t>
            </a:r>
            <a:r>
              <a:rPr lang="pt-BR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scanf</a:t>
            </a:r>
            <a:r>
              <a:rPr lang="pt-BR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(</a:t>
            </a:r>
            <a:r>
              <a:rPr lang="pt-BR" sz="3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"%</a:t>
            </a:r>
            <a:r>
              <a:rPr lang="pt-BR" sz="3200" b="1" dirty="0" err="1">
                <a:solidFill>
                  <a:srgbClr val="A31515"/>
                </a:solidFill>
                <a:latin typeface="Courier New" charset="0"/>
                <a:cs typeface="Courier New" charset="0"/>
              </a:rPr>
              <a:t>c</a:t>
            </a:r>
            <a:r>
              <a:rPr lang="pt-BR" sz="3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 %</a:t>
            </a:r>
            <a:r>
              <a:rPr lang="pt-BR" sz="3200" b="1" dirty="0" err="1">
                <a:solidFill>
                  <a:srgbClr val="A31515"/>
                </a:solidFill>
                <a:latin typeface="Courier New" charset="0"/>
                <a:cs typeface="Courier New" charset="0"/>
              </a:rPr>
              <a:t>d</a:t>
            </a:r>
            <a:r>
              <a:rPr lang="pt-BR" sz="3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</a:t>
            </a:r>
            <a:r>
              <a:rPr lang="pt-BR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, &amp;</a:t>
            </a:r>
            <a:r>
              <a:rPr lang="pt-BR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cmd</a:t>
            </a:r>
            <a:r>
              <a:rPr lang="pt-BR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, &amp;</a:t>
            </a:r>
            <a:r>
              <a:rPr lang="pt-BR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n</a:t>
            </a:r>
            <a:r>
              <a:rPr lang="pt-BR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endParaRPr lang="en-US" sz="3200" b="1" dirty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	if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(</a:t>
            </a:r>
            <a:r>
              <a:rPr lang="en-US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nVals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!= 2) {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latin typeface="Courier New" charset="0"/>
                <a:cs typeface="Courier New" charset="0"/>
              </a:rPr>
              <a:t>		</a:t>
            </a:r>
            <a:r>
              <a:rPr lang="en-US" sz="3200" b="1" dirty="0" smtClean="0">
                <a:latin typeface="Courier New" charset="0"/>
                <a:cs typeface="Courier New" charset="0"/>
              </a:rPr>
              <a:t>// Handle error</a:t>
            </a:r>
            <a:endParaRPr lang="en-US" sz="3200" b="1" dirty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}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 dirty="0" smtClean="0">
                <a:solidFill>
                  <a:srgbClr val="0000FF"/>
                </a:solidFill>
                <a:latin typeface="Courier New" charset="0"/>
                <a:cs typeface="Courier New" charset="0"/>
              </a:rPr>
              <a:t>else if </a:t>
            </a:r>
            <a:r>
              <a:rPr lang="en-US" sz="3200" b="1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(n &lt; 0) {	</a:t>
            </a:r>
            <a:r>
              <a:rPr lang="en-US" sz="3200" b="1" dirty="0" smtClean="0">
                <a:solidFill>
                  <a:srgbClr val="FF0000"/>
                </a:solidFill>
                <a:latin typeface="Courier New" charset="0"/>
                <a:cs typeface="Courier New" charset="0"/>
                <a:sym typeface="Wingdings"/>
              </a:rPr>
              <a:t> Test after we know no</a:t>
            </a:r>
            <a:endParaRPr lang="en-US" sz="3200" b="1" dirty="0" smtClean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	// Handle error	    </a:t>
            </a:r>
            <a:r>
              <a:rPr lang="en-US" sz="3200" b="1" dirty="0" smtClean="0">
                <a:solidFill>
                  <a:srgbClr val="FF0000"/>
                </a:solidFill>
                <a:latin typeface="Courier New" charset="0"/>
                <a:cs typeface="Courier New" charset="0"/>
              </a:rPr>
              <a:t>formatting error</a:t>
            </a:r>
            <a:endParaRPr lang="en-US" sz="3200" b="1" dirty="0" smtClean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}</a:t>
            </a:r>
            <a:endParaRPr lang="en-US" sz="3200" b="1" dirty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} </a:t>
            </a:r>
            <a:r>
              <a:rPr lang="en-US" sz="3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while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</a:t>
            </a:r>
            <a:r>
              <a:rPr lang="en-US" sz="3200" b="1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((</a:t>
            </a:r>
            <a:r>
              <a:rPr lang="en-US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nVals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!= 2</a:t>
            </a:r>
            <a:r>
              <a:rPr lang="en-US" sz="3200" b="1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) || (n &lt; 0));</a:t>
            </a:r>
            <a:endParaRPr lang="en-US" sz="3200" b="1" dirty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42827-E516-A74B-A807-0958D45B2B95}" type="datetime1">
              <a:rPr lang="en-US" smtClean="0"/>
              <a:t>10/3/16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D8485-0AEA-2548-9719-DB0252F3010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493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Review: Iterative </a:t>
            </a:r>
            <a:r>
              <a:rPr lang="en-US" dirty="0" smtClean="0">
                <a:latin typeface="Garamond" charset="0"/>
              </a:rPr>
              <a:t>methods (Program 4)</a:t>
            </a:r>
            <a:endParaRPr lang="en-US" dirty="0">
              <a:latin typeface="Garamond" charset="0"/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300" dirty="0">
                <a:latin typeface="Arial" charset="0"/>
              </a:rPr>
              <a:t>Repeat calculation until correct value reached</a:t>
            </a:r>
          </a:p>
          <a:p>
            <a:pPr>
              <a:lnSpc>
                <a:spcPct val="80000"/>
              </a:lnSpc>
            </a:pPr>
            <a:r>
              <a:rPr lang="ja-JP" altLang="en-US" sz="2300" dirty="0">
                <a:latin typeface="Arial" charset="0"/>
              </a:rPr>
              <a:t>“</a:t>
            </a:r>
            <a:r>
              <a:rPr lang="en-US" altLang="ja-JP" sz="2300" dirty="0">
                <a:latin typeface="Arial" charset="0"/>
              </a:rPr>
              <a:t>Correctness</a:t>
            </a:r>
            <a:r>
              <a:rPr lang="ja-JP" altLang="en-US" sz="2300" dirty="0">
                <a:latin typeface="Arial" charset="0"/>
              </a:rPr>
              <a:t>”</a:t>
            </a:r>
            <a:r>
              <a:rPr lang="en-US" altLang="ja-JP" sz="2300" dirty="0">
                <a:latin typeface="Arial" charset="0"/>
              </a:rPr>
              <a:t> defined as: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Difference between old, new value &lt;= max error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Max error == .000001 in </a:t>
            </a:r>
            <a:r>
              <a:rPr lang="en-US" sz="2000" dirty="0" err="1">
                <a:latin typeface="Arial" charset="0"/>
              </a:rPr>
              <a:t>Prog</a:t>
            </a:r>
            <a:r>
              <a:rPr lang="en-US" sz="2000" dirty="0">
                <a:latin typeface="Arial" charset="0"/>
              </a:rPr>
              <a:t>. 4</a:t>
            </a:r>
          </a:p>
          <a:p>
            <a:pPr>
              <a:lnSpc>
                <a:spcPct val="80000"/>
              </a:lnSpc>
            </a:pPr>
            <a:r>
              <a:rPr lang="en-US" sz="2300" dirty="0">
                <a:latin typeface="Arial" charset="0"/>
              </a:rPr>
              <a:t>General process: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 dirty="0" err="1">
                <a:latin typeface="Courier New" charset="0"/>
                <a:cs typeface="Courier New" charset="0"/>
              </a:rPr>
              <a:t>newVal</a:t>
            </a:r>
            <a:r>
              <a:rPr lang="en-US" sz="2300" dirty="0">
                <a:latin typeface="Courier New" charset="0"/>
                <a:cs typeface="Courier New" charset="0"/>
              </a:rPr>
              <a:t> = &lt;initial value&gt;;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 dirty="0">
                <a:latin typeface="Courier New" charset="0"/>
                <a:cs typeface="Courier New" charset="0"/>
              </a:rPr>
              <a:t>do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 dirty="0">
                <a:latin typeface="Courier New" charset="0"/>
                <a:cs typeface="Courier New" charset="0"/>
              </a:rPr>
              <a:t>	</a:t>
            </a:r>
            <a:r>
              <a:rPr lang="en-US" sz="2300" dirty="0" err="1">
                <a:latin typeface="Courier New" charset="0"/>
                <a:cs typeface="Courier New" charset="0"/>
              </a:rPr>
              <a:t>oldVal</a:t>
            </a:r>
            <a:r>
              <a:rPr lang="en-US" sz="2300" dirty="0">
                <a:latin typeface="Courier New" charset="0"/>
                <a:cs typeface="Courier New" charset="0"/>
              </a:rPr>
              <a:t> = </a:t>
            </a:r>
            <a:r>
              <a:rPr lang="en-US" sz="2300" dirty="0" err="1">
                <a:latin typeface="Courier New" charset="0"/>
                <a:cs typeface="Courier New" charset="0"/>
              </a:rPr>
              <a:t>newVal</a:t>
            </a:r>
            <a:r>
              <a:rPr lang="en-US" sz="2300" dirty="0">
                <a:latin typeface="Courier New" charset="0"/>
                <a:cs typeface="Courier New" charset="0"/>
              </a:rPr>
              <a:t>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 dirty="0">
                <a:latin typeface="Courier New" charset="0"/>
                <a:cs typeface="Courier New" charset="0"/>
              </a:rPr>
              <a:t>	</a:t>
            </a:r>
            <a:r>
              <a:rPr lang="en-US" sz="2300" dirty="0" err="1">
                <a:latin typeface="Courier New" charset="0"/>
                <a:cs typeface="Courier New" charset="0"/>
              </a:rPr>
              <a:t>newVal</a:t>
            </a:r>
            <a:r>
              <a:rPr lang="en-US" sz="2300" dirty="0">
                <a:latin typeface="Courier New" charset="0"/>
                <a:cs typeface="Courier New" charset="0"/>
              </a:rPr>
              <a:t> = &lt;equation based on </a:t>
            </a:r>
            <a:r>
              <a:rPr lang="en-US" sz="2300" dirty="0" err="1">
                <a:latin typeface="Courier New" charset="0"/>
                <a:cs typeface="Courier New" charset="0"/>
              </a:rPr>
              <a:t>oldVal</a:t>
            </a:r>
            <a:r>
              <a:rPr lang="en-US" sz="2300" dirty="0">
                <a:latin typeface="Courier New" charset="0"/>
                <a:cs typeface="Courier New" charset="0"/>
              </a:rPr>
              <a:t>&gt;;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 dirty="0">
                <a:latin typeface="Courier New" charset="0"/>
                <a:cs typeface="Courier New" charset="0"/>
              </a:rPr>
              <a:t>} while (</a:t>
            </a:r>
            <a:r>
              <a:rPr lang="en-US" sz="2300" dirty="0" err="1">
                <a:latin typeface="Courier New" charset="0"/>
                <a:cs typeface="Courier New" charset="0"/>
              </a:rPr>
              <a:t>fabs</a:t>
            </a:r>
            <a:r>
              <a:rPr lang="en-US" sz="2300" dirty="0">
                <a:latin typeface="Courier New" charset="0"/>
                <a:cs typeface="Courier New" charset="0"/>
              </a:rPr>
              <a:t>(</a:t>
            </a:r>
            <a:r>
              <a:rPr lang="en-US" sz="2300" dirty="0" err="1">
                <a:latin typeface="Courier New" charset="0"/>
                <a:cs typeface="Courier New" charset="0"/>
              </a:rPr>
              <a:t>newVal</a:t>
            </a:r>
            <a:r>
              <a:rPr lang="en-US" sz="2300" dirty="0">
                <a:latin typeface="Courier New" charset="0"/>
                <a:cs typeface="Courier New" charset="0"/>
              </a:rPr>
              <a:t> – </a:t>
            </a:r>
            <a:r>
              <a:rPr lang="en-US" sz="2300" dirty="0" err="1">
                <a:latin typeface="Courier New" charset="0"/>
                <a:cs typeface="Courier New" charset="0"/>
              </a:rPr>
              <a:t>oldVal</a:t>
            </a:r>
            <a:r>
              <a:rPr lang="en-US" sz="2300" dirty="0">
                <a:latin typeface="Courier New" charset="0"/>
                <a:cs typeface="Courier New" charset="0"/>
              </a:rPr>
              <a:t>) &gt; </a:t>
            </a:r>
            <a:r>
              <a:rPr lang="en-US" sz="2300" dirty="0" err="1">
                <a:latin typeface="Courier New" charset="0"/>
                <a:cs typeface="Courier New" charset="0"/>
              </a:rPr>
              <a:t>max_err</a:t>
            </a:r>
            <a:r>
              <a:rPr lang="en-US" sz="2300" dirty="0">
                <a:latin typeface="Courier New" charset="0"/>
                <a:cs typeface="Courier New" charset="0"/>
              </a:rPr>
              <a:t>);</a:t>
            </a:r>
          </a:p>
          <a:p>
            <a:pPr>
              <a:lnSpc>
                <a:spcPct val="80000"/>
              </a:lnSpc>
            </a:pPr>
            <a:endParaRPr lang="en-US" sz="2300" dirty="0">
              <a:latin typeface="Arial" charset="0"/>
              <a:cs typeface="Courier New" charset="0"/>
            </a:endParaRPr>
          </a:p>
          <a:p>
            <a:pPr>
              <a:lnSpc>
                <a:spcPct val="80000"/>
              </a:lnSpc>
            </a:pPr>
            <a:r>
              <a:rPr lang="en-US" sz="2300" dirty="0" smtClean="0">
                <a:latin typeface="Arial" charset="0"/>
                <a:cs typeface="Courier New" charset="0"/>
              </a:rPr>
              <a:t>You can</a:t>
            </a:r>
            <a:r>
              <a:rPr lang="ja-JP" altLang="en-US" sz="2300" dirty="0" smtClean="0">
                <a:latin typeface="Arial" charset="0"/>
                <a:cs typeface="Courier New" charset="0"/>
              </a:rPr>
              <a:t>’</a:t>
            </a:r>
            <a:r>
              <a:rPr lang="en-US" altLang="ja-JP" sz="2300" dirty="0" smtClean="0">
                <a:latin typeface="Arial" charset="0"/>
                <a:cs typeface="Courier New" charset="0"/>
              </a:rPr>
              <a:t>t </a:t>
            </a:r>
            <a:r>
              <a:rPr lang="en-US" altLang="ja-JP" sz="2300" dirty="0">
                <a:latin typeface="Arial" charset="0"/>
                <a:cs typeface="Courier New" charset="0"/>
              </a:rPr>
              <a:t>use </a:t>
            </a:r>
            <a:r>
              <a:rPr lang="en-US" altLang="ja-JP" sz="2300" dirty="0">
                <a:latin typeface="Courier New" charset="0"/>
                <a:cs typeface="Courier New" charset="0"/>
              </a:rPr>
              <a:t>&lt;</a:t>
            </a:r>
            <a:r>
              <a:rPr lang="en-US" altLang="ja-JP" sz="2300" dirty="0" err="1">
                <a:latin typeface="Courier New" charset="0"/>
                <a:cs typeface="Courier New" charset="0"/>
              </a:rPr>
              <a:t>math.h</a:t>
            </a:r>
            <a:r>
              <a:rPr lang="en-US" altLang="ja-JP" sz="2300" dirty="0">
                <a:latin typeface="Courier New" charset="0"/>
                <a:cs typeface="Courier New" charset="0"/>
              </a:rPr>
              <a:t>&gt;</a:t>
            </a:r>
            <a:r>
              <a:rPr lang="en-US" altLang="ja-JP" sz="2300" dirty="0">
                <a:latin typeface="Arial" charset="0"/>
                <a:cs typeface="Courier New" charset="0"/>
              </a:rPr>
              <a:t>, so you</a:t>
            </a:r>
            <a:r>
              <a:rPr lang="ja-JP" altLang="en-US" sz="2300" dirty="0">
                <a:latin typeface="Arial" charset="0"/>
                <a:cs typeface="Courier New" charset="0"/>
              </a:rPr>
              <a:t>’</a:t>
            </a:r>
            <a:r>
              <a:rPr lang="en-US" altLang="ja-JP" sz="2300" dirty="0" err="1">
                <a:latin typeface="Arial" charset="0"/>
                <a:cs typeface="Courier New" charset="0"/>
              </a:rPr>
              <a:t>ll</a:t>
            </a:r>
            <a:r>
              <a:rPr lang="en-US" altLang="ja-JP" sz="2300" dirty="0">
                <a:latin typeface="Arial" charset="0"/>
                <a:cs typeface="Courier New" charset="0"/>
              </a:rPr>
              <a:t> need your own way of computing absolute value (</a:t>
            </a:r>
            <a:r>
              <a:rPr lang="en-US" altLang="ja-JP" sz="2300" dirty="0" err="1">
                <a:latin typeface="Courier New" charset="0"/>
                <a:cs typeface="Courier New" charset="0"/>
              </a:rPr>
              <a:t>fabs</a:t>
            </a:r>
            <a:r>
              <a:rPr lang="en-US" altLang="ja-JP" sz="2300" dirty="0">
                <a:latin typeface="Courier New" charset="0"/>
                <a:cs typeface="Courier New" charset="0"/>
              </a:rPr>
              <a:t>()</a:t>
            </a:r>
            <a:r>
              <a:rPr lang="en-US" altLang="ja-JP" sz="2300" dirty="0">
                <a:latin typeface="Arial" charset="0"/>
                <a:cs typeface="Courier New" charset="0"/>
              </a:rPr>
              <a:t>)</a:t>
            </a:r>
            <a:endParaRPr lang="en-US" sz="2300" dirty="0">
              <a:latin typeface="Arial" charset="0"/>
              <a:cs typeface="Courier New" charset="0"/>
            </a:endParaRPr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2A11521-8465-014F-ACD8-F3FF0C05027B}" type="datetime1">
              <a:rPr lang="en-US" sz="1200" smtClean="0">
                <a:latin typeface="Garamond" charset="0"/>
              </a:rPr>
              <a:t>10/3/16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13</a:t>
            </a:r>
            <a:endParaRPr lang="en-US" altLang="en-US"/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65BAA3E-7D64-C346-802B-746F8B0060FE}" type="slidenum">
              <a:rPr lang="en-US" sz="1200">
                <a:latin typeface="Garamond" charset="0"/>
              </a:rPr>
              <a:pPr eaLnBrk="1" hangingPunct="1"/>
              <a:t>4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550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  <a:cs typeface="Courier New" charset="0"/>
              </a:rPr>
              <a:t>Justifying </a:t>
            </a:r>
            <a:r>
              <a:rPr lang="en-US">
                <a:latin typeface="Courier New" charset="0"/>
                <a:cs typeface="Courier New" charset="0"/>
              </a:rPr>
              <a:t>for</a:t>
            </a:r>
            <a:r>
              <a:rPr lang="en-US">
                <a:latin typeface="Garamond" charset="0"/>
              </a:rPr>
              <a:t>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Common loop structure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Initialize variable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0000FF"/>
                </a:solidFill>
              </a:rPr>
              <a:t>Loop until that variable reaches certain limit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006600"/>
                </a:solidFill>
              </a:rPr>
              <a:t>At end of each iteration, change variable by fixed amount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Example: squares program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= 0;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			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while (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&lt;= 10) 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iSquared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("%2d%10d\n",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iSquared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b="1" dirty="0" err="1" smtClean="0">
                <a:solidFill>
                  <a:srgbClr val="0066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ea typeface="+mn-ea"/>
                <a:cs typeface="Courier New" pitchFamily="49" charset="0"/>
              </a:rPr>
              <a:t> = </a:t>
            </a:r>
            <a:r>
              <a:rPr lang="en-US" b="1" dirty="0" err="1" smtClean="0">
                <a:solidFill>
                  <a:srgbClr val="0066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ea typeface="+mn-ea"/>
                <a:cs typeface="Courier New" pitchFamily="49" charset="0"/>
              </a:rPr>
              <a:t> + 1;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		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04FCF98-DB76-034B-B527-7820467150A4}" type="datetime1">
              <a:rPr lang="en-US" sz="1200" smtClean="0">
                <a:latin typeface="Garamond" charset="0"/>
              </a:rPr>
              <a:t>10/3/16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13</a:t>
            </a:r>
            <a:endParaRPr lang="en-US" altLang="en-US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E983816-91EC-7047-B622-6339F353284F}" type="slidenum">
              <a:rPr lang="en-US" sz="1200">
                <a:latin typeface="Garamond" charset="0"/>
              </a:rPr>
              <a:pPr eaLnBrk="1" hangingPunct="1"/>
              <a:t>5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346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for</a:t>
            </a:r>
            <a:r>
              <a:rPr lang="en-US">
                <a:latin typeface="Garamond" charset="0"/>
              </a:rPr>
              <a:t> loops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>
                <a:latin typeface="Courier New" charset="0"/>
                <a:cs typeface="Courier New" charset="0"/>
              </a:rPr>
              <a:t>for</a:t>
            </a:r>
            <a:r>
              <a:rPr lang="en-US" sz="2600">
                <a:latin typeface="Arial" charset="0"/>
              </a:rPr>
              <a:t> loops include all three aspects in one construct</a:t>
            </a:r>
          </a:p>
          <a:p>
            <a:pPr>
              <a:lnSpc>
                <a:spcPct val="90000"/>
              </a:lnSpc>
            </a:pPr>
            <a:r>
              <a:rPr lang="en-US" sz="2600">
                <a:latin typeface="Arial" charset="0"/>
              </a:rPr>
              <a:t>Form: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600">
                <a:latin typeface="Arial" charset="0"/>
              </a:rPr>
              <a:t>	</a:t>
            </a:r>
            <a:r>
              <a:rPr lang="en-US" sz="2000">
                <a:latin typeface="Courier New" charset="0"/>
                <a:cs typeface="Courier New" charset="0"/>
              </a:rPr>
              <a:t>for (</a:t>
            </a: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&lt;init var&gt;</a:t>
            </a:r>
            <a:r>
              <a:rPr lang="en-US" sz="2000">
                <a:latin typeface="Courier New" charset="0"/>
                <a:cs typeface="Courier New" charset="0"/>
              </a:rPr>
              <a:t>; </a:t>
            </a:r>
            <a:r>
              <a:rPr lang="en-US" sz="2000" b="1">
                <a:solidFill>
                  <a:srgbClr val="0000FF"/>
                </a:solidFill>
                <a:latin typeface="Courier New" charset="0"/>
                <a:cs typeface="Courier New" charset="0"/>
              </a:rPr>
              <a:t>&lt;test&gt;</a:t>
            </a:r>
            <a:r>
              <a:rPr lang="en-US" sz="2000">
                <a:latin typeface="Courier New" charset="0"/>
                <a:cs typeface="Courier New" charset="0"/>
              </a:rPr>
              <a:t>; </a:t>
            </a:r>
            <a:r>
              <a:rPr lang="en-US" sz="2000" b="1">
                <a:solidFill>
                  <a:srgbClr val="006600"/>
                </a:solidFill>
                <a:latin typeface="Courier New" charset="0"/>
                <a:cs typeface="Courier New" charset="0"/>
              </a:rPr>
              <a:t>&lt;change var&gt;</a:t>
            </a:r>
            <a:r>
              <a:rPr lang="en-US" sz="2000">
                <a:latin typeface="Courier New" charset="0"/>
                <a:cs typeface="Courier New" charset="0"/>
              </a:rPr>
              <a:t>)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000">
                <a:latin typeface="Courier New" charset="0"/>
                <a:cs typeface="Courier New" charset="0"/>
              </a:rPr>
              <a:t>		&lt;statements&gt;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endParaRPr lang="en-US" sz="2000">
              <a:latin typeface="Arial" charset="0"/>
              <a:cs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2600" b="1">
                <a:solidFill>
                  <a:srgbClr val="FF0000"/>
                </a:solidFill>
                <a:latin typeface="Courier New" charset="0"/>
                <a:cs typeface="Courier New" charset="0"/>
              </a:rPr>
              <a:t>&lt;init var&gt;</a:t>
            </a:r>
            <a:r>
              <a:rPr lang="en-US" sz="2700" b="1">
                <a:solidFill>
                  <a:srgbClr val="FF0000"/>
                </a:solidFill>
                <a:latin typeface="Arial" charset="0"/>
                <a:cs typeface="Courier New" charset="0"/>
              </a:rPr>
              <a:t> </a:t>
            </a:r>
            <a:r>
              <a:rPr lang="en-US" sz="2600">
                <a:latin typeface="Arial" charset="0"/>
                <a:cs typeface="Courier New" charset="0"/>
              </a:rPr>
              <a:t>is basic assignment</a:t>
            </a:r>
          </a:p>
          <a:p>
            <a:pPr>
              <a:lnSpc>
                <a:spcPct val="90000"/>
              </a:lnSpc>
            </a:pPr>
            <a:r>
              <a:rPr lang="en-US" sz="2600" b="1">
                <a:solidFill>
                  <a:srgbClr val="0000FF"/>
                </a:solidFill>
                <a:latin typeface="Courier New" charset="0"/>
                <a:cs typeface="Courier New" charset="0"/>
              </a:rPr>
              <a:t>&lt;test&gt;</a:t>
            </a:r>
            <a:r>
              <a:rPr lang="en-US" sz="2600" b="1">
                <a:solidFill>
                  <a:srgbClr val="0000FF"/>
                </a:solidFill>
                <a:latin typeface="Arial" charset="0"/>
                <a:cs typeface="Courier New" charset="0"/>
              </a:rPr>
              <a:t> </a:t>
            </a:r>
            <a:r>
              <a:rPr lang="en-US" sz="2600">
                <a:latin typeface="Arial" charset="0"/>
                <a:cs typeface="Courier New" charset="0"/>
              </a:rPr>
              <a:t>same type of condition as </a:t>
            </a:r>
            <a:r>
              <a:rPr lang="en-US" sz="2600">
                <a:latin typeface="Courier New" charset="0"/>
                <a:cs typeface="Courier New" charset="0"/>
              </a:rPr>
              <a:t>if</a:t>
            </a:r>
            <a:r>
              <a:rPr lang="en-US" sz="2600">
                <a:latin typeface="Arial" charset="0"/>
                <a:cs typeface="Courier New" charset="0"/>
              </a:rPr>
              <a:t>, </a:t>
            </a:r>
            <a:r>
              <a:rPr lang="en-US" sz="2600">
                <a:latin typeface="Courier New" charset="0"/>
                <a:cs typeface="Courier New" charset="0"/>
              </a:rPr>
              <a:t>while</a:t>
            </a:r>
          </a:p>
          <a:p>
            <a:pPr>
              <a:lnSpc>
                <a:spcPct val="90000"/>
              </a:lnSpc>
            </a:pPr>
            <a:r>
              <a:rPr lang="en-US" sz="2600">
                <a:latin typeface="Arial" charset="0"/>
                <a:cs typeface="Courier New" charset="0"/>
              </a:rPr>
              <a:t> </a:t>
            </a:r>
            <a:r>
              <a:rPr lang="en-US" sz="2600" b="1">
                <a:solidFill>
                  <a:srgbClr val="006600"/>
                </a:solidFill>
                <a:latin typeface="Courier New" charset="0"/>
                <a:cs typeface="Courier New" charset="0"/>
              </a:rPr>
              <a:t>&lt;change var&gt;</a:t>
            </a:r>
            <a:r>
              <a:rPr lang="en-US" sz="2600" b="1">
                <a:solidFill>
                  <a:srgbClr val="006600"/>
                </a:solidFill>
                <a:latin typeface="Arial" charset="0"/>
                <a:cs typeface="Courier New" charset="0"/>
              </a:rPr>
              <a:t> </a:t>
            </a:r>
            <a:r>
              <a:rPr lang="en-US" sz="2600">
                <a:latin typeface="Arial" charset="0"/>
                <a:cs typeface="Courier New" charset="0"/>
              </a:rPr>
              <a:t>change variable by fixed amount</a:t>
            </a:r>
          </a:p>
          <a:p>
            <a:pPr>
              <a:lnSpc>
                <a:spcPct val="90000"/>
              </a:lnSpc>
            </a:pPr>
            <a:endParaRPr lang="en-US" sz="2600">
              <a:latin typeface="Arial" charset="0"/>
              <a:cs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2600">
                <a:latin typeface="Arial" charset="0"/>
                <a:cs typeface="Courier New" charset="0"/>
              </a:rPr>
              <a:t>Example: </a:t>
            </a:r>
            <a:r>
              <a:rPr lang="en-US" sz="2600" b="1">
                <a:latin typeface="Courier New" charset="0"/>
                <a:cs typeface="Courier New" charset="0"/>
              </a:rPr>
              <a:t>for (</a:t>
            </a:r>
            <a:r>
              <a:rPr lang="en-US" sz="2600" b="1">
                <a:solidFill>
                  <a:srgbClr val="FF0000"/>
                </a:solidFill>
                <a:latin typeface="Courier New" charset="0"/>
                <a:cs typeface="Courier New" charset="0"/>
              </a:rPr>
              <a:t>i = 0</a:t>
            </a:r>
            <a:r>
              <a:rPr lang="en-US" sz="2600" b="1">
                <a:latin typeface="Courier New" charset="0"/>
                <a:cs typeface="Courier New" charset="0"/>
              </a:rPr>
              <a:t>; </a:t>
            </a:r>
            <a:r>
              <a:rPr lang="en-US" sz="2600" b="1">
                <a:solidFill>
                  <a:srgbClr val="0000FF"/>
                </a:solidFill>
                <a:latin typeface="Courier New" charset="0"/>
                <a:cs typeface="Courier New" charset="0"/>
              </a:rPr>
              <a:t>i &lt; 20</a:t>
            </a:r>
            <a:r>
              <a:rPr lang="en-US" sz="2600" b="1">
                <a:latin typeface="Courier New" charset="0"/>
                <a:cs typeface="Courier New" charset="0"/>
              </a:rPr>
              <a:t>; </a:t>
            </a:r>
            <a:r>
              <a:rPr lang="en-US" sz="2600" b="1">
                <a:solidFill>
                  <a:srgbClr val="006600"/>
                </a:solidFill>
                <a:latin typeface="Courier New" charset="0"/>
                <a:cs typeface="Courier New" charset="0"/>
              </a:rPr>
              <a:t>i++</a:t>
            </a:r>
            <a:r>
              <a:rPr lang="en-US" sz="2600" b="1">
                <a:latin typeface="Courier New" charset="0"/>
                <a:cs typeface="Courier New" charset="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  <a:cs typeface="Courier New" charset="0"/>
              </a:rPr>
              <a:t>… You may be wondering what </a:t>
            </a:r>
            <a:r>
              <a:rPr lang="en-US" sz="2200">
                <a:latin typeface="Courier New" charset="0"/>
                <a:cs typeface="Courier New" charset="0"/>
              </a:rPr>
              <a:t>i++</a:t>
            </a:r>
            <a:r>
              <a:rPr lang="en-US" sz="2200">
                <a:latin typeface="Arial" charset="0"/>
                <a:cs typeface="Courier New" charset="0"/>
              </a:rPr>
              <a:t> means</a:t>
            </a:r>
          </a:p>
        </p:txBody>
      </p:sp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D1A05CD-E2AF-8242-A190-81D254008A8D}" type="datetime1">
              <a:rPr lang="en-US" sz="1200" smtClean="0">
                <a:latin typeface="Garamond" charset="0"/>
              </a:rPr>
              <a:t>10/3/16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13</a:t>
            </a:r>
            <a:endParaRPr lang="en-US" altLang="en-US"/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632E47E-40F2-BA4C-AA6F-C2CB9A74D614}" type="slidenum">
              <a:rPr lang="en-US" sz="1200">
                <a:latin typeface="Garamond" charset="0"/>
              </a:rPr>
              <a:pPr eaLnBrk="1" hangingPunct="1"/>
              <a:t>6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961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Changing variables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Can do operation + assignment w/one operator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Simply adding/subtracting 1:</a:t>
            </a:r>
          </a:p>
          <a:p>
            <a:pPr lvl="1">
              <a:lnSpc>
                <a:spcPct val="80000"/>
              </a:lnSpc>
            </a:pPr>
            <a:r>
              <a:rPr lang="en-US" sz="2400" b="1">
                <a:latin typeface="Courier New" charset="0"/>
                <a:cs typeface="Courier New" charset="0"/>
              </a:rPr>
              <a:t>x++ </a:t>
            </a:r>
            <a:r>
              <a:rPr lang="en-US" sz="2400" b="1">
                <a:latin typeface="Courier New" charset="0"/>
                <a:cs typeface="Courier New" charset="0"/>
                <a:sym typeface="Wingdings" charset="0"/>
              </a:rPr>
              <a:t> x = x + 1 </a:t>
            </a:r>
            <a:r>
              <a:rPr lang="en-US" sz="2400">
                <a:solidFill>
                  <a:srgbClr val="FF0000"/>
                </a:solidFill>
                <a:latin typeface="Arial" charset="0"/>
                <a:sym typeface="Wingdings" charset="0"/>
              </a:rPr>
              <a:t>(post-increment)</a:t>
            </a:r>
          </a:p>
          <a:p>
            <a:pPr lvl="1">
              <a:lnSpc>
                <a:spcPct val="80000"/>
              </a:lnSpc>
            </a:pPr>
            <a:r>
              <a:rPr lang="en-US" sz="2400" b="1">
                <a:latin typeface="Courier New" charset="0"/>
                <a:cs typeface="Courier New" charset="0"/>
                <a:sym typeface="Wingdings" charset="0"/>
              </a:rPr>
              <a:t>x--  x = x – 1 </a:t>
            </a:r>
            <a:r>
              <a:rPr lang="en-US" sz="2400">
                <a:solidFill>
                  <a:srgbClr val="FF0000"/>
                </a:solidFill>
                <a:latin typeface="Arial" charset="0"/>
                <a:sym typeface="Wingdings" charset="0"/>
              </a:rPr>
              <a:t>(post-decrement)</a:t>
            </a:r>
          </a:p>
          <a:p>
            <a:pPr lvl="1">
              <a:lnSpc>
                <a:spcPct val="80000"/>
              </a:lnSpc>
            </a:pPr>
            <a:r>
              <a:rPr lang="en-US" sz="2400" b="1">
                <a:latin typeface="Courier New" charset="0"/>
                <a:cs typeface="Courier New" charset="0"/>
              </a:rPr>
              <a:t>++x </a:t>
            </a:r>
            <a:r>
              <a:rPr lang="en-US" sz="2400" b="1">
                <a:latin typeface="Courier New" charset="0"/>
                <a:cs typeface="Courier New" charset="0"/>
                <a:sym typeface="Wingdings" charset="0"/>
              </a:rPr>
              <a:t> x = x + 1 </a:t>
            </a:r>
            <a:r>
              <a:rPr lang="en-US" sz="2400">
                <a:solidFill>
                  <a:srgbClr val="FF0000"/>
                </a:solidFill>
                <a:latin typeface="Arial" charset="0"/>
                <a:sym typeface="Wingdings" charset="0"/>
              </a:rPr>
              <a:t>(pre-increment)</a:t>
            </a:r>
          </a:p>
          <a:p>
            <a:pPr lvl="1">
              <a:lnSpc>
                <a:spcPct val="80000"/>
              </a:lnSpc>
            </a:pPr>
            <a:r>
              <a:rPr lang="en-US" sz="2400" b="1">
                <a:latin typeface="Courier New" charset="0"/>
                <a:cs typeface="Courier New" charset="0"/>
                <a:sym typeface="Wingdings" charset="0"/>
              </a:rPr>
              <a:t>--x  x = x – 1 </a:t>
            </a:r>
            <a:r>
              <a:rPr lang="en-US" sz="2400">
                <a:solidFill>
                  <a:srgbClr val="FF0000"/>
                </a:solidFill>
                <a:latin typeface="Arial" charset="0"/>
                <a:sym typeface="Wingdings" charset="0"/>
              </a:rPr>
              <a:t>(pre-decrement)</a:t>
            </a:r>
          </a:p>
          <a:p>
            <a:pPr>
              <a:lnSpc>
                <a:spcPct val="80000"/>
              </a:lnSpc>
            </a:pPr>
            <a:r>
              <a:rPr lang="en-US" sz="2800">
                <a:solidFill>
                  <a:srgbClr val="0000FF"/>
                </a:solidFill>
                <a:latin typeface="Arial" charset="0"/>
                <a:sym typeface="Wingdings" charset="0"/>
              </a:rPr>
              <a:t>Augmented assignment:</a:t>
            </a:r>
            <a:r>
              <a:rPr lang="en-US" sz="2800">
                <a:latin typeface="Arial" charset="0"/>
                <a:sym typeface="Wingdings" charset="0"/>
              </a:rPr>
              <a:t> change variable by amount other than 1</a:t>
            </a:r>
          </a:p>
          <a:p>
            <a:pPr lvl="1">
              <a:lnSpc>
                <a:spcPct val="80000"/>
              </a:lnSpc>
            </a:pPr>
            <a:r>
              <a:rPr lang="en-US" sz="2400" b="1">
                <a:latin typeface="Courier New" charset="0"/>
                <a:cs typeface="Courier New" charset="0"/>
                <a:sym typeface="Wingdings" charset="0"/>
              </a:rPr>
              <a:t>x += y  x = x + y</a:t>
            </a:r>
          </a:p>
          <a:p>
            <a:pPr lvl="1">
              <a:lnSpc>
                <a:spcPct val="80000"/>
              </a:lnSpc>
            </a:pPr>
            <a:r>
              <a:rPr lang="en-US" sz="2400" b="1">
                <a:latin typeface="Courier New" charset="0"/>
                <a:cs typeface="Courier New" charset="0"/>
                <a:sym typeface="Wingdings" charset="0"/>
              </a:rPr>
              <a:t>x -= y  x = x – y</a:t>
            </a:r>
          </a:p>
          <a:p>
            <a:pPr lvl="1">
              <a:lnSpc>
                <a:spcPct val="80000"/>
              </a:lnSpc>
            </a:pPr>
            <a:r>
              <a:rPr lang="en-US" sz="2400" b="1">
                <a:latin typeface="Courier New" charset="0"/>
                <a:cs typeface="Courier New" charset="0"/>
                <a:sym typeface="Wingdings" charset="0"/>
              </a:rPr>
              <a:t>x *= y  x = x * y</a:t>
            </a:r>
          </a:p>
          <a:p>
            <a:pPr lvl="1">
              <a:lnSpc>
                <a:spcPct val="80000"/>
              </a:lnSpc>
            </a:pPr>
            <a:r>
              <a:rPr lang="en-US" sz="2400" b="1">
                <a:latin typeface="Courier New" charset="0"/>
                <a:cs typeface="Courier New" charset="0"/>
                <a:sym typeface="Wingdings" charset="0"/>
              </a:rPr>
              <a:t>x /= y  x = x / y</a:t>
            </a:r>
            <a:endParaRPr lang="en-US" sz="2400" b="1">
              <a:latin typeface="Courier New" charset="0"/>
              <a:cs typeface="Courier New" charset="0"/>
            </a:endParaRPr>
          </a:p>
        </p:txBody>
      </p:sp>
      <p:sp>
        <p:nvSpPr>
          <p:cNvPr id="2355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2BE1122-2C21-614C-AC37-22FD2F618296}" type="datetime1">
              <a:rPr lang="en-US" sz="1200" smtClean="0">
                <a:latin typeface="Garamond" charset="0"/>
              </a:rPr>
              <a:t>10/3/16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13</a:t>
            </a:r>
            <a:endParaRPr lang="en-US" altLang="en-US"/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CDB4BD5-3C8E-A348-9FBF-680122CD9E3C}" type="slidenum">
              <a:rPr lang="en-US" sz="1200">
                <a:latin typeface="Garamond" charset="0"/>
              </a:rPr>
              <a:pPr eaLnBrk="1" hangingPunct="1"/>
              <a:t>7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361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Pre- vs. post-increment/decrement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987925"/>
          </a:xfrm>
        </p:spPr>
        <p:txBody>
          <a:bodyPr/>
          <a:lstStyle/>
          <a:p>
            <a:r>
              <a:rPr lang="en-US">
                <a:solidFill>
                  <a:srgbClr val="FF0000"/>
                </a:solidFill>
                <a:latin typeface="Arial" charset="0"/>
              </a:rPr>
              <a:t>Pre-increment/decrement:</a:t>
            </a:r>
            <a:r>
              <a:rPr lang="en-US">
                <a:latin typeface="Arial" charset="0"/>
              </a:rPr>
              <a:t> perform increment/ decrement, then evaluate expression</a:t>
            </a:r>
          </a:p>
          <a:p>
            <a:r>
              <a:rPr lang="en-US">
                <a:solidFill>
                  <a:srgbClr val="FF0000"/>
                </a:solidFill>
                <a:latin typeface="Arial" charset="0"/>
              </a:rPr>
              <a:t>Post-increment/decrement</a:t>
            </a:r>
            <a:r>
              <a:rPr lang="en-US">
                <a:latin typeface="Arial" charset="0"/>
              </a:rPr>
              <a:t>: evaluate expression, then perform increment/decrement</a:t>
            </a:r>
          </a:p>
          <a:p>
            <a:r>
              <a:rPr lang="en-US">
                <a:latin typeface="Arial" charset="0"/>
              </a:rPr>
              <a:t>Example: what does the following print?</a:t>
            </a:r>
          </a:p>
          <a:p>
            <a:pPr>
              <a:buFont typeface="Wingdings" charset="0"/>
              <a:buNone/>
            </a:pPr>
            <a:r>
              <a:rPr lang="en-US">
                <a:latin typeface="Arial" charset="0"/>
              </a:rPr>
              <a:t>	</a:t>
            </a:r>
            <a:r>
              <a:rPr lang="en-US">
                <a:latin typeface="Courier New" charset="0"/>
                <a:cs typeface="Courier New" charset="0"/>
              </a:rPr>
              <a:t>int n = 5;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printf(</a:t>
            </a:r>
            <a:r>
              <a:rPr lang="ja-JP" altLang="en-US">
                <a:latin typeface="Courier New" charset="0"/>
                <a:cs typeface="Courier New" charset="0"/>
              </a:rPr>
              <a:t>“</a:t>
            </a:r>
            <a:r>
              <a:rPr lang="en-US" altLang="ja-JP">
                <a:latin typeface="Courier New" charset="0"/>
                <a:cs typeface="Courier New" charset="0"/>
              </a:rPr>
              <a:t>n = %d\n</a:t>
            </a:r>
            <a:r>
              <a:rPr lang="ja-JP" altLang="en-US">
                <a:latin typeface="Courier New" charset="0"/>
                <a:cs typeface="Courier New" charset="0"/>
              </a:rPr>
              <a:t>”</a:t>
            </a:r>
            <a:r>
              <a:rPr lang="en-US" altLang="ja-JP">
                <a:latin typeface="Courier New" charset="0"/>
                <a:cs typeface="Courier New" charset="0"/>
              </a:rPr>
              <a:t>, ++n);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printf(</a:t>
            </a:r>
            <a:r>
              <a:rPr lang="ja-JP" altLang="en-US">
                <a:latin typeface="Courier New" charset="0"/>
                <a:cs typeface="Courier New" charset="0"/>
              </a:rPr>
              <a:t>“</a:t>
            </a:r>
            <a:r>
              <a:rPr lang="en-US" altLang="ja-JP">
                <a:latin typeface="Courier New" charset="0"/>
                <a:cs typeface="Courier New" charset="0"/>
              </a:rPr>
              <a:t>Now, n = %d\n</a:t>
            </a:r>
            <a:r>
              <a:rPr lang="ja-JP" altLang="en-US">
                <a:latin typeface="Courier New" charset="0"/>
                <a:cs typeface="Courier New" charset="0"/>
              </a:rPr>
              <a:t>”</a:t>
            </a:r>
            <a:r>
              <a:rPr lang="en-US" altLang="ja-JP">
                <a:latin typeface="Courier New" charset="0"/>
                <a:cs typeface="Courier New" charset="0"/>
              </a:rPr>
              <a:t>, n++);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printf(</a:t>
            </a:r>
            <a:r>
              <a:rPr lang="ja-JP" altLang="en-US">
                <a:latin typeface="Courier New" charset="0"/>
                <a:cs typeface="Courier New" charset="0"/>
              </a:rPr>
              <a:t>“</a:t>
            </a:r>
            <a:r>
              <a:rPr lang="en-US" altLang="ja-JP">
                <a:latin typeface="Courier New" charset="0"/>
                <a:cs typeface="Courier New" charset="0"/>
              </a:rPr>
              <a:t>Finally, n = %d\n</a:t>
            </a:r>
            <a:r>
              <a:rPr lang="ja-JP" altLang="en-US">
                <a:latin typeface="Courier New" charset="0"/>
                <a:cs typeface="Courier New" charset="0"/>
              </a:rPr>
              <a:t>”</a:t>
            </a:r>
            <a:r>
              <a:rPr lang="en-US" altLang="ja-JP">
                <a:latin typeface="Courier New" charset="0"/>
                <a:cs typeface="Courier New" charset="0"/>
              </a:rPr>
              <a:t>, n);</a:t>
            </a:r>
            <a:endParaRPr lang="en-US">
              <a:latin typeface="Arial" charset="0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F71DAEE-20A8-BF4B-8528-EEB73797786F}" type="datetime1">
              <a:rPr lang="en-US" sz="1200" smtClean="0">
                <a:latin typeface="Garamond" charset="0"/>
              </a:rPr>
              <a:t>10/3/16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13</a:t>
            </a:r>
            <a:endParaRPr lang="en-US" altLang="en-US"/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4030992-E9A5-4043-8A3B-1B14CD775732}" type="slidenum">
              <a:rPr lang="en-US" sz="1200">
                <a:latin typeface="Garamond" charset="0"/>
              </a:rPr>
              <a:pPr eaLnBrk="1" hangingPunct="1"/>
              <a:t>8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301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soln.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int n = 5;</a:t>
            </a:r>
          </a:p>
          <a:p>
            <a:pPr marL="0" indent="0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printf(</a:t>
            </a:r>
            <a:r>
              <a:rPr lang="ja-JP" altLang="en-US">
                <a:latin typeface="Courier New" charset="0"/>
                <a:cs typeface="Courier New" charset="0"/>
              </a:rPr>
              <a:t>“</a:t>
            </a:r>
            <a:r>
              <a:rPr lang="en-US" altLang="ja-JP">
                <a:latin typeface="Courier New" charset="0"/>
                <a:cs typeface="Courier New" charset="0"/>
              </a:rPr>
              <a:t>n = %d\n</a:t>
            </a:r>
            <a:r>
              <a:rPr lang="ja-JP" altLang="en-US">
                <a:latin typeface="Courier New" charset="0"/>
                <a:cs typeface="Courier New" charset="0"/>
              </a:rPr>
              <a:t>”</a:t>
            </a:r>
            <a:r>
              <a:rPr lang="en-US" altLang="ja-JP">
                <a:latin typeface="Courier New" charset="0"/>
                <a:cs typeface="Courier New" charset="0"/>
              </a:rPr>
              <a:t>, ++n);</a:t>
            </a:r>
          </a:p>
          <a:p>
            <a:pPr marL="0" indent="0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printf(</a:t>
            </a:r>
            <a:r>
              <a:rPr lang="ja-JP" altLang="en-US">
                <a:latin typeface="Courier New" charset="0"/>
                <a:cs typeface="Courier New" charset="0"/>
              </a:rPr>
              <a:t>“</a:t>
            </a:r>
            <a:r>
              <a:rPr lang="en-US" altLang="ja-JP">
                <a:latin typeface="Courier New" charset="0"/>
                <a:cs typeface="Courier New" charset="0"/>
              </a:rPr>
              <a:t>Now, n = %d\n</a:t>
            </a:r>
            <a:r>
              <a:rPr lang="ja-JP" altLang="en-US">
                <a:latin typeface="Courier New" charset="0"/>
                <a:cs typeface="Courier New" charset="0"/>
              </a:rPr>
              <a:t>”</a:t>
            </a:r>
            <a:r>
              <a:rPr lang="en-US" altLang="ja-JP">
                <a:latin typeface="Courier New" charset="0"/>
                <a:cs typeface="Courier New" charset="0"/>
              </a:rPr>
              <a:t>, n++);</a:t>
            </a:r>
          </a:p>
          <a:p>
            <a:pPr marL="0" indent="0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printf(</a:t>
            </a:r>
            <a:r>
              <a:rPr lang="ja-JP" altLang="en-US">
                <a:latin typeface="Courier New" charset="0"/>
                <a:cs typeface="Courier New" charset="0"/>
              </a:rPr>
              <a:t>“</a:t>
            </a:r>
            <a:r>
              <a:rPr lang="en-US" altLang="ja-JP">
                <a:latin typeface="Courier New" charset="0"/>
                <a:cs typeface="Courier New" charset="0"/>
              </a:rPr>
              <a:t>Finally, n = %d\n</a:t>
            </a:r>
            <a:r>
              <a:rPr lang="ja-JP" altLang="en-US">
                <a:latin typeface="Courier New" charset="0"/>
                <a:cs typeface="Courier New" charset="0"/>
              </a:rPr>
              <a:t>”</a:t>
            </a:r>
            <a:r>
              <a:rPr lang="en-US" altLang="ja-JP">
                <a:latin typeface="Courier New" charset="0"/>
                <a:cs typeface="Courier New" charset="0"/>
              </a:rPr>
              <a:t>, n);</a:t>
            </a:r>
            <a:endParaRPr lang="en-US" altLang="ja-JP">
              <a:latin typeface="Arial" charset="0"/>
            </a:endParaRPr>
          </a:p>
          <a:p>
            <a:pPr marL="0" indent="0"/>
            <a:endParaRPr lang="en-US">
              <a:latin typeface="Arial" charset="0"/>
            </a:endParaRPr>
          </a:p>
          <a:p>
            <a:pPr marL="0" indent="0"/>
            <a:r>
              <a:rPr lang="en-US">
                <a:latin typeface="Arial" charset="0"/>
              </a:rPr>
              <a:t>Output:</a:t>
            </a:r>
          </a:p>
          <a:p>
            <a:pPr marL="0" indent="0">
              <a:buFont typeface="Wingdings" charset="0"/>
              <a:buNone/>
            </a:pPr>
            <a:r>
              <a:rPr lang="en-US" b="1">
                <a:solidFill>
                  <a:srgbClr val="0000FF"/>
                </a:solidFill>
                <a:latin typeface="Courier New" charset="0"/>
                <a:cs typeface="Courier New" charset="0"/>
              </a:rPr>
              <a:t>n = 6			</a:t>
            </a:r>
            <a:r>
              <a:rPr lang="en-US" i="1">
                <a:latin typeface="Arial" charset="0"/>
                <a:cs typeface="Courier New" charset="0"/>
              </a:rPr>
              <a:t>(n pre-incremented)</a:t>
            </a:r>
          </a:p>
          <a:p>
            <a:pPr marL="0" indent="0">
              <a:buFont typeface="Wingdings" charset="0"/>
              <a:buNone/>
            </a:pPr>
            <a:r>
              <a:rPr lang="en-US" b="1">
                <a:solidFill>
                  <a:srgbClr val="0000FF"/>
                </a:solidFill>
                <a:latin typeface="Courier New" charset="0"/>
                <a:cs typeface="Courier New" charset="0"/>
              </a:rPr>
              <a:t>Now, n = 6		</a:t>
            </a:r>
            <a:r>
              <a:rPr lang="en-US" i="1">
                <a:latin typeface="Arial" charset="0"/>
                <a:cs typeface="Courier New" charset="0"/>
              </a:rPr>
              <a:t>(n post-incremented)</a:t>
            </a:r>
          </a:p>
          <a:p>
            <a:pPr marL="0" indent="0">
              <a:buFont typeface="Wingdings" charset="0"/>
              <a:buNone/>
            </a:pPr>
            <a:r>
              <a:rPr lang="en-US" b="1">
                <a:solidFill>
                  <a:srgbClr val="0000FF"/>
                </a:solidFill>
                <a:latin typeface="Courier New" charset="0"/>
                <a:cs typeface="Courier New" charset="0"/>
              </a:rPr>
              <a:t>Finally, n = 7	</a:t>
            </a:r>
            <a:r>
              <a:rPr lang="en-US" i="1">
                <a:latin typeface="Arial" charset="0"/>
                <a:cs typeface="Courier New" charset="0"/>
              </a:rPr>
              <a:t>(Shows effect of n++)</a:t>
            </a:r>
            <a:endParaRPr lang="en-US" b="1" i="1">
              <a:solidFill>
                <a:srgbClr val="0000FF"/>
              </a:solidFill>
              <a:latin typeface="Courier New" charset="0"/>
              <a:cs typeface="Courier New" charset="0"/>
            </a:endParaRPr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C64719D-8118-234F-8FEF-7047D4159196}" type="datetime1">
              <a:rPr lang="en-US" sz="1200" smtClean="0">
                <a:latin typeface="Garamond" charset="0"/>
              </a:rPr>
              <a:t>10/3/16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13</a:t>
            </a:r>
            <a:endParaRPr lang="en-US" altLang="en-US"/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5B4EC5B-A6D5-5A4B-AE06-F0653E4B3459}" type="slidenum">
              <a:rPr lang="en-US" sz="1200">
                <a:latin typeface="Garamond" charset="0"/>
              </a:rPr>
              <a:pPr eaLnBrk="1" hangingPunct="1"/>
              <a:t>9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637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7678</TotalTime>
  <Words>1065</Words>
  <Application>Microsoft Macintosh PowerPoint</Application>
  <PresentationFormat>On-screen Show (4:3)</PresentationFormat>
  <Paragraphs>290</Paragraphs>
  <Slides>23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Edge</vt:lpstr>
      <vt:lpstr>EECE.2160 ECE Application Programming</vt:lpstr>
      <vt:lpstr>Lecture outline</vt:lpstr>
      <vt:lpstr>Review: Input errors</vt:lpstr>
      <vt:lpstr>Review: Iterative methods (Program 4)</vt:lpstr>
      <vt:lpstr>Justifying for loops</vt:lpstr>
      <vt:lpstr>for loops</vt:lpstr>
      <vt:lpstr>Changing variables</vt:lpstr>
      <vt:lpstr>Pre- vs. post-increment/decrement</vt:lpstr>
      <vt:lpstr>Example soln.</vt:lpstr>
      <vt:lpstr>Simple usage of for loop</vt:lpstr>
      <vt:lpstr>Intro to for loops</vt:lpstr>
      <vt:lpstr>Repetition with for loop</vt:lpstr>
      <vt:lpstr>Repetition with for loop (cont.)</vt:lpstr>
      <vt:lpstr>Example: for loops</vt:lpstr>
      <vt:lpstr>Example solution</vt:lpstr>
      <vt:lpstr>Finishing PE2: overall flow (review)</vt:lpstr>
      <vt:lpstr>Finishing PE2: next steps</vt:lpstr>
      <vt:lpstr>Flow charts: Calculating n!</vt:lpstr>
      <vt:lpstr>Flow charts: Calculating 2n</vt:lpstr>
      <vt:lpstr>Discussion: Factorial/2n</vt:lpstr>
      <vt:lpstr>Code: factorial</vt:lpstr>
      <vt:lpstr>Code: 2n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1593</cp:revision>
  <dcterms:created xsi:type="dcterms:W3CDTF">2006-04-03T05:03:01Z</dcterms:created>
  <dcterms:modified xsi:type="dcterms:W3CDTF">2016-10-04T02:05:01Z</dcterms:modified>
</cp:coreProperties>
</file>