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2" r:id="rId3"/>
    <p:sldId id="556" r:id="rId4"/>
    <p:sldId id="557" r:id="rId5"/>
    <p:sldId id="559" r:id="rId6"/>
    <p:sldId id="560" r:id="rId7"/>
    <p:sldId id="561" r:id="rId8"/>
    <p:sldId id="562" r:id="rId9"/>
    <p:sldId id="567" r:id="rId10"/>
    <p:sldId id="565" r:id="rId11"/>
    <p:sldId id="447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0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4E54F-00AE-7D41-815E-3AA407FFCCE7}" type="datetime1">
              <a:rPr lang="en-US" smtClean="0"/>
              <a:t>10/3/16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AF818-201B-7B47-B600-B86F12C7F677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1A91B-262D-3940-8112-F401D332CDCB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3056B-FDC4-F64D-80AD-2BD3AD60B3EA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B73FD-F763-0143-9103-3C1B826651DD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951A6-DDC4-E74A-B12D-E27E57A4EB95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BAA39-0AD9-8B40-92D3-B9B5A4974197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36C80-1DC3-C341-9B76-54546C92ADAB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C728F-F580-0946-B0A4-9221C7895AA7}" type="datetime1">
              <a:rPr lang="en-US" smtClean="0"/>
              <a:t>10/3/16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456ED-78D8-724C-A9F5-C107FE79218F}" type="datetime1">
              <a:rPr lang="en-US" smtClean="0"/>
              <a:t>10/3/16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8412B6-A7A9-4342-BCCC-7B22A6FC7106}" type="datetime1">
              <a:rPr lang="en-US" smtClean="0"/>
              <a:t>10/3/16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F8411-3380-D341-A383-5A7D96525CDC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483AA-D6C3-C242-8342-D3A9145B32BC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6882ACA1-39BE-6C43-82AB-138DC62DC547}" type="datetime1">
              <a:rPr lang="en-US" smtClean="0"/>
              <a:t>10/3/16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12: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PE2: Loops and </a:t>
            </a:r>
            <a:r>
              <a:rPr lang="en-US" dirty="0" smtClean="0">
                <a:latin typeface="Arial" charset="0"/>
              </a:rPr>
              <a:t>conditionals (continued)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For loops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Iterative </a:t>
            </a:r>
            <a:r>
              <a:rPr lang="en-US" dirty="0" smtClean="0">
                <a:latin typeface="Garamond" charset="0"/>
              </a:rPr>
              <a:t>methods </a:t>
            </a:r>
            <a:r>
              <a:rPr lang="en-US" smtClean="0">
                <a:latin typeface="Garamond" charset="0"/>
              </a:rPr>
              <a:t>(Program 4)</a:t>
            </a:r>
            <a:endParaRPr lang="en-US">
              <a:latin typeface="Garamond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Repeat calculation until correct value reached</a:t>
            </a:r>
          </a:p>
          <a:p>
            <a:pPr>
              <a:lnSpc>
                <a:spcPct val="80000"/>
              </a:lnSpc>
            </a:pPr>
            <a:r>
              <a:rPr lang="ja-JP" altLang="en-US" sz="2300" dirty="0">
                <a:latin typeface="Arial" charset="0"/>
              </a:rPr>
              <a:t>“</a:t>
            </a:r>
            <a:r>
              <a:rPr lang="en-US" altLang="ja-JP" sz="2300" dirty="0">
                <a:latin typeface="Arial" charset="0"/>
              </a:rPr>
              <a:t>Correctness</a:t>
            </a:r>
            <a:r>
              <a:rPr lang="ja-JP" altLang="en-US" sz="2300" dirty="0">
                <a:latin typeface="Arial" charset="0"/>
              </a:rPr>
              <a:t>”</a:t>
            </a:r>
            <a:r>
              <a:rPr lang="en-US" altLang="ja-JP" sz="2300" dirty="0">
                <a:latin typeface="Arial" charset="0"/>
              </a:rPr>
              <a:t> defined as: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Difference between old, new value &lt;= max error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Max error == .000001 in </a:t>
            </a:r>
            <a:r>
              <a:rPr lang="en-US" sz="2000" dirty="0" err="1">
                <a:latin typeface="Arial" charset="0"/>
              </a:rPr>
              <a:t>Prog</a:t>
            </a:r>
            <a:r>
              <a:rPr lang="en-US" sz="2000" dirty="0">
                <a:latin typeface="Arial" charset="0"/>
              </a:rPr>
              <a:t>. 4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General process: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= &lt;initial value&gt;;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do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 = 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	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= &lt;equation based on 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&gt;;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 dirty="0">
                <a:latin typeface="Courier New" charset="0"/>
                <a:cs typeface="Courier New" charset="0"/>
              </a:rPr>
              <a:t>} while (</a:t>
            </a:r>
            <a:r>
              <a:rPr lang="en-US" sz="2300" dirty="0" err="1">
                <a:latin typeface="Courier New" charset="0"/>
                <a:cs typeface="Courier New" charset="0"/>
              </a:rPr>
              <a:t>fabs</a:t>
            </a:r>
            <a:r>
              <a:rPr lang="en-US" sz="2300" dirty="0">
                <a:latin typeface="Courier New" charset="0"/>
                <a:cs typeface="Courier New" charset="0"/>
              </a:rPr>
              <a:t>(</a:t>
            </a:r>
            <a:r>
              <a:rPr lang="en-US" sz="2300" dirty="0" err="1">
                <a:latin typeface="Courier New" charset="0"/>
                <a:cs typeface="Courier New" charset="0"/>
              </a:rPr>
              <a:t>newVal</a:t>
            </a:r>
            <a:r>
              <a:rPr lang="en-US" sz="2300" dirty="0">
                <a:latin typeface="Courier New" charset="0"/>
                <a:cs typeface="Courier New" charset="0"/>
              </a:rPr>
              <a:t> – </a:t>
            </a:r>
            <a:r>
              <a:rPr lang="en-US" sz="2300" dirty="0" err="1">
                <a:latin typeface="Courier New" charset="0"/>
                <a:cs typeface="Courier New" charset="0"/>
              </a:rPr>
              <a:t>oldVal</a:t>
            </a:r>
            <a:r>
              <a:rPr lang="en-US" sz="2300" dirty="0">
                <a:latin typeface="Courier New" charset="0"/>
                <a:cs typeface="Courier New" charset="0"/>
              </a:rPr>
              <a:t>) &gt; </a:t>
            </a:r>
            <a:r>
              <a:rPr lang="en-US" sz="2300" dirty="0" err="1">
                <a:latin typeface="Courier New" charset="0"/>
                <a:cs typeface="Courier New" charset="0"/>
              </a:rPr>
              <a:t>max_err</a:t>
            </a:r>
            <a:r>
              <a:rPr lang="en-US" sz="2300" dirty="0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2300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300" dirty="0" smtClean="0">
                <a:latin typeface="Arial" charset="0"/>
                <a:cs typeface="Courier New" charset="0"/>
              </a:rPr>
              <a:t>You can</a:t>
            </a:r>
            <a:r>
              <a:rPr lang="ja-JP" altLang="en-US" sz="2300" dirty="0" smtClean="0">
                <a:latin typeface="Arial" charset="0"/>
                <a:cs typeface="Courier New" charset="0"/>
              </a:rPr>
              <a:t>’</a:t>
            </a:r>
            <a:r>
              <a:rPr lang="en-US" altLang="ja-JP" sz="2300" dirty="0" smtClean="0">
                <a:latin typeface="Arial" charset="0"/>
                <a:cs typeface="Courier New" charset="0"/>
              </a:rPr>
              <a:t>t </a:t>
            </a:r>
            <a:r>
              <a:rPr lang="en-US" altLang="ja-JP" sz="2300" dirty="0">
                <a:latin typeface="Arial" charset="0"/>
                <a:cs typeface="Courier New" charset="0"/>
              </a:rPr>
              <a:t>use </a:t>
            </a:r>
            <a:r>
              <a:rPr lang="en-US" altLang="ja-JP" sz="2300" dirty="0">
                <a:latin typeface="Courier New" charset="0"/>
                <a:cs typeface="Courier New" charset="0"/>
              </a:rPr>
              <a:t>&lt;</a:t>
            </a:r>
            <a:r>
              <a:rPr lang="en-US" altLang="ja-JP" sz="2300" dirty="0" err="1">
                <a:latin typeface="Courier New" charset="0"/>
                <a:cs typeface="Courier New" charset="0"/>
              </a:rPr>
              <a:t>math.h</a:t>
            </a:r>
            <a:r>
              <a:rPr lang="en-US" altLang="ja-JP" sz="2300" dirty="0">
                <a:latin typeface="Courier New" charset="0"/>
                <a:cs typeface="Courier New" charset="0"/>
              </a:rPr>
              <a:t>&gt;</a:t>
            </a:r>
            <a:r>
              <a:rPr lang="en-US" altLang="ja-JP" sz="2300" dirty="0">
                <a:latin typeface="Arial" charset="0"/>
                <a:cs typeface="Courier New" charset="0"/>
              </a:rPr>
              <a:t>, so you</a:t>
            </a:r>
            <a:r>
              <a:rPr lang="ja-JP" altLang="en-US" sz="2300" dirty="0">
                <a:latin typeface="Arial" charset="0"/>
                <a:cs typeface="Courier New" charset="0"/>
              </a:rPr>
              <a:t>’</a:t>
            </a:r>
            <a:r>
              <a:rPr lang="en-US" altLang="ja-JP" sz="2300" dirty="0" err="1">
                <a:latin typeface="Arial" charset="0"/>
                <a:cs typeface="Courier New" charset="0"/>
              </a:rPr>
              <a:t>ll</a:t>
            </a:r>
            <a:r>
              <a:rPr lang="en-US" altLang="ja-JP" sz="2300" dirty="0">
                <a:latin typeface="Arial" charset="0"/>
                <a:cs typeface="Courier New" charset="0"/>
              </a:rPr>
              <a:t> need your own way of computing absolute value (</a:t>
            </a:r>
            <a:r>
              <a:rPr lang="en-US" altLang="ja-JP" sz="2300" dirty="0" err="1">
                <a:latin typeface="Courier New" charset="0"/>
                <a:cs typeface="Courier New" charset="0"/>
              </a:rPr>
              <a:t>fabs</a:t>
            </a:r>
            <a:r>
              <a:rPr lang="en-US" altLang="ja-JP" sz="2300" dirty="0">
                <a:latin typeface="Courier New" charset="0"/>
                <a:cs typeface="Courier New" charset="0"/>
              </a:rPr>
              <a:t>()</a:t>
            </a:r>
            <a:r>
              <a:rPr lang="en-US" altLang="ja-JP" sz="2300" dirty="0">
                <a:latin typeface="Arial" charset="0"/>
                <a:cs typeface="Courier New" charset="0"/>
              </a:rPr>
              <a:t>)</a:t>
            </a:r>
            <a:endParaRPr lang="en-US" sz="2300" dirty="0">
              <a:latin typeface="Arial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0FC938-FB32-A44B-A783-4DAC32CA6EAD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5BAA3E-7D64-C346-802B-746F8B0060FE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5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smtClean="0">
                <a:latin typeface="Arial" charset="0"/>
              </a:rPr>
              <a:t>For loops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Return exams (Wednesday or Friday)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 smtClean="0">
                <a:latin typeface="Arial" charset="0"/>
              </a:rPr>
              <a:t>Program 4 due 10/11</a:t>
            </a:r>
          </a:p>
          <a:p>
            <a:pPr lvl="1"/>
            <a:r>
              <a:rPr lang="en-US" dirty="0">
                <a:latin typeface="Arial" charset="0"/>
              </a:rPr>
              <a:t>TA office hours: T 11-1, Ball 328</a:t>
            </a:r>
          </a:p>
          <a:p>
            <a:pPr lvl="2"/>
            <a:r>
              <a:rPr lang="en-US" dirty="0">
                <a:latin typeface="Arial" charset="0"/>
              </a:rPr>
              <a:t>May add additional hours as term goes on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41E3B6-16F0-A34D-B55D-9DDE40E0660A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4 due 10/11</a:t>
            </a:r>
          </a:p>
          <a:p>
            <a:pPr lvl="1"/>
            <a:r>
              <a:rPr lang="en-US" dirty="0" smtClean="0">
                <a:latin typeface="Arial" charset="0"/>
              </a:rPr>
              <a:t>TA office hours: T 11-1, Ball 328</a:t>
            </a:r>
          </a:p>
          <a:p>
            <a:pPr lvl="2"/>
            <a:r>
              <a:rPr lang="en-US" dirty="0" smtClean="0">
                <a:latin typeface="Arial" charset="0"/>
              </a:rPr>
              <a:t>May add additional hours as term goes on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Exams to be returned Wednesday or Friday</a:t>
            </a:r>
            <a:endParaRPr lang="en-US" dirty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Today’</a:t>
            </a:r>
            <a:r>
              <a:rPr lang="en-US" altLang="ja-JP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Continue with PE2</a:t>
            </a:r>
            <a:r>
              <a:rPr lang="en-US" dirty="0">
                <a:latin typeface="Arial" charset="0"/>
              </a:rPr>
              <a:t>: Conditionals and while </a:t>
            </a:r>
            <a:r>
              <a:rPr lang="en-US" dirty="0" smtClean="0">
                <a:latin typeface="Arial" charset="0"/>
              </a:rPr>
              <a:t>loops</a:t>
            </a:r>
          </a:p>
          <a:p>
            <a:pPr lvl="1"/>
            <a:r>
              <a:rPr lang="en-US" dirty="0" smtClean="0">
                <a:latin typeface="Arial" charset="0"/>
              </a:rPr>
              <a:t>For loops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CE56B1-51BB-A940-88E7-DF56204633C4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Today’</a:t>
            </a:r>
            <a:r>
              <a:rPr lang="en-US" altLang="ja-JP" dirty="0" smtClean="0">
                <a:latin typeface="Garamond" charset="0"/>
              </a:rPr>
              <a:t>s </a:t>
            </a:r>
            <a:r>
              <a:rPr lang="en-US" altLang="ja-JP" dirty="0">
                <a:latin typeface="Garamond" charset="0"/>
              </a:rPr>
              <a:t>program should:</a:t>
            </a:r>
            <a:endParaRPr lang="en-US" dirty="0">
              <a:latin typeface="Garamond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Prompt user to enter an input character and an integer, </a:t>
            </a:r>
            <a:r>
              <a:rPr lang="en-US" sz="2500" dirty="0">
                <a:latin typeface="Courier New" charset="0"/>
                <a:cs typeface="Courier New" charset="0"/>
              </a:rPr>
              <a:t>n</a:t>
            </a:r>
            <a:r>
              <a:rPr lang="en-US" sz="25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If not correctly formatted, print error, clear line, and </a:t>
            </a:r>
            <a:r>
              <a:rPr lang="en-US" sz="2200" dirty="0" smtClean="0">
                <a:latin typeface="Arial" charset="0"/>
              </a:rPr>
              <a:t>repeat</a:t>
            </a:r>
            <a:endParaRPr lang="en-US" sz="22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Depending on the character entered, do the following: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f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</a:rPr>
              <a:t>Compute and print the factorial of </a:t>
            </a:r>
            <a:r>
              <a:rPr lang="en-US" altLang="ja-JP" sz="2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n</a:t>
            </a:r>
            <a:r>
              <a:rPr lang="en-US" altLang="ja-JP" sz="2200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altLang="ja-JP" sz="2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n!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F 5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5! = 120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p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Compute </a:t>
            </a:r>
            <a:r>
              <a:rPr lang="en-US" altLang="ja-JP" sz="22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altLang="ja-JP" sz="2200" baseline="300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n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, but only if </a:t>
            </a:r>
            <a:r>
              <a:rPr lang="en-US" altLang="ja-JP" sz="22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n &gt;= 0</a:t>
            </a:r>
            <a:r>
              <a:rPr lang="en-US" altLang="ja-JP" sz="2200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ja-JP" sz="2200" dirty="0">
              <a:solidFill>
                <a:srgbClr val="FF0000"/>
              </a:solidFill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example, if the user enters </a:t>
            </a:r>
            <a:r>
              <a:rPr lang="en-US" sz="1900" b="1" dirty="0">
                <a:latin typeface="Courier New" charset="0"/>
                <a:cs typeface="Courier New" charset="0"/>
              </a:rPr>
              <a:t>p 2</a:t>
            </a:r>
            <a:r>
              <a:rPr lang="en-US" sz="1900" dirty="0">
                <a:latin typeface="Arial" charset="0"/>
              </a:rPr>
              <a:t>, print </a:t>
            </a:r>
            <a:r>
              <a:rPr lang="en-US" sz="1900" b="1" dirty="0">
                <a:latin typeface="Courier New" charset="0"/>
                <a:cs typeface="Courier New" charset="0"/>
              </a:rPr>
              <a:t>2^2 = 4</a:t>
            </a:r>
            <a:endParaRPr lang="en-US" sz="1900" dirty="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Print an error if </a:t>
            </a:r>
            <a:r>
              <a:rPr lang="en-US" sz="1900" dirty="0">
                <a:latin typeface="Courier New" charset="0"/>
                <a:cs typeface="Courier New" charset="0"/>
              </a:rPr>
              <a:t>n &lt; 0</a:t>
            </a:r>
            <a:r>
              <a:rPr lang="en-US" sz="1900" dirty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or </a:t>
            </a:r>
            <a:r>
              <a:rPr lang="ja-JP" altLang="en-US" sz="2200" dirty="0">
                <a:latin typeface="Arial" charset="0"/>
              </a:rPr>
              <a:t>‘</a:t>
            </a:r>
            <a:r>
              <a:rPr lang="en-US" altLang="ja-JP" sz="2200" dirty="0">
                <a:latin typeface="Courier New" charset="0"/>
                <a:cs typeface="Courier New" charset="0"/>
              </a:rPr>
              <a:t>x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: Exit the program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In all other cases, print an error: 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For example: </a:t>
            </a:r>
            <a:r>
              <a:rPr lang="en-US" sz="1900" dirty="0">
                <a:latin typeface="Courier New" charset="0"/>
                <a:cs typeface="Courier New" charset="0"/>
              </a:rPr>
              <a:t>Invalid command Z entered</a:t>
            </a:r>
          </a:p>
          <a:p>
            <a:pPr>
              <a:lnSpc>
                <a:spcPct val="80000"/>
              </a:lnSpc>
            </a:pPr>
            <a:r>
              <a:rPr lang="en-US" sz="2500" dirty="0">
                <a:latin typeface="Arial" charset="0"/>
              </a:rPr>
              <a:t>If the user enters any command other than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 or </a:t>
            </a:r>
            <a:r>
              <a:rPr lang="ja-JP" altLang="en-US" sz="2500" dirty="0">
                <a:latin typeface="Arial" charset="0"/>
              </a:rPr>
              <a:t>‘</a:t>
            </a:r>
            <a:r>
              <a:rPr lang="en-US" altLang="ja-JP" sz="2500" dirty="0">
                <a:latin typeface="Courier New" charset="0"/>
                <a:cs typeface="Courier New" charset="0"/>
              </a:rPr>
              <a:t>x</a:t>
            </a:r>
            <a:r>
              <a:rPr lang="ja-JP" altLang="en-US" sz="2500" dirty="0">
                <a:latin typeface="Arial" charset="0"/>
              </a:rPr>
              <a:t>’</a:t>
            </a:r>
            <a:r>
              <a:rPr lang="en-US" altLang="ja-JP" sz="2500" dirty="0">
                <a:latin typeface="Arial" charset="0"/>
              </a:rPr>
              <a:t>, return to the initial prompt and repeat the program</a:t>
            </a:r>
            <a:r>
              <a:rPr lang="en-US" altLang="ja-JP" sz="2500" dirty="0" smtClean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500" dirty="0" smtClean="0">
                <a:solidFill>
                  <a:srgbClr val="FF0000"/>
                </a:solidFill>
                <a:latin typeface="Arial" charset="0"/>
              </a:rPr>
              <a:t>Will cover parts in red in another lecture</a:t>
            </a:r>
            <a:endParaRPr lang="en-US" sz="25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6B02E0-9219-3A42-96C1-417D8B7D1F17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D8F176-1449-444F-9CB4-A93768F7E476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</a:t>
            </a:r>
            <a:r>
              <a:rPr lang="en-US" dirty="0">
                <a:latin typeface="Garamond" charset="0"/>
              </a:rPr>
              <a:t>overall flow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ABF35D-E007-C745-B999-1C9022AA9F6D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08B308-C2AE-A240-A38E-398476301A24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000125"/>
            <a:ext cx="56451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</a:t>
            </a:r>
            <a:r>
              <a:rPr lang="en-US" dirty="0">
                <a:latin typeface="Garamond" charset="0"/>
              </a:rPr>
              <a:t>overall flow (skeleton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(1) {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Loop repeats until user enters 'X' or 'x'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Code to read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, 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Evaluate </a:t>
            </a:r>
            <a:r>
              <a:rPr lang="en-US" sz="3200" b="1" dirty="0" err="1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and perform appropriate operation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'f'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n!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'p'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/* Calculate 2^n, if n &gt;= 0; print error otherwise */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case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'x'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 smtClean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Exit program</a:t>
            </a:r>
            <a:endParaRPr lang="en-US" sz="3200" b="1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914400" indent="0">
              <a:buFont typeface="Wingdings" pitchFamily="2" charset="2"/>
              <a:buNone/>
              <a:defRPr/>
            </a:pP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"Invalid command %c entered\n"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cmd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45720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200" dirty="0" smtClean="0">
              <a:solidFill>
                <a:prstClr val="black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76DC9F-EE72-CC43-AC20-7C69CAF94EF6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43CA58-2F93-844C-B7D0-AED808399449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 charts: reading input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BBD4BD-06E7-924D-9FE3-D89071ED2D8C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29534B-CC10-7A42-9F01-3AC68D437912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960438"/>
            <a:ext cx="6821487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Discussion: Reading input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Loop that repeats as long as input incorrect</a:t>
            </a:r>
          </a:p>
          <a:p>
            <a:r>
              <a:rPr lang="en-US">
                <a:latin typeface="Arial" charset="0"/>
              </a:rPr>
              <a:t>Loop inside that one to handle reading of remainder of line</a:t>
            </a:r>
          </a:p>
          <a:p>
            <a:pPr lvl="1"/>
            <a:r>
              <a:rPr lang="en-US">
                <a:latin typeface="Arial" charset="0"/>
              </a:rPr>
              <a:t>Read character until you reach end of line</a:t>
            </a:r>
          </a:p>
          <a:p>
            <a:r>
              <a:rPr lang="en-US">
                <a:latin typeface="Arial" charset="0"/>
              </a:rPr>
              <a:t>Both while/do-while loops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DB15E3-B65B-174C-902E-3D6EB1670F63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2A3F4B-21FF-9A42-AC0B-2701CBF62D49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Code: Reading input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2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	// Otherwise, print error &amp; clear line</a:t>
            </a:r>
            <a:endParaRPr lang="en-US" sz="2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latin typeface="Courier New" charset="0"/>
                <a:cs typeface="Courier New" charset="0"/>
              </a:rPr>
              <a:t>		</a:t>
            </a:r>
            <a:r>
              <a:rPr lang="en-US" sz="2200" b="1" dirty="0" err="1">
                <a:latin typeface="Courier New" charset="0"/>
                <a:cs typeface="Courier New" charset="0"/>
              </a:rPr>
              <a:t>printf</a:t>
            </a:r>
            <a:r>
              <a:rPr lang="en-US" sz="2200" b="1" dirty="0"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"Incorrectly formatted input\n</a:t>
            </a:r>
            <a:r>
              <a:rPr lang="ja-JP" alt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2200" b="1" dirty="0"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	do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	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"%c"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&amp;junk);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	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(junk != </a:t>
            </a:r>
            <a:r>
              <a:rPr lang="en-US" sz="2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'\n'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2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2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2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2);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7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61963" algn="l"/>
                <a:tab pos="692150" algn="l"/>
              </a:tabLst>
            </a:pPr>
            <a:endParaRPr lang="en-US" sz="2600" dirty="0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FBC11F-BAA6-D14E-9ED0-BF7E0774D4CA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FF9F14-870D-014A-86C2-F7032A72823B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Input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general, may want to repeat prompt if </a:t>
            </a:r>
            <a:r>
              <a:rPr lang="en-US" u="sng" smtClean="0"/>
              <a:t>any</a:t>
            </a:r>
            <a:r>
              <a:rPr lang="en-US" smtClean="0"/>
              <a:t> error occurs</a:t>
            </a:r>
            <a:endParaRPr lang="en-US" dirty="0" smtClean="0"/>
          </a:p>
          <a:p>
            <a:pPr lvl="1"/>
            <a:r>
              <a:rPr lang="en-US" dirty="0" smtClean="0"/>
              <a:t>Logical OR of all error conditions to continue loop</a:t>
            </a:r>
          </a:p>
          <a:p>
            <a:r>
              <a:rPr lang="en-US" dirty="0" smtClean="0"/>
              <a:t>Prioritize error testing—format errors usually first</a:t>
            </a:r>
          </a:p>
          <a:p>
            <a:pPr lvl="1"/>
            <a:r>
              <a:rPr lang="en-US" dirty="0" smtClean="0"/>
              <a:t>Why test inputs if they weren’t read correctly?</a:t>
            </a:r>
          </a:p>
          <a:p>
            <a:r>
              <a:rPr lang="en-US" dirty="0" smtClean="0"/>
              <a:t>Example: also test for n &lt; 0 as an error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do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"Enter command and integer: "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scanf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c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%</a:t>
            </a:r>
            <a:r>
              <a:rPr lang="pt-BR" sz="3200" b="1" dirty="0" err="1">
                <a:solidFill>
                  <a:srgbClr val="A31515"/>
                </a:solidFill>
                <a:latin typeface="Courier New" charset="0"/>
                <a:cs typeface="Courier New" charset="0"/>
              </a:rPr>
              <a:t>d</a:t>
            </a:r>
            <a:r>
              <a:rPr lang="pt-BR" sz="32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cmd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, &amp;</a:t>
            </a:r>
            <a:r>
              <a:rPr lang="pt-BR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</a:t>
            </a:r>
            <a:r>
              <a:rPr lang="pt-BR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	if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2) {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latin typeface="Courier New" charset="0"/>
                <a:cs typeface="Courier New" charset="0"/>
              </a:rPr>
              <a:t>		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// Handle error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latin typeface="Courier New" charset="0"/>
                <a:cs typeface="Courier New" charset="0"/>
              </a:rPr>
              <a:t>else if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(n &lt; 0) {	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  <a:sym typeface="Wingdings"/>
              </a:rPr>
              <a:t> Test after we know no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// Handle error	    </a:t>
            </a:r>
            <a:r>
              <a:rPr lang="en-US" sz="3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formatting error</a:t>
            </a:r>
            <a:endParaRPr lang="en-US" sz="3200" b="1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None/>
              <a:tabLst>
                <a:tab pos="461963" algn="l"/>
                <a:tab pos="69215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} </a:t>
            </a:r>
            <a:r>
              <a:rPr lang="en-US" sz="32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while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((</a:t>
            </a:r>
            <a:r>
              <a:rPr lang="en-US" sz="3200" b="1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nVals</a:t>
            </a:r>
            <a:r>
              <a:rPr lang="en-US" sz="32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!= 2</a:t>
            </a:r>
            <a:r>
              <a:rPr lang="en-US" sz="32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 || (n &lt; 0));</a:t>
            </a:r>
            <a:endParaRPr lang="en-US" sz="32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F99C-9020-8B42-A69C-36EB11CCE049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 Lecture 12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9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7675</TotalTime>
  <Words>540</Words>
  <Application>Microsoft Macintosh PowerPoint</Application>
  <PresentationFormat>On-screen Show (4:3)</PresentationFormat>
  <Paragraphs>142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Edge</vt:lpstr>
      <vt:lpstr>EECE.2160 ECE Application Programming</vt:lpstr>
      <vt:lpstr>Lecture outline</vt:lpstr>
      <vt:lpstr>Today’s program should:</vt:lpstr>
      <vt:lpstr>Review: overall flow</vt:lpstr>
      <vt:lpstr>Review: overall flow (skeleton code)</vt:lpstr>
      <vt:lpstr>Flow charts: reading input</vt:lpstr>
      <vt:lpstr>Discussion: Reading input</vt:lpstr>
      <vt:lpstr>Code: Reading input</vt:lpstr>
      <vt:lpstr>Input errors</vt:lpstr>
      <vt:lpstr>Iterative methods (Program 4)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1585</cp:revision>
  <dcterms:created xsi:type="dcterms:W3CDTF">2006-04-03T05:03:01Z</dcterms:created>
  <dcterms:modified xsi:type="dcterms:W3CDTF">2016-10-04T02:01:54Z</dcterms:modified>
</cp:coreProperties>
</file>