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8"/>
  </p:notesMasterIdLst>
  <p:handoutMasterIdLst>
    <p:handoutMasterId r:id="rId29"/>
  </p:handoutMasterIdLst>
  <p:sldIdLst>
    <p:sldId id="256" r:id="rId2"/>
    <p:sldId id="548" r:id="rId3"/>
    <p:sldId id="561" r:id="rId4"/>
    <p:sldId id="549" r:id="rId5"/>
    <p:sldId id="550" r:id="rId6"/>
    <p:sldId id="527" r:id="rId7"/>
    <p:sldId id="532" r:id="rId8"/>
    <p:sldId id="533" r:id="rId9"/>
    <p:sldId id="534" r:id="rId10"/>
    <p:sldId id="535" r:id="rId11"/>
    <p:sldId id="536" r:id="rId12"/>
    <p:sldId id="537" r:id="rId13"/>
    <p:sldId id="538" r:id="rId14"/>
    <p:sldId id="539" r:id="rId15"/>
    <p:sldId id="540" r:id="rId16"/>
    <p:sldId id="551" r:id="rId17"/>
    <p:sldId id="552" r:id="rId18"/>
    <p:sldId id="553" r:id="rId19"/>
    <p:sldId id="554" r:id="rId20"/>
    <p:sldId id="555" r:id="rId21"/>
    <p:sldId id="556" r:id="rId22"/>
    <p:sldId id="557" r:id="rId23"/>
    <p:sldId id="558" r:id="rId24"/>
    <p:sldId id="559" r:id="rId25"/>
    <p:sldId id="560" r:id="rId26"/>
    <p:sldId id="447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341F9-4902-44B5-A32F-ECE0901EAB00}" v="7" dt="2019-09-23T13:44:39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2" autoAdjust="0"/>
    <p:restoredTop sz="89522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632341F9-4902-44B5-A32F-ECE0901EAB00}"/>
    <pc:docChg chg="undo custSel addSld modSld">
      <pc:chgData name="Geiger, Michael J" userId="13cae92b-b37c-450b-a449-82fcae19569d" providerId="ADAL" clId="{632341F9-4902-44B5-A32F-ECE0901EAB00}" dt="2019-09-23T14:59:16.299" v="630" actId="20577"/>
      <pc:docMkLst>
        <pc:docMk/>
      </pc:docMkLst>
      <pc:sldChg chg="modSp">
        <pc:chgData name="Geiger, Michael J" userId="13cae92b-b37c-450b-a449-82fcae19569d" providerId="ADAL" clId="{632341F9-4902-44B5-A32F-ECE0901EAB00}" dt="2019-09-23T13:32:25.114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632341F9-4902-44B5-A32F-ECE0901EAB00}" dt="2019-09-23T13:32:25.114" v="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632341F9-4902-44B5-A32F-ECE0901EAB00}" dt="2019-09-23T13:44:42.091" v="602" actId="15"/>
        <pc:sldMkLst>
          <pc:docMk/>
          <pc:sldMk cId="0" sldId="447"/>
        </pc:sldMkLst>
        <pc:spChg chg="mod">
          <ac:chgData name="Geiger, Michael J" userId="13cae92b-b37c-450b-a449-82fcae19569d" providerId="ADAL" clId="{632341F9-4902-44B5-A32F-ECE0901EAB00}" dt="2019-09-23T13:44:42.091" v="602" actId="15"/>
          <ac:spMkLst>
            <pc:docMk/>
            <pc:sldMk cId="0" sldId="447"/>
            <ac:spMk id="14339" creationId="{00000000-0000-0000-0000-000000000000}"/>
          </ac:spMkLst>
        </pc:spChg>
      </pc:sldChg>
      <pc:sldChg chg="modSp">
        <pc:chgData name="Geiger, Michael J" userId="13cae92b-b37c-450b-a449-82fcae19569d" providerId="ADAL" clId="{632341F9-4902-44B5-A32F-ECE0901EAB00}" dt="2019-09-23T13:44:21.183" v="599" actId="20577"/>
        <pc:sldMkLst>
          <pc:docMk/>
          <pc:sldMk cId="1973480089" sldId="548"/>
        </pc:sldMkLst>
        <pc:spChg chg="mod">
          <ac:chgData name="Geiger, Michael J" userId="13cae92b-b37c-450b-a449-82fcae19569d" providerId="ADAL" clId="{632341F9-4902-44B5-A32F-ECE0901EAB00}" dt="2019-09-23T13:44:21.183" v="599" actId="20577"/>
          <ac:spMkLst>
            <pc:docMk/>
            <pc:sldMk cId="1973480089" sldId="548"/>
            <ac:spMk id="4099" creationId="{00000000-0000-0000-0000-000000000000}"/>
          </ac:spMkLst>
        </pc:spChg>
      </pc:sldChg>
      <pc:sldChg chg="modSp add">
        <pc:chgData name="Geiger, Michael J" userId="13cae92b-b37c-450b-a449-82fcae19569d" providerId="ADAL" clId="{632341F9-4902-44B5-A32F-ECE0901EAB00}" dt="2019-09-23T14:59:16.299" v="630" actId="20577"/>
        <pc:sldMkLst>
          <pc:docMk/>
          <pc:sldMk cId="2608456300" sldId="561"/>
        </pc:sldMkLst>
        <pc:spChg chg="mod">
          <ac:chgData name="Geiger, Michael J" userId="13cae92b-b37c-450b-a449-82fcae19569d" providerId="ADAL" clId="{632341F9-4902-44B5-A32F-ECE0901EAB00}" dt="2019-09-23T13:41:03.109" v="417" actId="20577"/>
          <ac:spMkLst>
            <pc:docMk/>
            <pc:sldMk cId="2608456300" sldId="561"/>
            <ac:spMk id="2" creationId="{5FB84814-14B2-463E-98F9-5EFF0B14A3E4}"/>
          </ac:spMkLst>
        </pc:spChg>
        <pc:spChg chg="mod">
          <ac:chgData name="Geiger, Michael J" userId="13cae92b-b37c-450b-a449-82fcae19569d" providerId="ADAL" clId="{632341F9-4902-44B5-A32F-ECE0901EAB00}" dt="2019-09-23T14:59:16.299" v="630" actId="20577"/>
          <ac:spMkLst>
            <pc:docMk/>
            <pc:sldMk cId="2608456300" sldId="561"/>
            <ac:spMk id="3" creationId="{37354639-415F-4EEF-87D6-39CA094EC00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940BF-6475-3146-ABF2-886708897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29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EE2C20-A446-7B4E-BE67-87534CD63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47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E2C20-A446-7B4E-BE67-87534CD63B4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1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68C72-C235-7E48-92A9-1BA01D6FDE58}" type="datetime1">
              <a:rPr lang="en-US" smtClean="0"/>
              <a:t>9/23/2019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0FD3-FDB5-B545-90DF-2B1A7E0516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0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4F3CD-2DAA-0D4A-8F52-C95819AA321E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179FA-CE02-AD42-9F4D-5E3AC8BF0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9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6F5A0-BDAD-A742-955F-310A77C4F38E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92871-75A2-7A42-B0BD-A210EB97B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0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37D8B-F916-3C44-BC05-8D839B27CC78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7A3EE-2673-A446-9F23-5D84F43375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0A5EE-27F7-6949-BEEF-2E04EB152E26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7BA41-AD74-4B49-A827-C7718A3AB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C7A8FC-F38D-8544-BAA7-5417EFA50914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09B70-BBC1-0447-8160-02C6429C0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A6F37-BE1E-574E-9915-F4F965522C04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BCD8A-956B-D440-81C8-AF77CA6F1D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23FF5-8700-D44A-A236-F0BA4A4FD41E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4D45D-6A3A-0040-BBF0-DBD8E9234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6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B4BB5-526B-104A-95F4-D1C8C6A9310D}" type="datetime1">
              <a:rPr lang="en-US" smtClean="0"/>
              <a:t>9/23/2019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18F1A-6288-7340-A4CD-E78EC60CD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930BC-F18D-F341-B45B-B74700094930}" type="datetime1">
              <a:rPr lang="en-US" smtClean="0"/>
              <a:t>9/23/2019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301E0-B450-5242-81E4-BC55B4F64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E7A47-3D7E-DF47-88AB-EB3F072B3550}" type="datetime1">
              <a:rPr lang="en-US" smtClean="0"/>
              <a:t>9/23/2019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EE991-4F12-634C-97EF-847B255E1C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79C9B-1C7B-0D48-8665-E9777C32B6E3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E081A-0E12-0145-9CE2-A9871BFF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B8935-C285-D948-9D1B-B04DF5874ACE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9A7EB-127A-C249-9E7E-85B558C25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6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5F5654C-5B44-F24D-A0D4-5DCF440AF21C}" type="datetime1">
              <a:rPr lang="en-US" smtClean="0"/>
              <a:t>9/23/2019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034ED8F-FF14-5241-AD68-6CCD833CCC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jgeiger.github.io/eece2160/oldexam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9: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Range checking with if statements; switch statements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4)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(1 &lt;= n &amp;&amp; n &lt;= 10)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(“Good job!");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35CE4E-55B7-504B-825A-3B03EC7DC366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CC5BD-D0CB-1848-BF4A-065D82CF6D96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if  (range checking)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(The WRONG WAY)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82725"/>
          </a:xfrm>
        </p:spPr>
        <p:txBody>
          <a:bodyPr/>
          <a:lstStyle/>
          <a:p>
            <a:r>
              <a:rPr lang="en-US" dirty="0"/>
              <a:t>Even if code above compiles, it won’t work!</a:t>
            </a:r>
          </a:p>
          <a:p>
            <a:pPr lvl="1"/>
            <a:r>
              <a:rPr lang="en-US" dirty="0"/>
              <a:t>Tests 1 &lt;= n, compares result (true/false) to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56D8A4-084D-EE4A-85F5-2FEDCBAE872A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94B9C3-F68B-7346-9562-02A6C6B79849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(1 &lt;= n &lt;= 10 )		// THIS MAY NOT COMPILE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("Good job!");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 dirty="0">
              <a:ea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Write a short code sequence to do each of the following: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Given </a:t>
            </a:r>
            <a:r>
              <a:rPr lang="en-US" sz="2400">
                <a:latin typeface="Courier New" charset="0"/>
                <a:cs typeface="Courier New" charset="0"/>
              </a:rPr>
              <a:t>int x</a:t>
            </a:r>
            <a:r>
              <a:rPr lang="en-US" sz="2400">
                <a:latin typeface="Arial" charset="0"/>
              </a:rPr>
              <a:t>, check its value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en-US" sz="2000">
                <a:latin typeface="Arial" charset="0"/>
              </a:rPr>
              <a:t> is greater than 5 and less than or equal to 10, print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Prompt for and read temperature as input (type </a:t>
            </a:r>
            <a:r>
              <a:rPr lang="en-US" sz="2400">
                <a:latin typeface="Courier New" charset="0"/>
                <a:cs typeface="Courier New" charset="0"/>
              </a:rPr>
              <a:t>double</a:t>
            </a:r>
            <a:r>
              <a:rPr lang="en-US" sz="24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90 or higher,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too hot!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32 or lower,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freezing!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In all other cases,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okay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Read 3 </a:t>
            </a:r>
            <a:r>
              <a:rPr lang="en-US" sz="2400">
                <a:latin typeface="Courier New" charset="0"/>
                <a:cs typeface="Courier New" charset="0"/>
              </a:rPr>
              <a:t>int</a:t>
            </a:r>
            <a:r>
              <a:rPr lang="en-US" sz="2400">
                <a:latin typeface="Arial" charset="0"/>
              </a:rPr>
              <a:t> values and print error if input problem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3">
              <a:lnSpc>
                <a:spcPct val="9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653A3E-EFEB-6642-A9EB-C64D0E0223E3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4607BD-7A29-E147-BDC8-B2399E773989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Given </a:t>
            </a:r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cs typeface="Courier New" charset="0"/>
              </a:rPr>
              <a:t> x</a:t>
            </a:r>
            <a:r>
              <a:rPr lang="en-US" dirty="0">
                <a:latin typeface="Arial" charset="0"/>
              </a:rPr>
              <a:t>, check its value</a:t>
            </a:r>
          </a:p>
          <a:p>
            <a:pPr lvl="1"/>
            <a:r>
              <a:rPr lang="en-US" dirty="0">
                <a:latin typeface="Arial" charset="0"/>
              </a:rPr>
              <a:t>If </a:t>
            </a:r>
            <a:r>
              <a:rPr lang="en-US" dirty="0">
                <a:latin typeface="Courier New" charset="0"/>
                <a:cs typeface="Courier New" charset="0"/>
              </a:rPr>
              <a:t>x</a:t>
            </a:r>
            <a:r>
              <a:rPr lang="en-US" dirty="0">
                <a:latin typeface="Arial" charset="0"/>
              </a:rPr>
              <a:t> is greater than 5 and less than or equal to 10, print </a:t>
            </a:r>
            <a:r>
              <a:rPr lang="en-US" dirty="0">
                <a:latin typeface="Courier New" charset="0"/>
                <a:cs typeface="Courier New" charset="0"/>
              </a:rPr>
              <a:t>x</a:t>
            </a:r>
          </a:p>
          <a:p>
            <a:pPr>
              <a:buFont typeface="Wingdings" charset="0"/>
              <a:buNone/>
            </a:pPr>
            <a:endParaRPr lang="en-US" dirty="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if (x &gt; 5 &amp;&amp; x &lt;= 10)</a:t>
            </a: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(“%d\n”, x);</a:t>
            </a:r>
          </a:p>
          <a:p>
            <a:pPr>
              <a:buFont typeface="Wingdings" charset="0"/>
              <a:buNone/>
            </a:pPr>
            <a:endParaRPr lang="en-US" dirty="0">
              <a:latin typeface="Courier New" charset="0"/>
              <a:cs typeface="Courier New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14669D-EDEA-5C43-84F8-11F6FA97AE73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24AF67-8BF1-4443-A0D6-E7FAA3B8E188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Prompt for and read temperature as input (type </a:t>
            </a:r>
            <a:r>
              <a:rPr lang="en-US" sz="1900">
                <a:latin typeface="Courier New" charset="0"/>
                <a:cs typeface="Courier New" charset="0"/>
              </a:rPr>
              <a:t>double</a:t>
            </a:r>
            <a:r>
              <a:rPr lang="en-US" sz="19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90 or higher,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too hot!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32 or lower,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freezing!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In all other cases,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okay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double temp;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temperature: 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%lf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&amp;temp);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(temp &gt;= 90)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hot!\n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 if (temp &lt;= 32)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cold!\n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okay\n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1FC253-41A4-B54E-91D4-4F772BF6D1C8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26504-FD4A-B447-B98D-D85F6F19A2FD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Read 3 </a:t>
            </a:r>
            <a:r>
              <a:rPr lang="en-US" sz="2600">
                <a:latin typeface="Courier New" charset="0"/>
                <a:cs typeface="Courier New" charset="0"/>
              </a:rPr>
              <a:t>int</a:t>
            </a:r>
            <a:r>
              <a:rPr lang="en-US" sz="2600">
                <a:latin typeface="Arial" charset="0"/>
              </a:rPr>
              <a:t> values and print error if input problem</a:t>
            </a: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x, y, z;	// Input values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num;		// # values read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num = scanf(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&amp;x, &amp;y, &amp;z);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(num &lt; 3)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Error: only %d inputs read correctly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	num);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C330A7-6659-6041-BC8E-6F826B1EC639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A3CEA4-2344-A844-939D-38E7F4A20CC3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Nesting several if/else if statements can get tedious</a:t>
            </a:r>
          </a:p>
          <a:p>
            <a:r>
              <a:rPr lang="en-US">
                <a:latin typeface="Arial" charset="0"/>
              </a:rPr>
              <a:t>If each condition is simply checking equality of same variable or expression, can use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switch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AD9054-E914-554C-B4F7-3A71850A572D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FF3CE8-14C3-BF4A-8514-4FF53103D1B0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18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General form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</a:t>
            </a:r>
            <a:r>
              <a:rPr lang="en-US" sz="1800"/>
              <a:t> &lt;expression&gt; </a:t>
            </a:r>
            <a:r>
              <a:rPr lang="en-US" sz="1800">
                <a:latin typeface="Courier New" charset="0"/>
              </a:rPr>
              <a:t>)</a:t>
            </a:r>
            <a:br>
              <a:rPr lang="en-US" sz="1800"/>
            </a:br>
            <a:r>
              <a:rPr lang="en-US" sz="1800"/>
              <a:t>{</a:t>
            </a:r>
            <a:br>
              <a:rPr lang="en-US" sz="1800"/>
            </a:b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/>
              <a:t> &lt;value1&gt;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</a:t>
            </a:r>
            <a:r>
              <a:rPr lang="en-US" sz="1800"/>
              <a:t>&lt;value2&gt;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  <a:br>
              <a:rPr lang="en-US" sz="1800"/>
            </a:br>
            <a:r>
              <a:rPr lang="en-US" sz="1800"/>
              <a:t>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default:</a:t>
            </a:r>
            <a:br>
              <a:rPr lang="en-US" sz="1800">
                <a:latin typeface="Courier New" charset="0"/>
              </a:rPr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/>
              <a:t>] ]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C7BAB2-972A-8D46-9B0B-ADE146EC96A0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339798-8113-0748-92EB-AD0DD2F74F2F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</p:spTree>
    <p:extLst>
      <p:ext uri="{BB962C8B-B14F-4D97-AF65-F5344CB8AC3E}">
        <p14:creationId xmlns:p14="http://schemas.microsoft.com/office/powerpoint/2010/main" val="1372429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switch/case statement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Check 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matches any value in case statements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&lt;value1&gt;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&lt;value2&gt;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does not equal any of the values, go to </a:t>
            </a:r>
            <a:r>
              <a:rPr lang="en-US">
                <a:latin typeface="Courier New" charset="0"/>
                <a:cs typeface="Courier New" charset="0"/>
              </a:rPr>
              <a:t>default</a:t>
            </a:r>
            <a:r>
              <a:rPr lang="en-US">
                <a:latin typeface="Arial" charset="0"/>
              </a:rPr>
              <a:t> case (if present)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A8459E-0E59-5249-A0B8-991E6D435C36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EBCEAE-4BF6-A040-A8C5-EB8DFDA93A4D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9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Each </a:t>
            </a:r>
            <a:r>
              <a:rPr lang="en-US" sz="2100">
                <a:latin typeface="Courier New" charset="0"/>
                <a:cs typeface="Courier New" charset="0"/>
              </a:rPr>
              <a:t>case</a:t>
            </a:r>
            <a:r>
              <a:rPr lang="en-US" sz="2100">
                <a:latin typeface="Arial" charset="0"/>
              </a:rPr>
              <a:t> is just a starting point—</a:t>
            </a:r>
            <a:r>
              <a:rPr lang="en-US" sz="2100">
                <a:latin typeface="Courier New" charset="0"/>
                <a:cs typeface="Courier New" charset="0"/>
              </a:rPr>
              <a:t>switch</a:t>
            </a:r>
            <a:r>
              <a:rPr lang="en-US" sz="2100">
                <a:latin typeface="Arial" charset="0"/>
              </a:rPr>
              <a:t> does </a:t>
            </a:r>
            <a:r>
              <a:rPr lang="en-US" sz="2100" u="sng">
                <a:latin typeface="Arial" charset="0"/>
              </a:rPr>
              <a:t>not</a:t>
            </a:r>
            <a:r>
              <a:rPr lang="en-US" sz="2100">
                <a:latin typeface="Arial" charset="0"/>
              </a:rPr>
              <a:t> automatically skip other cases!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21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If x == 0: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Start at </a:t>
            </a:r>
            <a:r>
              <a:rPr lang="en-US" sz="1800">
                <a:latin typeface="Courier New" charset="0"/>
                <a:cs typeface="Courier New" charset="0"/>
              </a:rPr>
              <a:t>case 0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3;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case 1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 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* 4 = 3 * 4 = 12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</a:rPr>
              <a:t>default</a:t>
            </a:r>
            <a:r>
              <a:rPr lang="en-US" sz="1800">
                <a:latin typeface="Arial" charset="0"/>
                <a:cs typeface="Courier New" charset="0"/>
              </a:rPr>
              <a:t>: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– 1 = 12 – 1 = 11</a:t>
            </a:r>
            <a:r>
              <a:rPr lang="en-US" sz="1800">
                <a:latin typeface="Arial" charset="0"/>
              </a:rPr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04C532-73C8-F644-9862-B53979748622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7CC019-910E-0F4E-8EB5-A28D37561D95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1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Announcements/reminders</a:t>
            </a:r>
            <a:endParaRPr 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3 activities posted; due Friday, 9/27</a:t>
            </a:r>
          </a:p>
          <a:p>
            <a:r>
              <a:rPr lang="en-US" dirty="0"/>
              <a:t>Program 3 due Monday, 9/30</a:t>
            </a:r>
          </a:p>
          <a:p>
            <a:r>
              <a:rPr lang="en-US" dirty="0"/>
              <a:t>Looking ahead: Exam 1 … (see next slide)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83B6A7-38A5-9143-BD10-C239FD9F0559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80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Use </a:t>
            </a:r>
            <a:r>
              <a:rPr lang="en-US" sz="2300">
                <a:latin typeface="Courier New" charset="0"/>
                <a:cs typeface="Courier New" charset="0"/>
              </a:rPr>
              <a:t>break</a:t>
            </a:r>
            <a:r>
              <a:rPr lang="en-US" sz="2300">
                <a:latin typeface="Arial" charset="0"/>
              </a:rPr>
              <a:t> to exit at end of case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You may not always want to use </a:t>
            </a:r>
            <a:r>
              <a:rPr lang="en-US" sz="2000">
                <a:latin typeface="Courier New" charset="0"/>
                <a:cs typeface="Courier New" charset="0"/>
              </a:rPr>
              <a:t>break</a:t>
            </a:r>
            <a:r>
              <a:rPr lang="en-US" sz="2000">
                <a:latin typeface="Arial" charset="0"/>
              </a:rPr>
              <a:t>—will see examples later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Rewriting previous 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	</a:t>
            </a:r>
            <a:r>
              <a:rPr lang="en-US" sz="23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  <a:endParaRPr lang="en-US" sz="23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endParaRPr lang="en-US" sz="23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E4386B-0294-A343-B989-FF5028B8DFE9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0A11B2-FAB9-D64E-975E-9A783362DD6E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62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#include </a:t>
            </a:r>
            <a:r>
              <a:rPr lang="en-US" sz="1800"/>
              <a:t>&lt;stdio.h&gt;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int </a:t>
            </a:r>
            <a:r>
              <a:rPr lang="en-US" sz="1800">
                <a:latin typeface="Courier New" charset="0"/>
              </a:rPr>
              <a:t>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char</a:t>
            </a:r>
            <a:r>
              <a:rPr lang="en-US" sz="1800">
                <a:latin typeface="Courier New" charset="0"/>
              </a:rPr>
              <a:t> grd;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printf("Enter Letter Grade: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scanf("%c",&amp;grd);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printf(“You are 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chemeClr val="accent1"/>
                </a:solidFill>
                <a:latin typeface="Courier New" charset="0"/>
              </a:rPr>
              <a:t>// continued next slide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31A93E-85CE-AA43-A70F-F4FBE7129A5B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5D2D2B-5220-0348-8C33-95B2078C3E23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</p:spTree>
    <p:extLst>
      <p:ext uri="{BB962C8B-B14F-4D97-AF65-F5344CB8AC3E}">
        <p14:creationId xmlns:p14="http://schemas.microsoft.com/office/powerpoint/2010/main" val="1497557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955675"/>
            <a:ext cx="86868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600" b="1">
                <a:latin typeface="Courier New" charset="0"/>
              </a:rPr>
              <a:t> (grd)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{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'A' : </a:t>
            </a:r>
          </a:p>
          <a:p>
            <a:r>
              <a:rPr lang="en-US" sz="1600" b="1">
                <a:latin typeface="Courier New" charset="0"/>
              </a:rPr>
              <a:t>		printf("excellent");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'B' : </a:t>
            </a:r>
          </a:p>
          <a:p>
            <a:r>
              <a:rPr lang="en-US" sz="1600" b="1">
                <a:latin typeface="Courier New" charset="0"/>
              </a:rPr>
              <a:t>		printf("good");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'C' : </a:t>
            </a:r>
          </a:p>
          <a:p>
            <a:r>
              <a:rPr lang="en-US" sz="1600" b="1">
                <a:latin typeface="Courier New" charset="0"/>
              </a:rPr>
              <a:t>		printf("average");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'D' : </a:t>
            </a:r>
          </a:p>
          <a:p>
            <a:r>
              <a:rPr lang="en-US" sz="1600" b="1">
                <a:latin typeface="Courier New" charset="0"/>
              </a:rPr>
              <a:t>		printf("poor");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'F' : </a:t>
            </a:r>
          </a:p>
          <a:p>
            <a:r>
              <a:rPr lang="en-US" sz="1600" b="1">
                <a:latin typeface="Courier New" charset="0"/>
              </a:rPr>
              <a:t>		printf("failing");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600" b="1">
                <a:latin typeface="Courier New" charset="0"/>
              </a:rPr>
              <a:t> : </a:t>
            </a:r>
          </a:p>
          <a:p>
            <a:r>
              <a:rPr lang="en-US" sz="1600" b="1">
                <a:latin typeface="Courier New" charset="0"/>
              </a:rPr>
              <a:t>		printf(“incapable of reading directions");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}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return 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A12DA8-F67C-874F-A0AD-0C9F91BC04F7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BEBC66-A185-3140-8156-795D1FE1752F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</p:spTree>
    <p:extLst>
      <p:ext uri="{BB962C8B-B14F-4D97-AF65-F5344CB8AC3E}">
        <p14:creationId xmlns:p14="http://schemas.microsoft.com/office/powerpoint/2010/main" val="934559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switch statement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does the program on the previous slides print if the user enters: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B+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Recognize, of course, that it always prints: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Enter Letter Grade: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57F6713-1C41-B544-8F95-29D9F9304EF8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B7EFE4-A972-184A-BCDD-DE8B277BF7B1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11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What does the program on the previous slides print if the user enters: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excellent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B+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Only first character is read—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B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good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This program is case-sensitive—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and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are two different characters!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Will go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X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No case for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—goes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624C5B-AAA5-1346-B955-E182D32163A3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30B4A7-EDBD-684E-9481-5AD46CDC36E8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2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Alt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093788"/>
            <a:ext cx="86868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(grd)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printf("doing very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printf("not doing too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'F'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‘f':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printf("failing");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800">
                <a:latin typeface="Courier New" charset="0"/>
              </a:rPr>
              <a:t> :  </a:t>
            </a:r>
          </a:p>
          <a:p>
            <a:r>
              <a:rPr lang="en-US" sz="1800">
                <a:latin typeface="Courier New" charset="0"/>
              </a:rPr>
              <a:t>		 printf("incapable of reading directions");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</a:p>
          <a:p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B2EC7B-E8AE-674A-8FD8-25FFFBBBE802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C128EC-B98F-A440-8214-B61C2654FE80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</p:spTree>
    <p:extLst>
      <p:ext uri="{BB962C8B-B14F-4D97-AF65-F5344CB8AC3E}">
        <p14:creationId xmlns:p14="http://schemas.microsoft.com/office/powerpoint/2010/main" val="2025014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While/do-while loops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Chapter 3 activities posted; due Friday, 9/27</a:t>
            </a:r>
          </a:p>
          <a:p>
            <a:pPr lvl="1"/>
            <a:r>
              <a:rPr lang="en-US" dirty="0"/>
              <a:t>Program 3 due Monday, 9/30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3BA718-5F5D-A24D-A5B4-361C2C9D475E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69D819-D73A-D64E-AC12-719F3E29E335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4814-14B2-463E-98F9-5EFF0B14A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1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4639-415F-4EEF-87D6-39CA094EC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Poll: 86 responses, “best” choice = 40 responses</a:t>
            </a:r>
          </a:p>
          <a:p>
            <a:pPr lvl="1"/>
            <a:r>
              <a:rPr lang="en-US" dirty="0"/>
              <a:t>Time that works for &lt; half of you doesn’t work …</a:t>
            </a:r>
          </a:p>
          <a:p>
            <a:r>
              <a:rPr lang="en-US" dirty="0"/>
              <a:t>Options</a:t>
            </a:r>
          </a:p>
          <a:p>
            <a:pPr lvl="1"/>
            <a:r>
              <a:rPr lang="en-US" dirty="0"/>
              <a:t>Evening exam? Who’s available:</a:t>
            </a:r>
          </a:p>
          <a:p>
            <a:pPr lvl="2"/>
            <a:r>
              <a:rPr lang="en-US" dirty="0"/>
              <a:t>Th 10/3 or 10/10, 5-7 PM`</a:t>
            </a:r>
          </a:p>
          <a:p>
            <a:pPr lvl="2"/>
            <a:r>
              <a:rPr lang="en-US" dirty="0"/>
              <a:t>M 10/7, 5-7 PM</a:t>
            </a:r>
          </a:p>
          <a:p>
            <a:pPr lvl="2"/>
            <a:r>
              <a:rPr lang="en-US" dirty="0"/>
              <a:t>W 10/9, 5-7 PM</a:t>
            </a:r>
          </a:p>
          <a:p>
            <a:pPr lvl="1"/>
            <a:r>
              <a:rPr lang="en-US" dirty="0"/>
              <a:t>Go back to in-class exam, likely M 10/7 (maybe W 10/9)</a:t>
            </a:r>
          </a:p>
          <a:p>
            <a:endParaRPr lang="en-US" dirty="0"/>
          </a:p>
          <a:p>
            <a:r>
              <a:rPr lang="en-US" dirty="0"/>
              <a:t>Allowed one double-sided 8.5” x 11” note sheet</a:t>
            </a:r>
          </a:p>
          <a:p>
            <a:r>
              <a:rPr lang="en-US" dirty="0"/>
              <a:t>No other notes, no electronic devices</a:t>
            </a:r>
          </a:p>
          <a:p>
            <a:r>
              <a:rPr lang="en-US" dirty="0"/>
              <a:t>Old exams at link on course home page </a:t>
            </a:r>
            <a:r>
              <a:rPr lang="en-US" dirty="0">
                <a:hlinkClick r:id="rId2"/>
              </a:rPr>
              <a:t>http://mjgeiger.github.io/eece2160/oldexams.html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16BBC-07F1-441F-B74F-7F68BEB1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A8FC-F38D-8544-BAA7-5417EFA50914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9641F-B818-43B9-AEEF-B3B0C2AC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8E190-2DFF-411E-87BB-C890E9A9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B70-BBC1-0447-8160-02C6429C0B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5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7AF6-92FB-4D6C-B0F9-3A5C556F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CD459-9A00-4AE7-8466-7D6254E69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Else, else if</a:t>
            </a:r>
          </a:p>
          <a:p>
            <a:r>
              <a:rPr lang="en-US" dirty="0"/>
              <a:t>Range checking with if statements</a:t>
            </a:r>
          </a:p>
          <a:p>
            <a:r>
              <a:rPr lang="en-US" dirty="0"/>
              <a:t>Switch statements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58088-45B7-45A5-93D7-FC480936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93E-BF09-F445-A97D-12BB5B3574E8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30F5A-7D72-4168-AD00-D55877E02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40DBE-643E-4AD1-BE5F-FE1D9345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DDE5-9B44-254B-89B4-A832413121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8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dirty="0"/>
              <a:t> blocks execute if prior condition(s) false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if (a == 0)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x = x + 1;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else			// Executes if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x = x </a:t>
            </a:r>
            <a:r>
              <a:rPr lang="mr-IN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1;	//  a != 0</a:t>
            </a: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Code above executes exactly one block</a:t>
            </a:r>
          </a:p>
          <a:p>
            <a:pPr lvl="1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condition true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 skip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else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 block</a:t>
            </a:r>
          </a:p>
          <a:p>
            <a:pPr lvl="1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if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 condition false  skip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if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 block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8052-21CA-F44D-A340-E8804B8C2697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B70-BBC1-0447-8160-02C6429C0B2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1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else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Check conditions in order using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else if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if (a == 0)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x = x + 1;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else if (b == 1)	// Only executes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x = x - 1;	//  if a != 0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else if (c == 2)	// Only executes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x = x * 2;  	//  if a != 0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		//  and b != 1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else			  	// Only executes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x = x / 2;	//  if all 3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		//  conditions false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27E9CB7-93A4-F74B-B33E-C1B83F984B2A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D92EEE8-7499-D043-85C4-5F43CF3E475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1)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C21560-55CC-1F46-9E33-7D35923AE7F3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870F51-882B-C44C-905A-561EA9CE200D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2)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If there is only one statement needed for the true and/or false condition, the {} are not needed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C64DB1-5003-8544-B78C-32DCBE628300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3FB1CA-124D-FF4A-AA01-A5F8ED82B677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3)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(n &gt; 10 || n &lt; 1)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("Good job!");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1A6F50-CF36-004C-A00A-2E744E3D7251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6651B0-4962-3D47-B8D7-1675101F5333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7660</TotalTime>
  <Words>1173</Words>
  <Application>Microsoft Office PowerPoint</Application>
  <PresentationFormat>On-screen Show (4:3)</PresentationFormat>
  <Paragraphs>294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Garamond</vt:lpstr>
      <vt:lpstr>Wingdings</vt:lpstr>
      <vt:lpstr>Edge</vt:lpstr>
      <vt:lpstr>EECE.2160 ECE Application Programming</vt:lpstr>
      <vt:lpstr>Announcements/reminders</vt:lpstr>
      <vt:lpstr>Exam 1 notes</vt:lpstr>
      <vt:lpstr>Today’s lecture</vt:lpstr>
      <vt:lpstr>Review: else</vt:lpstr>
      <vt:lpstr>Review: else if</vt:lpstr>
      <vt:lpstr>if  (range checking - take 1) </vt:lpstr>
      <vt:lpstr>if  (range checking - take 2) </vt:lpstr>
      <vt:lpstr>if  (range checking - take 3) </vt:lpstr>
      <vt:lpstr>if  (range checking - take 4) </vt:lpstr>
      <vt:lpstr>if  (range checking) (The WRONG WAY) </vt:lpstr>
      <vt:lpstr>Example: if statements</vt:lpstr>
      <vt:lpstr>Example solution</vt:lpstr>
      <vt:lpstr>Example solution (cont.)</vt:lpstr>
      <vt:lpstr>Example solution (cont.)</vt:lpstr>
      <vt:lpstr>switch statements</vt:lpstr>
      <vt:lpstr>switch/case statement - General form</vt:lpstr>
      <vt:lpstr>switch/case statement</vt:lpstr>
      <vt:lpstr>Switch statements and break</vt:lpstr>
      <vt:lpstr>Switch statements and break</vt:lpstr>
      <vt:lpstr>switch/case statement - example</vt:lpstr>
      <vt:lpstr>switch/case statement - example</vt:lpstr>
      <vt:lpstr>Example: switch statement</vt:lpstr>
      <vt:lpstr>Example solution</vt:lpstr>
      <vt:lpstr>switch/case statement - Alt example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1653</cp:revision>
  <dcterms:created xsi:type="dcterms:W3CDTF">2006-04-03T05:03:01Z</dcterms:created>
  <dcterms:modified xsi:type="dcterms:W3CDTF">2019-09-23T14:59:18Z</dcterms:modified>
</cp:coreProperties>
</file>